
<file path=[Content_Types].xml><?xml version="1.0" encoding="utf-8"?>
<Types xmlns="http://schemas.openxmlformats.org/package/2006/content-types">
  <Default Extension="mp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</p:sldMasterIdLst>
  <p:notesMasterIdLst>
    <p:notesMasterId r:id="rId114"/>
  </p:notesMasterIdLst>
  <p:sldIdLst>
    <p:sldId id="262" r:id="rId4"/>
    <p:sldId id="263" r:id="rId5"/>
    <p:sldId id="264" r:id="rId6"/>
    <p:sldId id="452" r:id="rId7"/>
    <p:sldId id="372" r:id="rId8"/>
    <p:sldId id="265" r:id="rId9"/>
    <p:sldId id="272" r:id="rId10"/>
    <p:sldId id="374" r:id="rId11"/>
    <p:sldId id="514" r:id="rId12"/>
    <p:sldId id="266" r:id="rId13"/>
    <p:sldId id="369" r:id="rId14"/>
    <p:sldId id="267" r:id="rId15"/>
    <p:sldId id="268" r:id="rId16"/>
    <p:sldId id="375" r:id="rId17"/>
    <p:sldId id="367" r:id="rId18"/>
    <p:sldId id="453" r:id="rId19"/>
    <p:sldId id="368" r:id="rId20"/>
    <p:sldId id="463" r:id="rId21"/>
    <p:sldId id="270" r:id="rId22"/>
    <p:sldId id="271" r:id="rId23"/>
    <p:sldId id="273" r:id="rId24"/>
    <p:sldId id="464" r:id="rId25"/>
    <p:sldId id="295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376" r:id="rId34"/>
    <p:sldId id="377" r:id="rId35"/>
    <p:sldId id="378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465" r:id="rId51"/>
    <p:sldId id="466" r:id="rId52"/>
    <p:sldId id="467" r:id="rId53"/>
    <p:sldId id="468" r:id="rId54"/>
    <p:sldId id="469" r:id="rId55"/>
    <p:sldId id="317" r:id="rId56"/>
    <p:sldId id="318" r:id="rId57"/>
    <p:sldId id="370" r:id="rId58"/>
    <p:sldId id="371" r:id="rId59"/>
    <p:sldId id="459" r:id="rId60"/>
    <p:sldId id="319" r:id="rId61"/>
    <p:sldId id="320" r:id="rId62"/>
    <p:sldId id="321" r:id="rId63"/>
    <p:sldId id="379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80" r:id="rId83"/>
    <p:sldId id="340" r:id="rId84"/>
    <p:sldId id="341" r:id="rId85"/>
    <p:sldId id="381" r:id="rId86"/>
    <p:sldId id="455" r:id="rId87"/>
    <p:sldId id="342" r:id="rId88"/>
    <p:sldId id="454" r:id="rId89"/>
    <p:sldId id="343" r:id="rId90"/>
    <p:sldId id="344" r:id="rId91"/>
    <p:sldId id="345" r:id="rId92"/>
    <p:sldId id="349" r:id="rId93"/>
    <p:sldId id="350" r:id="rId94"/>
    <p:sldId id="351" r:id="rId95"/>
    <p:sldId id="352" r:id="rId96"/>
    <p:sldId id="353" r:id="rId97"/>
    <p:sldId id="354" r:id="rId98"/>
    <p:sldId id="460" r:id="rId99"/>
    <p:sldId id="355" r:id="rId100"/>
    <p:sldId id="356" r:id="rId101"/>
    <p:sldId id="461" r:id="rId102"/>
    <p:sldId id="357" r:id="rId103"/>
    <p:sldId id="358" r:id="rId104"/>
    <p:sldId id="347" r:id="rId105"/>
    <p:sldId id="346" r:id="rId106"/>
    <p:sldId id="470" r:id="rId107"/>
    <p:sldId id="363" r:id="rId108"/>
    <p:sldId id="462" r:id="rId109"/>
    <p:sldId id="364" r:id="rId110"/>
    <p:sldId id="348" r:id="rId111"/>
    <p:sldId id="471" r:id="rId112"/>
    <p:sldId id="472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FB279"/>
    <a:srgbClr val="DA71FF"/>
    <a:srgbClr val="D357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7" d="100"/>
          <a:sy n="107" d="100"/>
        </p:scale>
        <p:origin x="1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heme" Target="theme/theme1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C7728-D893-4B26-B4E0-9E1D7CFAF191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68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796F1-5724-4548-945A-20C12945C510}" type="slidenum">
              <a:rPr lang="en-US" smtClean="0">
                <a:latin typeface="Times New Roman" pitchFamily="18" charset="0"/>
              </a:rPr>
              <a:pPr eaLnBrk="1" hangingPunct="1"/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addup.ps</a:t>
            </a:r>
          </a:p>
        </p:txBody>
      </p:sp>
    </p:spTree>
    <p:extLst>
      <p:ext uri="{BB962C8B-B14F-4D97-AF65-F5344CB8AC3E}">
        <p14:creationId xmlns:p14="http://schemas.microsoft.com/office/powerpoint/2010/main" val="217293420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230ED-F274-4912-A633-6926C579D65B}" type="slidenum">
              <a:rPr lang="en-US" smtClean="0">
                <a:latin typeface="Times New Roman" pitchFamily="18" charset="0"/>
              </a:rPr>
              <a:pPr eaLnBrk="1" hangingPunct="1"/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addupcol.ps</a:t>
            </a:r>
          </a:p>
        </p:txBody>
      </p:sp>
    </p:spTree>
    <p:extLst>
      <p:ext uri="{BB962C8B-B14F-4D97-AF65-F5344CB8AC3E}">
        <p14:creationId xmlns:p14="http://schemas.microsoft.com/office/powerpoint/2010/main" val="1303773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D60D4-5097-4C9A-B926-F54B32EF884A}" type="slidenum">
              <a:rPr lang="en-US" smtClean="0">
                <a:latin typeface="Times New Roman" pitchFamily="18" charset="0"/>
              </a:rPr>
              <a:pPr eaLnBrk="1" hangingPunct="1"/>
              <a:t>102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115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103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104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105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103848077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106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69671907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37C2-3C98-482D-B04C-3716DF051B87}" type="slidenum">
              <a:rPr lang="en-US" smtClean="0">
                <a:latin typeface="Times New Roman" pitchFamily="18" charset="0"/>
              </a:rPr>
              <a:pPr eaLnBrk="1" hangingPunct="1"/>
              <a:t>107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7746606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4654B-EE26-410F-BA03-A6D27CBF55C1}" type="slidenum">
              <a:rPr lang="en-US" smtClean="0">
                <a:latin typeface="Times New Roman" pitchFamily="18" charset="0"/>
              </a:rPr>
              <a:pPr eaLnBrk="1" hangingPunct="1"/>
              <a:t>108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8019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C11E81-260B-43F3-A842-B6E8E1963626}" type="slidenum">
              <a:rPr lang="en-US" sz="1200"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738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F4CB5-C640-4F52-89B3-BC8AB06B0E8D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422170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49875-CE1A-44FF-B017-9B45BEFE1A73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CCD01-03A4-4CDF-BF57-EF31B716417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A8B8DA-783D-4293-80C0-2C3B4196892C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9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AFE74-8DD7-4CD7-8CCD-21E7C99FA46D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24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6F6E-B6EB-4C8E-A956-3489A7488375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EgView1p2RawDataHiLite1.ps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6C63-FADA-4D2D-B124-9CA277E15E32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0B9B8-C989-4BD2-A4D4-5FF48429C8D9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4492-234E-48BC-8749-31E1E6ABCF57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8D83C-E8A5-4A00-8EA7-05F0DE9BE541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EgView1p21proj3DX.ps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C06D-EDE6-482E-9E5C-3D2AEF27D247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EgView1p22proj3DY.ps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A7D88-5A06-44A8-B281-0ECD12F56A2E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EgView1p32Proj1dY.ps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0F040-B2B6-41A7-810D-A6FBF8C86077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EgView1p23proj3DZ.ps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55FBD-9A74-4B28-89D2-92A9B8CA337C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EgView1p33Proj1dZ.ps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DB585-2604-4097-863C-BC431DE91E69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EgView1p24proj3DXY.ps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E143-C49F-4413-B132-9CA0AD12A68C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EgView1p34proj2DXY.ps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AECAC-33BC-4004-A3F0-7814324A28A1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EgView1p25proj3DXZ.ps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2D0AE-4ECF-46E8-AF5C-35E4B61EE5BC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EgView1p35proj2DXZ.ps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3C846-ADFD-490F-B8A2-9BD40037683E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EgView1p26proj3DYZ.ps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099FC-BF2A-44C7-9E84-DC201035944A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EgView1p36proj2DYZ.ps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DDB2D-3131-4E4A-BE76-35E548F5EB47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5B3E-B211-4E4C-B239-0A8525980FED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EgView1p37proj1Ddiag.ps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EBB4C-11A9-4D4A-BF70-104E2CCAF0A6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EgView1p38proj1n2Dcolor.ps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76AD6-152A-4D62-8FA5-3D9802A77010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62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64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74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3DA5E7-1F53-4BB1-B9C5-54F0EB8FF61C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132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6F6018-97A3-4ABE-AB4C-E9E3C7113CAE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8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6D2D5-DBEF-4F6A-8153-A83CE85CFE3F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toyraw.ps</a:t>
            </a:r>
          </a:p>
        </p:txBody>
      </p:sp>
    </p:spTree>
    <p:extLst>
      <p:ext uri="{BB962C8B-B14F-4D97-AF65-F5344CB8AC3E}">
        <p14:creationId xmlns:p14="http://schemas.microsoft.com/office/powerpoint/2010/main" val="3101677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875B9-0C27-4023-A53F-59CBCEA61010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toyrawcol.ps</a:t>
            </a:r>
          </a:p>
        </p:txBody>
      </p:sp>
    </p:spTree>
    <p:extLst>
      <p:ext uri="{BB962C8B-B14F-4D97-AF65-F5344CB8AC3E}">
        <p14:creationId xmlns:p14="http://schemas.microsoft.com/office/powerpoint/2010/main" val="37826166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6A7E2-DCAC-4EF1-81D8-0EA84B7AA1F9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toyrawcolmean.ps</a:t>
            </a:r>
          </a:p>
        </p:txBody>
      </p:sp>
    </p:spTree>
    <p:extLst>
      <p:ext uri="{BB962C8B-B14F-4D97-AF65-F5344CB8AC3E}">
        <p14:creationId xmlns:p14="http://schemas.microsoft.com/office/powerpoint/2010/main" val="7023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A1CD2-78B9-4C4E-9EDE-A7D17778A328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centoyrawcolmean.ps</a:t>
            </a:r>
          </a:p>
        </p:txBody>
      </p:sp>
    </p:spTree>
    <p:extLst>
      <p:ext uri="{BB962C8B-B14F-4D97-AF65-F5344CB8AC3E}">
        <p14:creationId xmlns:p14="http://schemas.microsoft.com/office/powerpoint/2010/main" val="123378398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469D6-B1C9-4995-A1BF-077B5049DD05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centoypc1.ps</a:t>
            </a:r>
          </a:p>
        </p:txBody>
      </p:sp>
    </p:spTree>
    <p:extLst>
      <p:ext uri="{BB962C8B-B14F-4D97-AF65-F5344CB8AC3E}">
        <p14:creationId xmlns:p14="http://schemas.microsoft.com/office/powerpoint/2010/main" val="7663719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F3CA-966E-4A53-B8EA-E19FD0C3E4CB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centoypc1proj.ps</a:t>
            </a:r>
          </a:p>
        </p:txBody>
      </p:sp>
    </p:spTree>
    <p:extLst>
      <p:ext uri="{BB962C8B-B14F-4D97-AF65-F5344CB8AC3E}">
        <p14:creationId xmlns:p14="http://schemas.microsoft.com/office/powerpoint/2010/main" val="30858276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F3CA-966E-4A53-B8EA-E19FD0C3E4CB}" type="slidenum">
              <a:rPr lang="en-US" smtClean="0">
                <a:latin typeface="Times New Roman" pitchFamily="18" charset="0"/>
              </a:rPr>
              <a:pPr eaLnBrk="1" hangingPunct="1"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centoypc1proj.ps</a:t>
            </a:r>
          </a:p>
        </p:txBody>
      </p:sp>
    </p:spTree>
    <p:extLst>
      <p:ext uri="{BB962C8B-B14F-4D97-AF65-F5344CB8AC3E}">
        <p14:creationId xmlns:p14="http://schemas.microsoft.com/office/powerpoint/2010/main" val="39634332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8AB71-FFE6-40DB-B293-65C2B6D54241}" type="slidenum">
              <a:rPr lang="en-US" smtClean="0">
                <a:latin typeface="Times New Roman" pitchFamily="18" charset="0"/>
              </a:rPr>
              <a:pPr eaLnBrk="1" hangingPunct="1"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centoypc2.ps</a:t>
            </a:r>
          </a:p>
        </p:txBody>
      </p:sp>
    </p:spTree>
    <p:extLst>
      <p:ext uri="{BB962C8B-B14F-4D97-AF65-F5344CB8AC3E}">
        <p14:creationId xmlns:p14="http://schemas.microsoft.com/office/powerpoint/2010/main" val="178603972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11AEB-5A26-4BF3-8D61-E70B8654AB62}" type="slidenum">
              <a:rPr lang="en-US" smtClean="0">
                <a:latin typeface="Times New Roman" pitchFamily="18" charset="0"/>
              </a:rPr>
              <a:pPr eaLnBrk="1" hangingPunct="1"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centoypc2proj.ps</a:t>
            </a:r>
          </a:p>
        </p:txBody>
      </p:sp>
    </p:spTree>
    <p:extLst>
      <p:ext uri="{BB962C8B-B14F-4D97-AF65-F5344CB8AC3E}">
        <p14:creationId xmlns:p14="http://schemas.microsoft.com/office/powerpoint/2010/main" val="35748608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11AEB-5A26-4BF3-8D61-E70B8654AB62}" type="slidenum">
              <a:rPr lang="en-US" smtClean="0">
                <a:latin typeface="Times New Roman" pitchFamily="18" charset="0"/>
              </a:rPr>
              <a:pPr eaLnBrk="1" hangingPunct="1"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centoypc2proj.ps</a:t>
            </a:r>
          </a:p>
        </p:txBody>
      </p:sp>
    </p:spTree>
    <p:extLst>
      <p:ext uri="{BB962C8B-B14F-4D97-AF65-F5344CB8AC3E}">
        <p14:creationId xmlns:p14="http://schemas.microsoft.com/office/powerpoint/2010/main" val="371783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21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32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59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46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87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64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61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04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63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17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04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92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ufl.edu/symposium/2003/funda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92fall2014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go.psych.mcgill.ca/misc/fda/&#160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892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Programming that supports encapsulation, inheritance, and polymorphism </a:t>
            </a:r>
            <a:endParaRPr lang="en-US" sz="360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/>
              <a:t>(from Google: </a:t>
            </a:r>
            <a:r>
              <a:rPr lang="en-US" sz="2400" i="1" smtClean="0"/>
              <a:t>define object oriented programming</a:t>
            </a:r>
            <a:r>
              <a:rPr lang="en-US" sz="240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smtClean="0"/>
              <a:t>my favorite:  </a:t>
            </a:r>
            <a:r>
              <a:rPr lang="en-US" sz="2400" smtClean="0">
                <a:hlinkClick r:id="rId3"/>
              </a:rPr>
              <a:t>www.innovatia.com/software/papers/com.htm</a:t>
            </a:r>
            <a:r>
              <a:rPr lang="en-US" sz="2400" smtClean="0"/>
              <a:t>)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IX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X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91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Very simple example     (Travis </a:t>
                </a:r>
                <a:r>
                  <a:rPr lang="en-US" sz="3200" dirty="0" err="1"/>
                  <a:t>Gaydos</a:t>
                </a:r>
                <a:r>
                  <a:rPr lang="en-US" sz="3200" dirty="0"/>
                  <a:t>)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“2 dimensional” family of (digitized) curves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Object space:  piece-wise linear </a:t>
                </a:r>
                <a:r>
                  <a:rPr lang="en-US" sz="3200" dirty="0" err="1"/>
                  <a:t>f’ns</a:t>
                </a: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PCA:  reveals “population structure”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	Decomposition into </a:t>
                </a:r>
                <a:r>
                  <a:rPr lang="en-US" sz="3200" i="1" dirty="0"/>
                  <a:t>modes of variation</a:t>
                </a:r>
              </a:p>
            </p:txBody>
          </p:sp>
        </mc:Choice>
        <mc:Fallback xmlns="">
          <p:sp>
            <p:nvSpPr>
              <p:cNvPr id="41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918269"/>
              </a:xfrm>
              <a:prstGeom prst="rect">
                <a:avLst/>
              </a:prstGeom>
              <a:blipFill rotWithShape="1">
                <a:blip r:embed="rId3"/>
                <a:stretch>
                  <a:fillRect l="-1945" r="-1645" b="-1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Deeper example     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10-d family of (digitized)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Object space:  bundles of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(harder to visualize as point cloud,</a:t>
                </a: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b</a:t>
                </a:r>
                <a:r>
                  <a:rPr lang="en-US" sz="3200" dirty="0" smtClean="0"/>
                  <a:t>ut </a:t>
                </a:r>
                <a:r>
                  <a:rPr lang="en-US" sz="3200" dirty="0"/>
                  <a:t>keep point cloud in mind)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PCA:  reveals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2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Aside on Visualization: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Called </a:t>
                </a:r>
                <a:r>
                  <a:rPr lang="en-US" sz="3200" i="1" dirty="0" smtClean="0"/>
                  <a:t>Parallel Coordinate View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by Inselberg (1985, 2005)</a:t>
                </a:r>
                <a:endParaRPr lang="en-US" sz="3200" dirty="0"/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0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52600" y="1143000"/>
            <a:ext cx="62484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Plots”                       “Scores Plots”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81800" y="1981200"/>
            <a:ext cx="83820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1973997"/>
            <a:ext cx="838200" cy="4045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09800" y="1905000"/>
            <a:ext cx="10668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1905000"/>
            <a:ext cx="685800" cy="411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/>
              <a:t>  Mean   </a:t>
            </a:r>
            <a:r>
              <a:rPr lang="en-US" sz="3200">
                <a:sym typeface="Wingdings" pitchFamily="2" charset="2"/>
              </a:rPr>
              <a:t>   Parabolic Structure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PC1      Vertical Shift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PC2      Tilt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higher PCs      Gaussian (spherical)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/>
              <a:t>Decomposition into </a:t>
            </a:r>
            <a:r>
              <a:rPr lang="en-US" sz="3200" i="1"/>
              <a:t>modes of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10-d curves </a:t>
            </a:r>
            <a:r>
              <a:rPr lang="en-US" sz="3200" dirty="0" smtClean="0">
                <a:solidFill>
                  <a:srgbClr val="000000"/>
                </a:solidFill>
              </a:rPr>
              <a:t>again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smtClean="0"/>
              <a:t>Object Oriented approach to statistical analysis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Basis of S-plus (commerical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Reference for more on this:</a:t>
            </a:r>
          </a:p>
          <a:p>
            <a:pPr>
              <a:buFontTx/>
              <a:buNone/>
            </a:pPr>
            <a:r>
              <a:rPr lang="en-US" sz="2400" smtClean="0"/>
              <a:t>Venables, W. N. and Ripley, B. D. (2002) </a:t>
            </a:r>
            <a:r>
              <a:rPr lang="en-US" sz="2400" i="1" smtClean="0"/>
              <a:t>Modern Applied Statistics with S</a:t>
            </a:r>
            <a:r>
              <a:rPr lang="en-US" sz="2400" smtClean="0"/>
              <a:t>, Fourth Edition, Springer, N. Y., ISBN 0-387-95457-0.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 smtClean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http://www.psych.mcgill.ca/faculty/ramsay/ramsay.html</a:t>
            </a: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 that operates on functions”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Reviewer for </a:t>
            </a:r>
            <a:r>
              <a:rPr lang="en-US" i="1" dirty="0" smtClean="0"/>
              <a:t>Annals of Applied Statistics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But misses </a:t>
            </a:r>
            <a:r>
              <a:rPr lang="en-US" u="sng" dirty="0" smtClean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Comment from Randy Eubank: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This terminology: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"Object Oriented Data Analysis"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First appeared in Florida FDA Meeting: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http://www.stat.ufl.edu/symposium/2003/fundat/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References: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Wang and </a:t>
            </a:r>
            <a:r>
              <a:rPr lang="en-US" dirty="0" err="1" smtClean="0"/>
              <a:t>Marron</a:t>
            </a:r>
            <a:r>
              <a:rPr lang="en-US" dirty="0" smtClean="0"/>
              <a:t> (2007)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 and Alonso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Start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Note:   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broadly understandable)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https://stor892fall2014.web.unc.edu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1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1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2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3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Varying Levels of Expertise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Graduate Students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Faculty Level Researchers</a:t>
            </a:r>
          </a:p>
          <a:p>
            <a:pPr eaLnBrk="1" hangingPunct="1"/>
            <a:r>
              <a:rPr lang="en-US" dirty="0" smtClean="0"/>
              <a:t>Various Backgrounds</a:t>
            </a:r>
          </a:p>
          <a:p>
            <a:pPr lvl="1" eaLnBrk="1" hangingPunct="1"/>
            <a:r>
              <a:rPr lang="en-US" dirty="0" smtClean="0"/>
              <a:t>Statistics </a:t>
            </a:r>
          </a:p>
          <a:p>
            <a:pPr lvl="1" eaLnBrk="1" hangingPunct="1"/>
            <a:r>
              <a:rPr lang="en-US" dirty="0" smtClean="0"/>
              <a:t>Computer Science – Imaging</a:t>
            </a:r>
          </a:p>
          <a:p>
            <a:pPr lvl="1" eaLnBrk="1" hangingPunct="1"/>
            <a:r>
              <a:rPr lang="en-US" dirty="0" smtClean="0"/>
              <a:t>Bioinformatics</a:t>
            </a:r>
          </a:p>
          <a:p>
            <a:pPr lvl="1" eaLnBrk="1" hangingPunct="1"/>
            <a:r>
              <a:rPr lang="en-US" dirty="0" smtClean="0"/>
              <a:t>Pharmacy</a:t>
            </a:r>
          </a:p>
          <a:p>
            <a:pPr lvl="1" eaLnBrk="1" hangingPunct="1"/>
            <a:r>
              <a:rPr lang="en-US" dirty="0" smtClean="0"/>
              <a:t>Others?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Coordinates</a:t>
            </a:r>
          </a:p>
          <a:p>
            <a:r>
              <a:rPr lang="en-US" sz="2400" dirty="0" smtClean="0"/>
              <a:t>Are Projections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Coordinates Show</a:t>
            </a:r>
          </a:p>
          <a:p>
            <a:r>
              <a:rPr lang="en-US" sz="2400" dirty="0" smtClean="0"/>
              <a:t>Order in Data Set</a:t>
            </a:r>
          </a:p>
          <a:p>
            <a:r>
              <a:rPr lang="en-US" sz="2400" dirty="0" smtClean="0"/>
              <a:t>(or Random)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74904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histogram = </a:t>
            </a:r>
          </a:p>
          <a:p>
            <a:r>
              <a:rPr lang="en-US" sz="2400" dirty="0" smtClean="0"/>
              <a:t>Kernel Density Estimate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0" y="6015335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Study in Detail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XY-Proj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err="1" smtClean="0">
                <a:ea typeface="Gulim" pitchFamily="34" charset="-127"/>
              </a:rPr>
              <a:t>Illust</a:t>
            </a:r>
            <a:r>
              <a:rPr lang="en-US" altLang="ko-KR" sz="3200" dirty="0" err="1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dirty="0" err="1" smtClean="0">
                <a:ea typeface="Gulim" pitchFamily="34" charset="-127"/>
              </a:rPr>
              <a:t>n</a:t>
            </a:r>
            <a:r>
              <a:rPr lang="en-US" altLang="ko-KR" sz="3200" dirty="0" smtClean="0">
                <a:ea typeface="Gulim" pitchFamily="34" charset="-127"/>
              </a:rPr>
              <a:t> of </a:t>
            </a:r>
            <a:r>
              <a:rPr lang="en-US" altLang="ko-KR" sz="3200" dirty="0" err="1" smtClean="0">
                <a:ea typeface="Gulim" pitchFamily="34" charset="-127"/>
              </a:rPr>
              <a:t>Multivar</a:t>
            </a:r>
            <a:r>
              <a:rPr lang="en-US" altLang="ko-KR" sz="3200" dirty="0" smtClean="0">
                <a:ea typeface="Gulim" pitchFamily="34" charset="-127"/>
              </a:rPr>
              <a:t>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Side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Views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Diagonal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So please </a:t>
            </a:r>
            <a:r>
              <a:rPr lang="en-US" smtClean="0">
                <a:solidFill>
                  <a:srgbClr val="FF0000"/>
                </a:solidFill>
              </a:rPr>
              <a:t>fire away </a:t>
            </a:r>
            <a:r>
              <a:rPr lang="en-US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9812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9800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3581400"/>
            <a:ext cx="685800" cy="457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2819400"/>
            <a:ext cx="76200" cy="12954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Pearson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(1901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(1933)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 smtClean="0"/>
              <a:t>Functional Data Analysis</a:t>
            </a:r>
            <a:r>
              <a:rPr lang="en-US" dirty="0" smtClean="0"/>
              <a:t>:    Curves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Active new field in statistics, see: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(2005) </a:t>
            </a:r>
            <a:r>
              <a:rPr lang="en-US" sz="2400" i="1" smtClean="0"/>
              <a:t>Functional Data Analysis</a:t>
            </a:r>
            <a:r>
              <a:rPr lang="en-US" sz="2400" smtClean="0"/>
              <a:t>, 2</a:t>
            </a:r>
            <a:r>
              <a:rPr lang="en-US" sz="2400" baseline="30000" smtClean="0"/>
              <a:t>nd</a:t>
            </a:r>
            <a:r>
              <a:rPr lang="en-US" sz="2400" smtClean="0"/>
              <a:t> Edition,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(2002) </a:t>
            </a:r>
            <a:r>
              <a:rPr lang="en-US" sz="2400" i="1" smtClean="0"/>
              <a:t>Applied Functional Data Analysis</a:t>
            </a:r>
            <a:r>
              <a:rPr lang="en-US" sz="2400" smtClean="0"/>
              <a:t>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(2005) </a:t>
            </a:r>
            <a:r>
              <a:rPr lang="en-US" sz="2400" i="1" smtClean="0"/>
              <a:t>Functional Data Analysis Web Site</a:t>
            </a:r>
            <a:r>
              <a:rPr lang="en-US" sz="2400" smtClean="0"/>
              <a:t>, </a:t>
            </a:r>
            <a:r>
              <a:rPr lang="en-US" sz="2400" smtClean="0">
                <a:hlinkClick r:id="rId3"/>
              </a:rPr>
              <a:t>http://ego.psych.mcgill.ca/misc/fda/ </a:t>
            </a:r>
            <a:r>
              <a:rPr lang="en-US" sz="2400" smtClean="0"/>
              <a:t> 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Colors Enhance</a:t>
            </a:r>
          </a:p>
          <a:p>
            <a:r>
              <a:rPr lang="en-US" sz="2800" dirty="0" smtClean="0"/>
              <a:t>Impressions of Clusters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>
              <a:ea typeface="Gulim" pitchFamily="34" charset="-127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 smtClean="0">
              <a:ea typeface="Gulim" pitchFamily="34" charset="-127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ko-KR" sz="2800" dirty="0">
              <a:ea typeface="Gulim" pitchFamily="34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800" dirty="0" smtClean="0">
                <a:ea typeface="Gulim" pitchFamily="34" charset="-127"/>
              </a:rPr>
              <a:t>Simulation: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2800" dirty="0">
                <a:solidFill>
                  <a:srgbClr val="0000FF"/>
                </a:solidFill>
                <a:ea typeface="Gulim" pitchFamily="34" charset="-127"/>
              </a:rPr>
              <a:t>	</a:t>
            </a:r>
            <a:r>
              <a:rPr lang="en-US" altLang="ko-KR" sz="2800" dirty="0" smtClean="0">
                <a:solidFill>
                  <a:srgbClr val="0000FF"/>
                </a:solidFill>
                <a:ea typeface="Gulim" pitchFamily="34" charset="-127"/>
              </a:rPr>
              <a:t>50%  N(0.1,1)     (</a:t>
            </a:r>
            <a:r>
              <a:rPr lang="en-US" altLang="ko-KR" sz="2800" dirty="0" err="1" smtClean="0">
                <a:solidFill>
                  <a:srgbClr val="0000FF"/>
                </a:solidFill>
                <a:ea typeface="Gulim" pitchFamily="34" charset="-127"/>
              </a:rPr>
              <a:t>marginals</a:t>
            </a:r>
            <a:r>
              <a:rPr lang="en-US" altLang="ko-KR" sz="2800" dirty="0" smtClean="0">
                <a:solidFill>
                  <a:srgbClr val="0000FF"/>
                </a:solidFill>
                <a:ea typeface="Gulim" pitchFamily="34" charset="-127"/>
              </a:rPr>
              <a:t>)  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	50%  </a:t>
            </a:r>
            <a:r>
              <a:rPr lang="en-US" altLang="ko-KR" sz="2800" dirty="0" smtClean="0">
                <a:solidFill>
                  <a:srgbClr val="FF0000"/>
                </a:solidFill>
                <a:ea typeface="Gulim" pitchFamily="34" charset="-127"/>
              </a:rPr>
              <a:t>N(-0.1,1</a:t>
            </a: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)     (</a:t>
            </a:r>
            <a:r>
              <a:rPr lang="en-US" altLang="ko-KR" sz="2800" dirty="0" err="1">
                <a:solidFill>
                  <a:srgbClr val="FF0000"/>
                </a:solidFill>
                <a:ea typeface="Gulim" pitchFamily="34" charset="-127"/>
              </a:rPr>
              <a:t>marginals</a:t>
            </a:r>
            <a:r>
              <a:rPr lang="en-US" altLang="ko-KR" sz="2800" dirty="0">
                <a:solidFill>
                  <a:srgbClr val="FF0000"/>
                </a:solidFill>
                <a:ea typeface="Gulim" pitchFamily="34" charset="-127"/>
              </a:rPr>
              <a:t>)   </a:t>
            </a:r>
            <a:endParaRPr lang="en-US" altLang="ko-KR" dirty="0">
              <a:solidFill>
                <a:srgbClr val="FF0000"/>
              </a:solidFill>
              <a:ea typeface="Gulim" pitchFamily="34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Very slight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Very slight difference in means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Huge</a:t>
            </a:r>
            <a:r>
              <a:rPr lang="en-US" altLang="ko-KR" dirty="0" smtClean="0">
                <a:ea typeface="Gulim" pitchFamily="34" charset="-127"/>
              </a:rPr>
              <a:t> difference in 1</a:t>
            </a:r>
            <a:r>
              <a:rPr lang="en-US" altLang="ko-KR" baseline="30000" dirty="0" smtClean="0">
                <a:ea typeface="Gulim" pitchFamily="34" charset="-127"/>
              </a:rPr>
              <a:t>st</a:t>
            </a:r>
            <a:r>
              <a:rPr lang="en-US" altLang="ko-KR" dirty="0" smtClean="0">
                <a:ea typeface="Gulim" pitchFamily="34" charset="-127"/>
              </a:rPr>
              <a:t> PC Direction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Magnification of clustering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Lesson:  Alternate views can show 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much more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(especially in high dimensions, i.e. for many genes)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Shows PC view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/>
              <a:t>Object Space</a:t>
            </a:r>
            <a:r>
              <a:rPr lang="en-US" sz="3200" dirty="0"/>
              <a:t>     </a:t>
            </a:r>
            <a:r>
              <a:rPr lang="en-US" sz="3200" dirty="0" smtClean="0"/>
              <a:t>  </a:t>
            </a:r>
            <a:r>
              <a:rPr lang="en-US" sz="3200" dirty="0">
                <a:sym typeface="Wingdings" pitchFamily="2" charset="2"/>
              </a:rPr>
              <a:t> </a:t>
            </a:r>
            <a:r>
              <a:rPr lang="en-US" sz="3200" dirty="0" smtClean="0">
                <a:sym typeface="Wingdings" pitchFamily="2" charset="2"/>
              </a:rPr>
              <a:t>       </a:t>
            </a:r>
            <a:r>
              <a:rPr lang="en-US" sz="3200" u="sng" dirty="0" smtClean="0">
                <a:sym typeface="Wingdings" pitchFamily="2" charset="2"/>
              </a:rPr>
              <a:t>Descriptor </a:t>
            </a:r>
            <a:r>
              <a:rPr lang="en-US" sz="3200" u="sng" dirty="0">
                <a:sym typeface="Wingdings" pitchFamily="2" charset="2"/>
              </a:rPr>
              <a:t>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Curves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Images                                   Manifolds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Shapes                                 Tree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  </a:t>
            </a:r>
            <a:r>
              <a:rPr lang="en-US" sz="3200" dirty="0" smtClean="0">
                <a:sym typeface="Wingdings" pitchFamily="2" charset="2"/>
              </a:rPr>
              <a:t>Trees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   Movies</a:t>
            </a: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0400" y="2133600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593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E.g. Curves As Data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7848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/>
              <a:t>Object Space:    Set of curves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/>
              <a:t>Descriptor </a:t>
            </a:r>
            <a:r>
              <a:rPr lang="en-US" sz="3200" dirty="0"/>
              <a:t>Space(s):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Curves digitized to vectors (look at 1</a:t>
            </a:r>
            <a:r>
              <a:rPr lang="en-US" sz="3200" baseline="30000" dirty="0"/>
              <a:t>st</a:t>
            </a:r>
            <a:r>
              <a:rPr lang="en-US" sz="3200" dirty="0"/>
              <a:t>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Basis Representations: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Fourier (sin &amp; cos)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B-splines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Wavelets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149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/>
                  <a:t>Very simple example     (Travis </a:t>
                </a:r>
                <a:r>
                  <a:rPr lang="en-US" sz="3200" dirty="0" err="1"/>
                  <a:t>Gaydos</a:t>
                </a:r>
                <a:r>
                  <a:rPr lang="en-US" sz="3200" dirty="0"/>
                  <a:t>)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“2 dimensional” family of (digitized) curves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Object space:  piece-wise linear </a:t>
                </a:r>
                <a:r>
                  <a:rPr lang="en-US" sz="3200" dirty="0" err="1"/>
                  <a:t>f’ns</a:t>
                </a: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PCA:  reveals “population structure”</a:t>
                </a:r>
              </a:p>
            </p:txBody>
          </p:sp>
        </mc:Choice>
        <mc:Fallback xmlns="">
          <p:sp>
            <p:nvSpPr>
              <p:cNvPr id="30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149919"/>
              </a:xfrm>
              <a:prstGeom prst="rect">
                <a:avLst/>
              </a:prstGeom>
              <a:blipFill rotWithShape="1">
                <a:blip r:embed="rId3"/>
                <a:stretch>
                  <a:fillRect l="-1945" r="-1645" b="-3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III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IV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371600" y="4572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Classical Terminology: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Coefficients of Projections are “Scores”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Entries of Direction Vector are “Loadings”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3352800"/>
            <a:ext cx="1600200" cy="18193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3352800"/>
            <a:ext cx="39624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VIII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VIII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219200" y="45761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Plot”                        “Scores Plot”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3581400"/>
            <a:ext cx="4572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43600" y="3581400"/>
            <a:ext cx="4572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2135</Words>
  <Application>Microsoft Office PowerPoint</Application>
  <PresentationFormat>On-screen Show (4:3)</PresentationFormat>
  <Paragraphs>573</Paragraphs>
  <Slides>110</Slides>
  <Notes>110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0" baseType="lpstr">
      <vt:lpstr>Gulim</vt:lpstr>
      <vt:lpstr>Arial</vt:lpstr>
      <vt:lpstr>Cambria Math</vt:lpstr>
      <vt:lpstr>Tahoma</vt:lpstr>
      <vt:lpstr>Times New Roman</vt:lpstr>
      <vt:lpstr>Wingdings</vt:lpstr>
      <vt:lpstr>1_Default Design</vt:lpstr>
      <vt:lpstr>2_Default Design</vt:lpstr>
      <vt:lpstr>3_Default Design</vt:lpstr>
      <vt:lpstr>Equation</vt:lpstr>
      <vt:lpstr>Statistics – O. R. 892 Object Oriented Data Analysis</vt:lpstr>
      <vt:lpstr>Administrative Info</vt:lpstr>
      <vt:lpstr>Who are we?</vt:lpstr>
      <vt:lpstr>Course Expectations</vt:lpstr>
      <vt:lpstr>Class Meeting Style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Visualization</vt:lpstr>
      <vt:lpstr>Notation</vt:lpstr>
      <vt:lpstr>Visualization</vt:lpstr>
      <vt:lpstr>Visualization</vt:lpstr>
      <vt:lpstr>Projection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Illust’n of PCA View: PCA View</vt:lpstr>
      <vt:lpstr>Another Comparison of Views</vt:lpstr>
      <vt:lpstr>Another Comparison: Gene by Gene View</vt:lpstr>
      <vt:lpstr>Another Comparison: Gene by Gene View</vt:lpstr>
      <vt:lpstr>Another Comparison of Views</vt:lpstr>
      <vt:lpstr>Another Comparison: PCA View</vt:lpstr>
      <vt:lpstr>Another Comparison of Views</vt:lpstr>
      <vt:lpstr>Data Object Conceptualization</vt:lpstr>
      <vt:lpstr>E.g. Curves As Data</vt:lpstr>
      <vt:lpstr>E.g. Curves As Data</vt:lpstr>
      <vt:lpstr>Functional Data Analysis, Toy EG I</vt:lpstr>
      <vt:lpstr>Functional Data Analysis, Toy EG II</vt:lpstr>
      <vt:lpstr>Functional Data Analysis, Toy EG III</vt:lpstr>
      <vt:lpstr>Functional Data Analysis, Toy EG IV</vt:lpstr>
      <vt:lpstr>Functional Data Analysis, Toy EG V</vt:lpstr>
      <vt:lpstr>Functional Data Analysis, Toy EG VI</vt:lpstr>
      <vt:lpstr>Functional Data Analysis, Toy EG VI</vt:lpstr>
      <vt:lpstr>Functional Data Analysis, Toy EG VII</vt:lpstr>
      <vt:lpstr>Functional Data Analysis, Toy EG VIII</vt:lpstr>
      <vt:lpstr>Functional Data Analysis, Toy EG VIII</vt:lpstr>
      <vt:lpstr>Functional Data Analysis, Toy EG IX</vt:lpstr>
      <vt:lpstr>Functional Data Analysis, Toy EG X</vt:lpstr>
      <vt:lpstr>E.g. Curves As Data</vt:lpstr>
      <vt:lpstr>E.g. Curves As Data</vt:lpstr>
      <vt:lpstr>E.g. Curves As Data</vt:lpstr>
      <vt:lpstr>Functional Data Analysis, 10-d Toy EG 1</vt:lpstr>
      <vt:lpstr>Functional Data Analysis, 10-d Toy EG 1</vt:lpstr>
      <vt:lpstr>Functional Data Analysis, 10-d Toy EG 1</vt:lpstr>
      <vt:lpstr>E.g. Curves As Data</vt:lpstr>
      <vt:lpstr>E.g. Curves As Data</vt:lpstr>
      <vt:lpstr>Functional Data Analysis, 10-d Toy EG 2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124</cp:revision>
  <dcterms:created xsi:type="dcterms:W3CDTF">2001-06-08T01:38:43Z</dcterms:created>
  <dcterms:modified xsi:type="dcterms:W3CDTF">2016-01-12T16:55:50Z</dcterms:modified>
</cp:coreProperties>
</file>