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7" r:id="rId3"/>
    <p:sldMasterId id="2147483691" r:id="rId4"/>
    <p:sldMasterId id="2147483705" r:id="rId5"/>
    <p:sldMasterId id="2147483719" r:id="rId6"/>
    <p:sldMasterId id="2147483733" r:id="rId7"/>
  </p:sldMasterIdLst>
  <p:notesMasterIdLst>
    <p:notesMasterId r:id="rId110"/>
  </p:notesMasterIdLst>
  <p:sldIdLst>
    <p:sldId id="262" r:id="rId8"/>
    <p:sldId id="263" r:id="rId9"/>
    <p:sldId id="452" r:id="rId10"/>
    <p:sldId id="372" r:id="rId11"/>
    <p:sldId id="374" r:id="rId12"/>
    <p:sldId id="514" r:id="rId13"/>
    <p:sldId id="453" r:id="rId14"/>
    <p:sldId id="368" r:id="rId15"/>
    <p:sldId id="463" r:id="rId16"/>
    <p:sldId id="273" r:id="rId17"/>
    <p:sldId id="464" r:id="rId18"/>
    <p:sldId id="379" r:id="rId19"/>
    <p:sldId id="327" r:id="rId20"/>
    <p:sldId id="333" r:id="rId21"/>
    <p:sldId id="335" r:id="rId22"/>
    <p:sldId id="573" r:id="rId23"/>
    <p:sldId id="574" r:id="rId24"/>
    <p:sldId id="575" r:id="rId25"/>
    <p:sldId id="343" r:id="rId26"/>
    <p:sldId id="350" r:id="rId27"/>
    <p:sldId id="358" r:id="rId28"/>
    <p:sldId id="470" r:id="rId29"/>
    <p:sldId id="462" r:id="rId30"/>
    <p:sldId id="471" r:id="rId31"/>
    <p:sldId id="472" r:id="rId32"/>
    <p:sldId id="473" r:id="rId33"/>
    <p:sldId id="474" r:id="rId34"/>
    <p:sldId id="475" r:id="rId35"/>
    <p:sldId id="476" r:id="rId36"/>
    <p:sldId id="477" r:id="rId37"/>
    <p:sldId id="478" r:id="rId38"/>
    <p:sldId id="479" r:id="rId39"/>
    <p:sldId id="481" r:id="rId40"/>
    <p:sldId id="482" r:id="rId41"/>
    <p:sldId id="483" r:id="rId42"/>
    <p:sldId id="484" r:id="rId43"/>
    <p:sldId id="485" r:id="rId44"/>
    <p:sldId id="486" r:id="rId45"/>
    <p:sldId id="487" r:id="rId46"/>
    <p:sldId id="488" r:id="rId47"/>
    <p:sldId id="489" r:id="rId48"/>
    <p:sldId id="491" r:id="rId49"/>
    <p:sldId id="492" r:id="rId50"/>
    <p:sldId id="493" r:id="rId51"/>
    <p:sldId id="697" r:id="rId52"/>
    <p:sldId id="498" r:id="rId53"/>
    <p:sldId id="500" r:id="rId54"/>
    <p:sldId id="501" r:id="rId55"/>
    <p:sldId id="502" r:id="rId56"/>
    <p:sldId id="503" r:id="rId57"/>
    <p:sldId id="504" r:id="rId58"/>
    <p:sldId id="505" r:id="rId59"/>
    <p:sldId id="506" r:id="rId60"/>
    <p:sldId id="507" r:id="rId61"/>
    <p:sldId id="508" r:id="rId62"/>
    <p:sldId id="509" r:id="rId63"/>
    <p:sldId id="510" r:id="rId64"/>
    <p:sldId id="511" r:id="rId65"/>
    <p:sldId id="512" r:id="rId66"/>
    <p:sldId id="513" r:id="rId67"/>
    <p:sldId id="515" r:id="rId68"/>
    <p:sldId id="516" r:id="rId69"/>
    <p:sldId id="517" r:id="rId70"/>
    <p:sldId id="521" r:id="rId71"/>
    <p:sldId id="522" r:id="rId72"/>
    <p:sldId id="525" r:id="rId73"/>
    <p:sldId id="526" r:id="rId74"/>
    <p:sldId id="527" r:id="rId75"/>
    <p:sldId id="528" r:id="rId76"/>
    <p:sldId id="529" r:id="rId77"/>
    <p:sldId id="530" r:id="rId78"/>
    <p:sldId id="531" r:id="rId79"/>
    <p:sldId id="532" r:id="rId80"/>
    <p:sldId id="533" r:id="rId81"/>
    <p:sldId id="534" r:id="rId82"/>
    <p:sldId id="535" r:id="rId83"/>
    <p:sldId id="536" r:id="rId84"/>
    <p:sldId id="537" r:id="rId85"/>
    <p:sldId id="538" r:id="rId86"/>
    <p:sldId id="539" r:id="rId87"/>
    <p:sldId id="540" r:id="rId88"/>
    <p:sldId id="541" r:id="rId89"/>
    <p:sldId id="542" r:id="rId90"/>
    <p:sldId id="543" r:id="rId91"/>
    <p:sldId id="544" r:id="rId92"/>
    <p:sldId id="545" r:id="rId93"/>
    <p:sldId id="546" r:id="rId94"/>
    <p:sldId id="547" r:id="rId95"/>
    <p:sldId id="548" r:id="rId96"/>
    <p:sldId id="549" r:id="rId97"/>
    <p:sldId id="550" r:id="rId98"/>
    <p:sldId id="551" r:id="rId99"/>
    <p:sldId id="552" r:id="rId100"/>
    <p:sldId id="553" r:id="rId101"/>
    <p:sldId id="554" r:id="rId102"/>
    <p:sldId id="555" r:id="rId103"/>
    <p:sldId id="556" r:id="rId104"/>
    <p:sldId id="557" r:id="rId105"/>
    <p:sldId id="558" r:id="rId106"/>
    <p:sldId id="559" r:id="rId107"/>
    <p:sldId id="560" r:id="rId108"/>
    <p:sldId id="561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  <a:srgbClr val="FFB279"/>
    <a:srgbClr val="DA71FF"/>
    <a:srgbClr val="D357FF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slide" Target="slides/slide95.xml"/><Relationship Id="rId11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F6B769-5C78-43C9-AE84-24521DD66CC9}" type="slidenum">
              <a:rPr lang="en-US" sz="1200">
                <a:solidFill>
                  <a:prstClr val="black"/>
                </a:solidFill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4805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2BE276-66F9-40D2-AA80-5B7E9485851D}" type="slidenum">
              <a:rPr lang="en-US" sz="1200">
                <a:solidFill>
                  <a:prstClr val="black"/>
                </a:solidFill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8511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36F4D-3A17-4D19-80AC-586ED86228AE}" type="slidenum">
              <a:rPr lang="en-US" sz="1200">
                <a:solidFill>
                  <a:prstClr val="black"/>
                </a:solidFill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99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574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E767B-A039-4840-A4A3-24AD7B6EF0FF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EgView1p54proj3dPC12.ps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455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72B35-6AA5-41BC-B5C3-7DE173E4F434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EgView1p57proj3dPCall.ps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825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4B9E65-9EBC-4EE1-8B34-38B6FD83238F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EgView1p68proj1n2dPCAcolor.ps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80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24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732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799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4875B9-0C27-4023-A53F-59CBCEA61010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toyrawcol.ps</a:t>
            </a:r>
          </a:p>
        </p:txBody>
      </p:sp>
    </p:spTree>
    <p:extLst>
      <p:ext uri="{BB962C8B-B14F-4D97-AF65-F5344CB8AC3E}">
        <p14:creationId xmlns:p14="http://schemas.microsoft.com/office/powerpoint/2010/main" val="3782616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230ED-F274-4912-A633-6926C579D65B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addupcol.ps</a:t>
            </a:r>
          </a:p>
        </p:txBody>
      </p:sp>
    </p:spTree>
    <p:extLst>
      <p:ext uri="{BB962C8B-B14F-4D97-AF65-F5344CB8AC3E}">
        <p14:creationId xmlns:p14="http://schemas.microsoft.com/office/powerpoint/2010/main" val="13037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01AB9-1534-4877-B9D9-79601ECC6AED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22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79F4C-DB23-44A1-936A-1195D8A6E1B2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696719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696E64-5102-4D93-B31F-A310431716B8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47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F4CB5-C640-4F52-89B3-BC8AB06B0E8D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EGCD1Clust2.ps</a:t>
            </a:r>
          </a:p>
        </p:txBody>
      </p:sp>
    </p:spTree>
    <p:extLst>
      <p:ext uri="{BB962C8B-B14F-4D97-AF65-F5344CB8AC3E}">
        <p14:creationId xmlns:p14="http://schemas.microsoft.com/office/powerpoint/2010/main" val="4221701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696E64-5102-4D93-B31F-A310431716B8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CDE84-047E-4D9A-96AD-B4063757CD5E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68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37BC42-C68E-4F96-9D07-5E4C2F1EE57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EGCD1Clust4a.ps</a:t>
            </a:r>
          </a:p>
        </p:txBody>
      </p:sp>
    </p:spTree>
    <p:extLst>
      <p:ext uri="{BB962C8B-B14F-4D97-AF65-F5344CB8AC3E}">
        <p14:creationId xmlns:p14="http://schemas.microsoft.com/office/powerpoint/2010/main" val="831070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9DACD-E97C-44D1-9BA0-9CDAE6781BE3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EGCD1Clust4aDP2d.ps</a:t>
            </a:r>
          </a:p>
        </p:txBody>
      </p:sp>
    </p:spTree>
    <p:extLst>
      <p:ext uri="{BB962C8B-B14F-4D97-AF65-F5344CB8AC3E}">
        <p14:creationId xmlns:p14="http://schemas.microsoft.com/office/powerpoint/2010/main" val="38471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80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CDE84-047E-4D9A-96AD-B4063757CD5E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66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60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6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61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9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9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B2F3E-87A5-426E-B1DE-60475D9FC07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3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C9BE-11A5-4D92-A5AB-078BACD7BE4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74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37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64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1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1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C4D57-15B4-4616-9886-2A6A3136507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5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2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2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6AD6D-C28B-4195-8EF5-F1CD202B720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3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C8385-D053-41D0-9254-D9FB03A08F7C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1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636-0AD2-4808-99CC-202F7B5710D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30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4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4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E07BE-D5FB-4E73-83CA-B393D85D2A0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801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495F8-932A-49BE-B09E-7094EE77EE4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73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6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E2E7B-664A-40E2-AF82-29DC8AC47B86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38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7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7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3F9D6-594A-4890-B110-987DCEEB1D7B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576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7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7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3F9D6-594A-4890-B110-987DCEEB1D7B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311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8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891C-F02A-436E-A198-58755F86CD36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554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6574-8661-44B9-9E3A-6567F6C857EF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612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6574-8661-44B9-9E3A-6567F6C857EF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986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0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0BA9-6CAC-479F-BB6E-F5A23AF31475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5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0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0BA9-6CAC-479F-BB6E-F5A23AF31475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127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1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1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B753B-AC2B-4087-9712-68B574C3793A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276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1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1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B753B-AC2B-4087-9712-68B574C3793A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569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2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2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89321-094F-41D8-8000-C6CB44ED81EA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026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2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2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89321-094F-41D8-8000-C6CB44ED81EA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349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88698-A412-4ED2-B6B1-0E87D16844C2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51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672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672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672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6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86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573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1E025E-0BAA-459A-B719-6CE57C6A94C0}" type="slidenum">
              <a:rPr lang="en-US" sz="1200">
                <a:solidFill>
                  <a:prstClr val="black"/>
                </a:solidFill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213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F66158-C2DD-4C9E-BBCB-5F0BCFD9BC92}" type="slidenum">
              <a:rPr lang="en-US" sz="1200">
                <a:solidFill>
                  <a:prstClr val="black"/>
                </a:solidFill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300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D162E-0233-4FC2-ADF3-171F72F17733}" type="slidenum">
              <a:rPr lang="en-US" sz="1200">
                <a:solidFill>
                  <a:prstClr val="black"/>
                </a:solidFill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931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054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CE3E5-39EC-42FF-88CD-87CE6A6D1CD4}" type="slidenum">
              <a:rPr lang="en-US" sz="1200">
                <a:solidFill>
                  <a:prstClr val="black"/>
                </a:solidFill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426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15D97-3296-41DD-92D9-2E2491143C7C}" type="slidenum">
              <a:rPr lang="en-US" sz="1200">
                <a:solidFill>
                  <a:prstClr val="black"/>
                </a:solidFill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696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15D97-3296-41DD-92D9-2E2491143C7C}" type="slidenum">
              <a:rPr lang="en-US" sz="1200">
                <a:solidFill>
                  <a:prstClr val="black"/>
                </a:solidFill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209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EA5B7C-DF78-4472-9408-2860EBD3E182}" type="slidenum">
              <a:rPr lang="en-US" sz="1200">
                <a:solidFill>
                  <a:prstClr val="black"/>
                </a:solidFill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878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30DF91-B7BD-4BE5-BACD-B95A56A306D3}" type="slidenum">
              <a:rPr lang="en-US" sz="1200">
                <a:solidFill>
                  <a:prstClr val="black"/>
                </a:solidFill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5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411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DF1E5-B8DA-48E4-85A3-1FF223F5EC57}" type="slidenum">
              <a:rPr lang="en-US" sz="1200">
                <a:solidFill>
                  <a:prstClr val="black"/>
                </a:solidFill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93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D871A6-AC2E-465E-AE5A-1D3938CC9A18}" type="slidenum">
              <a:rPr lang="en-US" sz="1200">
                <a:solidFill>
                  <a:prstClr val="black"/>
                </a:solidFill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667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DF1E5-B8DA-48E4-85A3-1FF223F5EC57}" type="slidenum">
              <a:rPr lang="en-US" sz="1200">
                <a:solidFill>
                  <a:prstClr val="black"/>
                </a:solidFill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293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D7073D-1E45-4224-8437-BF74D200F427}" type="slidenum">
              <a:rPr lang="en-US" sz="1200">
                <a:solidFill>
                  <a:prstClr val="black"/>
                </a:solidFill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56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204D36-3CD7-4CDA-B83D-518F68D5AA79}" type="slidenum">
              <a:rPr lang="en-US" sz="1200">
                <a:solidFill>
                  <a:prstClr val="black"/>
                </a:solidFill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0862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BC2630-A4DE-4989-A32C-B0DD64229EF7}" type="slidenum">
              <a:rPr lang="en-US" sz="1200">
                <a:solidFill>
                  <a:prstClr val="black"/>
                </a:solidFill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61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63AD1-A164-424B-A13B-52A8C4C000C6}" type="slidenum">
              <a:rPr lang="en-US" sz="1200">
                <a:solidFill>
                  <a:prstClr val="black"/>
                </a:solidFill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4665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469B58-1E73-4803-9616-659626BA0D5F}" type="slidenum">
              <a:rPr lang="en-US" sz="1200">
                <a:solidFill>
                  <a:prstClr val="black"/>
                </a:solidFill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2188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4A184B-E146-4877-A934-6B9A69AE7A4A}" type="slidenum">
              <a:rPr lang="en-US" sz="1200">
                <a:solidFill>
                  <a:prstClr val="black"/>
                </a:solidFill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486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6F3E0F-D101-4800-B4FE-1C83C2F2ACE6}" type="slidenum">
              <a:rPr lang="en-US" sz="1200">
                <a:solidFill>
                  <a:prstClr val="black"/>
                </a:solidFill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9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723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0D2A01-B87F-4088-ACD3-88BEF57C8EC1}" type="slidenum">
              <a:rPr lang="en-US" sz="1200">
                <a:solidFill>
                  <a:prstClr val="black"/>
                </a:solidFill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461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A0BACB-062A-4DA7-BEC2-96CE9D954F49}" type="slidenum">
              <a:rPr lang="en-US" sz="1200">
                <a:solidFill>
                  <a:prstClr val="black"/>
                </a:solidFill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8833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E3F07A-FB5A-4642-B6F7-1440E944C07B}" type="slidenum">
              <a:rPr lang="en-US" sz="1200">
                <a:solidFill>
                  <a:prstClr val="black"/>
                </a:solidFill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7105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788EF8-E93E-41D2-A223-8DB20B0B8D21}" type="slidenum">
              <a:rPr lang="en-US" sz="1200">
                <a:solidFill>
                  <a:prstClr val="black"/>
                </a:solidFill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5458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E02DF-BE92-4887-962F-01D48BEE68CB}" type="slidenum">
              <a:rPr lang="en-US" sz="1200">
                <a:solidFill>
                  <a:prstClr val="black"/>
                </a:solidFill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7310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6E251F-C671-4D12-8439-B097A985C7A0}" type="slidenum">
              <a:rPr lang="en-US" sz="1200">
                <a:solidFill>
                  <a:prstClr val="black"/>
                </a:solidFill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343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DB3A00-CE09-417E-94DF-DAFE9936BBD2}" type="slidenum">
              <a:rPr lang="en-US" sz="1200">
                <a:solidFill>
                  <a:prstClr val="black"/>
                </a:solidFill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481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D72E9-6DF9-4605-900A-0AF845326EF5}" type="slidenum">
              <a:rPr lang="en-US" sz="1200">
                <a:solidFill>
                  <a:prstClr val="black"/>
                </a:solidFill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13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F20A9-35D9-4789-A458-AE3BD08633B0}" type="slidenum">
              <a:rPr lang="en-US" sz="1200">
                <a:solidFill>
                  <a:prstClr val="black"/>
                </a:solidFill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8147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97A2D8-2611-4CAE-9605-A69669238E96}" type="slidenum">
              <a:rPr lang="en-US" sz="1200">
                <a:solidFill>
                  <a:prstClr val="black"/>
                </a:solidFill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0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EEB0AC-7195-4D55-8B11-44DB2FAB9E7B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788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6CB02F-C53C-47F6-8364-D445481ED3F9}" type="slidenum">
              <a:rPr lang="en-US" sz="1200">
                <a:solidFill>
                  <a:prstClr val="black"/>
                </a:solidFill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9787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766D5F-77E5-4B72-876E-970C31FF0EB6}" type="slidenum">
              <a:rPr lang="en-US" sz="1200">
                <a:solidFill>
                  <a:prstClr val="black"/>
                </a:solidFill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5557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85A78-4E05-4D16-B43E-09E4229E83B1}" type="slidenum">
              <a:rPr lang="en-US" sz="1200">
                <a:solidFill>
                  <a:prstClr val="black"/>
                </a:solidFill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5566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2FBD19-3ACC-4815-91E1-ECCFE9A451E7}" type="slidenum">
              <a:rPr lang="en-US" sz="1200">
                <a:solidFill>
                  <a:prstClr val="black"/>
                </a:solidFill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2219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5B036B-71B3-4A87-966B-8F44A5E5E510}" type="slidenum">
              <a:rPr lang="en-US" sz="1200">
                <a:solidFill>
                  <a:prstClr val="black"/>
                </a:solidFill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0783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13A6CC-9FEE-4640-87FB-36F57DD9DDE5}" type="slidenum">
              <a:rPr lang="en-US" sz="1200">
                <a:solidFill>
                  <a:prstClr val="black"/>
                </a:solidFill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9330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483238-5A2D-4541-84C8-FF3BDE7B6A88}" type="slidenum">
              <a:rPr lang="en-US" sz="1200">
                <a:solidFill>
                  <a:prstClr val="black"/>
                </a:solidFill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5105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C37198-C6FD-4388-B94E-30D15E13DBC7}" type="slidenum">
              <a:rPr lang="en-US" sz="1200">
                <a:solidFill>
                  <a:prstClr val="black"/>
                </a:solidFill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8265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035E54-04DF-410B-8420-3E5A6571C071}" type="slidenum">
              <a:rPr lang="en-US" sz="1200">
                <a:solidFill>
                  <a:prstClr val="black"/>
                </a:solidFill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9626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9945D8-F543-4E1C-81DD-DB54667B302C}" type="slidenum">
              <a:rPr lang="en-US" sz="1200">
                <a:solidFill>
                  <a:prstClr val="black"/>
                </a:solidFill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8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421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32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159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246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2874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1823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64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861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804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263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177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004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792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227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825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0267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8110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31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8624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3477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0663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5786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018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42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1457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0918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8993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7554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169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0245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303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348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275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8634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972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5339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424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0218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9590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52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5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82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618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8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2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141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671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622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46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38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320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216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4009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474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7604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3472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0406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1395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3833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5814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1206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479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252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731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8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6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4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2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893spring2016.web.unc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893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hlinkClick r:id="rId3"/>
              </a:rPr>
              <a:t>Steve 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Higher Dimensions?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Workhorse Idea:    Projections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Interesting Variation: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Remove cluster means</a:t>
            </a:r>
          </a:p>
          <a:p>
            <a:pPr eaLnBrk="1" hangingPunct="1">
              <a:lnSpc>
                <a:spcPct val="12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Allows clear comparison of within curve 	variation</a:t>
            </a:r>
          </a:p>
        </p:txBody>
      </p:sp>
    </p:spTree>
    <p:extLst>
      <p:ext uri="{BB962C8B-B14F-4D97-AF65-F5344CB8AC3E}">
        <p14:creationId xmlns:p14="http://schemas.microsoft.com/office/powerpoint/2010/main" val="307558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 (- mean)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491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77200" cy="5705475"/>
          </a:xfrm>
          <a:noFill/>
        </p:spPr>
      </p:pic>
    </p:spTree>
    <p:extLst>
      <p:ext uri="{BB962C8B-B14F-4D97-AF65-F5344CB8AC3E}">
        <p14:creationId xmlns:p14="http://schemas.microsoft.com/office/powerpoint/2010/main" val="3725130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Interesting Variation: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Remove cluster means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Allows clear comparison of within curve 	variation: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PC1 versus others are quite revealing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(note different “rotations”)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Others don’t show so much</a:t>
            </a:r>
          </a:p>
        </p:txBody>
      </p:sp>
    </p:spTree>
    <p:extLst>
      <p:ext uri="{BB962C8B-B14F-4D97-AF65-F5344CB8AC3E}">
        <p14:creationId xmlns:p14="http://schemas.microsoft.com/office/powerpoint/2010/main" val="745952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 smtClean="0"/>
                  <a:t>General Definition </a:t>
                </a:r>
                <a:r>
                  <a:rPr lang="en-US" dirty="0" smtClean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 smtClean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the </a:t>
                </a:r>
                <a:r>
                  <a:rPr lang="en-US" u="sng" dirty="0" smtClean="0"/>
                  <a:t>closest</a:t>
                </a:r>
                <a:r>
                  <a:rPr lang="en-US" dirty="0" smtClean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 rotWithShape="1"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17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438400" y="5562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Different Axis</a:t>
            </a:r>
          </a:p>
          <a:p>
            <a:r>
              <a:rPr lang="en-US" sz="2400" dirty="0" smtClean="0"/>
              <a:t>Chosen to </a:t>
            </a:r>
          </a:p>
          <a:p>
            <a:r>
              <a:rPr lang="en-US" sz="2400" i="1" dirty="0" smtClean="0"/>
              <a:t>Maximize Spread</a:t>
            </a:r>
            <a:endParaRPr lang="en-US" sz="2400" i="1" dirty="0"/>
          </a:p>
        </p:txBody>
      </p:sp>
      <p:sp>
        <p:nvSpPr>
          <p:cNvPr id="2" name="Right Brace 1"/>
          <p:cNvSpPr/>
          <p:nvPr/>
        </p:nvSpPr>
        <p:spPr>
          <a:xfrm rot="5400000">
            <a:off x="3314700" y="3924300"/>
            <a:ext cx="1905000" cy="2895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PC1,2 plane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All 3 PC Projections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PCA: Add off-diagonals to matrix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389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Clusters are “more distinct”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Since more “air space”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 between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2743200"/>
            <a:ext cx="1905000" cy="3267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Very Small Differences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Between Means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6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9920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Object Conceptualization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058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 dirty="0"/>
              <a:t>Object Space</a:t>
            </a:r>
            <a:r>
              <a:rPr lang="en-US" sz="3200" dirty="0"/>
              <a:t>     </a:t>
            </a:r>
            <a:r>
              <a:rPr lang="en-US" sz="3200" dirty="0" smtClean="0"/>
              <a:t>  </a:t>
            </a:r>
            <a:r>
              <a:rPr lang="en-US" sz="3200" dirty="0">
                <a:sym typeface="Wingdings" pitchFamily="2" charset="2"/>
              </a:rPr>
              <a:t> </a:t>
            </a:r>
            <a:r>
              <a:rPr lang="en-US" sz="3200" dirty="0" smtClean="0">
                <a:sym typeface="Wingdings" pitchFamily="2" charset="2"/>
              </a:rPr>
              <a:t>       </a:t>
            </a:r>
            <a:r>
              <a:rPr lang="en-US" sz="3200" u="sng" dirty="0" smtClean="0">
                <a:sym typeface="Wingdings" pitchFamily="2" charset="2"/>
              </a:rPr>
              <a:t>Descriptor </a:t>
            </a:r>
            <a:r>
              <a:rPr lang="en-US" sz="3200" u="sng" dirty="0">
                <a:sym typeface="Wingdings" pitchFamily="2" charset="2"/>
              </a:rPr>
              <a:t>Space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Curves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Images                                   Manifolds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Shapes                                 Tree Space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  </a:t>
            </a:r>
            <a:r>
              <a:rPr lang="en-US" sz="3200" dirty="0" smtClean="0">
                <a:sym typeface="Wingdings" pitchFamily="2" charset="2"/>
              </a:rPr>
              <a:t>Trees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     Movies</a:t>
            </a:r>
            <a:endParaRPr lang="en-US" sz="3200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010400" y="2133600"/>
          <a:ext cx="593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133600"/>
                        <a:ext cx="593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https://stor893spring2016.web.unc.edu/</a:t>
            </a: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</a:t>
            </a:r>
            <a:r>
              <a:rPr lang="en-US" dirty="0" err="1" smtClean="0"/>
              <a:t>Marron</a:t>
            </a:r>
            <a:r>
              <a:rPr lang="en-US" dirty="0" smtClean="0"/>
              <a:t> Courses”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Go Through These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II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X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Aside on Visualization: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800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4800" dirty="0" smtClean="0"/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/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/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Called </a:t>
                </a:r>
                <a:r>
                  <a:rPr lang="en-US" sz="3200" i="1" dirty="0" smtClean="0"/>
                  <a:t>Parallel Coordinate View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by Inselberg (1985, 2005)</a:t>
                </a:r>
                <a:endParaRPr lang="en-US" sz="3200" dirty="0"/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blipFill rotWithShape="1">
                <a:blip r:embed="rId3"/>
                <a:stretch>
                  <a:fillRect l="-1945" b="-13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31242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6576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67600" y="3505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6"/>
            <a:endCxn id="18" idx="1"/>
          </p:cNvCxnSpPr>
          <p:nvPr/>
        </p:nvCxnSpPr>
        <p:spPr>
          <a:xfrm>
            <a:off x="4572000" y="2895600"/>
            <a:ext cx="479518" cy="25091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200400"/>
            <a:ext cx="609600" cy="1524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2200" y="3657600"/>
            <a:ext cx="685800" cy="762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</p:cNvCxnSpPr>
          <p:nvPr/>
        </p:nvCxnSpPr>
        <p:spPr>
          <a:xfrm flipV="1">
            <a:off x="6781800" y="3581400"/>
            <a:ext cx="762000" cy="1524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0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752600" y="1143000"/>
            <a:ext cx="62484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Terminology: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Loadings Plots”                       “Scores Plots”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81800" y="1981200"/>
            <a:ext cx="838200" cy="2133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81800" y="1973997"/>
            <a:ext cx="838200" cy="40458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09800" y="1905000"/>
            <a:ext cx="1066800" cy="2209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90800" y="1905000"/>
            <a:ext cx="685800" cy="411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Two Cluster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10-d curves </a:t>
            </a:r>
            <a:r>
              <a:rPr lang="en-US" sz="3200" dirty="0" smtClean="0">
                <a:solidFill>
                  <a:srgbClr val="000000"/>
                </a:solidFill>
              </a:rPr>
              <a:t>again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9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99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2</a:t>
            </a:r>
          </a:p>
        </p:txBody>
      </p:sp>
      <p:pic>
        <p:nvPicPr>
          <p:cNvPr id="901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/>
          <a:stretch>
            <a:fillRect/>
          </a:stretch>
        </p:blipFill>
        <p:spPr bwMode="auto">
          <a:xfrm>
            <a:off x="838200" y="762000"/>
            <a:ext cx="7337425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Two Cluster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10-d curves again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Two big clusters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Revealed by 1-d projection plot </a:t>
            </a:r>
            <a:r>
              <a:rPr lang="en-US" sz="3200" dirty="0" smtClean="0">
                <a:solidFill>
                  <a:srgbClr val="000000"/>
                </a:solidFill>
              </a:rPr>
              <a:t>(right </a:t>
            </a:r>
            <a:r>
              <a:rPr lang="en-US" sz="3200" dirty="0">
                <a:solidFill>
                  <a:srgbClr val="000000"/>
                </a:solidFill>
              </a:rPr>
              <a:t>side)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Note:  </a:t>
            </a:r>
            <a:r>
              <a:rPr lang="en-US" sz="3200" i="1" dirty="0">
                <a:solidFill>
                  <a:srgbClr val="000000"/>
                </a:solidFill>
              </a:rPr>
              <a:t>Cluster Difference</a:t>
            </a:r>
            <a:r>
              <a:rPr lang="en-US" sz="3200" dirty="0">
                <a:solidFill>
                  <a:srgbClr val="000000"/>
                </a:solidFill>
              </a:rPr>
              <a:t> is </a:t>
            </a:r>
            <a:r>
              <a:rPr lang="en-US" sz="3200" u="sng" dirty="0">
                <a:solidFill>
                  <a:srgbClr val="000000"/>
                </a:solidFill>
              </a:rPr>
              <a:t>not orthogonal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			to </a:t>
            </a:r>
            <a:r>
              <a:rPr lang="en-US" sz="3200" i="1" dirty="0">
                <a:solidFill>
                  <a:srgbClr val="000000"/>
                </a:solidFill>
              </a:rPr>
              <a:t>Vertical Shift</a:t>
            </a:r>
          </a:p>
          <a:p>
            <a:pPr algn="ctr" eaLnBrk="1" hangingPunct="1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1530815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More Complicated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 smtClean="0">
                <a:solidFill>
                  <a:srgbClr val="000000"/>
                </a:solidFill>
              </a:rPr>
              <a:t>50-d </a:t>
            </a:r>
            <a:r>
              <a:rPr lang="en-US" sz="3200" dirty="0">
                <a:solidFill>
                  <a:srgbClr val="000000"/>
                </a:solidFill>
              </a:rPr>
              <a:t>curves </a:t>
            </a:r>
          </a:p>
        </p:txBody>
      </p:sp>
    </p:spTree>
    <p:extLst>
      <p:ext uri="{BB962C8B-B14F-4D97-AF65-F5344CB8AC3E}">
        <p14:creationId xmlns:p14="http://schemas.microsoft.com/office/powerpoint/2010/main" val="4175359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  <p:extLst>
      <p:ext uri="{BB962C8B-B14F-4D97-AF65-F5344CB8AC3E}">
        <p14:creationId xmlns:p14="http://schemas.microsoft.com/office/powerpoint/2010/main" val="13282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  <p:extLst>
      <p:ext uri="{BB962C8B-B14F-4D97-AF65-F5344CB8AC3E}">
        <p14:creationId xmlns:p14="http://schemas.microsoft.com/office/powerpoint/2010/main" val="6682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Grading Based on: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 smtClean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5 – 10 minute talks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By Enrolled Students</a:t>
            </a:r>
          </a:p>
          <a:p>
            <a:pPr eaLnBrk="1" hangingPunct="1"/>
            <a:r>
              <a:rPr lang="en-US" dirty="0" smtClean="0"/>
              <a:t>Hopefully Others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6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More Complicated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 smtClean="0">
                <a:solidFill>
                  <a:srgbClr val="000000"/>
                </a:solidFill>
              </a:rPr>
              <a:t>50-d </a:t>
            </a:r>
            <a:r>
              <a:rPr lang="en-US" sz="3200" dirty="0">
                <a:solidFill>
                  <a:srgbClr val="000000"/>
                </a:solidFill>
              </a:rPr>
              <a:t>curves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 err="1">
                <a:solidFill>
                  <a:srgbClr val="000000"/>
                </a:solidFill>
              </a:rPr>
              <a:t>Pop’n</a:t>
            </a:r>
            <a:r>
              <a:rPr lang="en-US" sz="3200" dirty="0">
                <a:solidFill>
                  <a:srgbClr val="000000"/>
                </a:solidFill>
              </a:rPr>
              <a:t> structure hard to see in 1-d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2-d projections make structure </a:t>
            </a:r>
            <a:r>
              <a:rPr lang="en-US" sz="3200" dirty="0" smtClean="0">
                <a:solidFill>
                  <a:srgbClr val="000000"/>
                </a:solidFill>
              </a:rPr>
              <a:t>clear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Joint </a:t>
            </a:r>
            <a:r>
              <a:rPr lang="en-US" sz="3200" dirty="0" err="1" smtClean="0">
                <a:solidFill>
                  <a:srgbClr val="000000"/>
                </a:solidFill>
              </a:rPr>
              <a:t>Dist’ns</a:t>
            </a:r>
            <a:r>
              <a:rPr lang="en-US" sz="3200" dirty="0" smtClean="0">
                <a:solidFill>
                  <a:srgbClr val="000000"/>
                </a:solidFill>
              </a:rPr>
              <a:t> More than </a:t>
            </a:r>
            <a:r>
              <a:rPr lang="en-US" sz="3200" dirty="0" err="1" smtClean="0">
                <a:solidFill>
                  <a:srgbClr val="000000"/>
                </a:solidFill>
              </a:rPr>
              <a:t>Marginals</a:t>
            </a:r>
            <a:endParaRPr lang="en-US" sz="3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2810601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age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= # died / total # (for each age)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Study on log scale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Investigate </a:t>
            </a:r>
            <a:r>
              <a:rPr lang="en-US" sz="2800" i="1" dirty="0">
                <a:solidFill>
                  <a:srgbClr val="000000"/>
                </a:solidFill>
              </a:rPr>
              <a:t>change</a:t>
            </a:r>
            <a:r>
              <a:rPr lang="en-US" sz="2800" dirty="0">
                <a:solidFill>
                  <a:srgbClr val="000000"/>
                </a:solidFill>
              </a:rPr>
              <a:t> over years 1908 </a:t>
            </a:r>
            <a:r>
              <a:rPr lang="en-US" sz="2800" dirty="0" smtClean="0">
                <a:solidFill>
                  <a:srgbClr val="000000"/>
                </a:solidFill>
              </a:rPr>
              <a:t>– 2002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From Andrés Alonso, U. Carlos III, Madrid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{See </a:t>
            </a:r>
            <a:r>
              <a:rPr lang="en-US" sz="2800" dirty="0" err="1" smtClean="0">
                <a:solidFill>
                  <a:srgbClr val="000000"/>
                </a:solidFill>
              </a:rPr>
              <a:t>Marron</a:t>
            </a:r>
            <a:r>
              <a:rPr lang="en-US" sz="2800" dirty="0" smtClean="0">
                <a:solidFill>
                  <a:srgbClr val="000000"/>
                </a:solidFill>
              </a:rPr>
              <a:t> &amp; Alonso (2014)}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237"/>
            <a:ext cx="7772400" cy="69272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351792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</a:t>
            </a:r>
            <a:r>
              <a:rPr lang="en-US" sz="2800" dirty="0" smtClean="0">
                <a:solidFill>
                  <a:srgbClr val="000000"/>
                </a:solidFill>
              </a:rPr>
              <a:t>age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Note:    Choice made of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(could also study age as curves,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x coordinate = time)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819400" y="3352800"/>
            <a:ext cx="2362200" cy="14478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  <a:endParaRPr lang="en-US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050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Important Issue:</a:t>
            </a:r>
          </a:p>
          <a:p>
            <a:pPr>
              <a:spcBef>
                <a:spcPts val="12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What are the Data Objects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 Mortality vs. Age Curves (over years)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 Mortality vs. Year Curves (over ages)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Note:   Rows vs. Columns of Data Matrix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3200400"/>
            <a:ext cx="76200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53769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age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= # died / total # (for each age)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Study on log </a:t>
            </a:r>
            <a:r>
              <a:rPr lang="en-US" sz="2800" dirty="0" smtClean="0">
                <a:solidFill>
                  <a:srgbClr val="000000"/>
                </a:solidFill>
              </a:rPr>
              <a:t>scale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Another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  <a:r>
              <a:rPr lang="en-US" sz="2800" dirty="0" smtClean="0">
                <a:solidFill>
                  <a:srgbClr val="000000"/>
                </a:solidFill>
              </a:rPr>
              <a:t> Choice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(not about experimental units)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819400" y="4724400"/>
            <a:ext cx="609600" cy="9144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9595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6931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Conventional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Coloring: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Rotate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Through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(7) Colors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Hard to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See Time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Structure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13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034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Improved</a:t>
            </a:r>
          </a:p>
          <a:p>
            <a:r>
              <a:rPr lang="en-US" sz="2800">
                <a:solidFill>
                  <a:srgbClr val="000000"/>
                </a:solidFill>
              </a:rPr>
              <a:t>Coloring: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Rainbow</a:t>
            </a:r>
          </a:p>
          <a:p>
            <a:r>
              <a:rPr lang="en-US" sz="2800">
                <a:solidFill>
                  <a:srgbClr val="000000"/>
                </a:solidFill>
              </a:rPr>
              <a:t>Representing</a:t>
            </a:r>
          </a:p>
          <a:p>
            <a:r>
              <a:rPr lang="en-US" sz="2800">
                <a:solidFill>
                  <a:srgbClr val="000000"/>
                </a:solidFill>
              </a:rPr>
              <a:t>Year: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FF"/>
                </a:solidFill>
              </a:rPr>
              <a:t>Magenta</a:t>
            </a:r>
          </a:p>
          <a:p>
            <a:r>
              <a:rPr lang="en-US" sz="2800">
                <a:solidFill>
                  <a:srgbClr val="FF00FF"/>
                </a:solidFill>
              </a:rPr>
              <a:t>    =  1908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Red  =  2002</a:t>
            </a:r>
          </a:p>
        </p:txBody>
      </p:sp>
    </p:spTree>
    <p:extLst>
      <p:ext uri="{BB962C8B-B14F-4D97-AF65-F5344CB8AC3E}">
        <p14:creationId xmlns:p14="http://schemas.microsoft.com/office/powerpoint/2010/main" val="134781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(Years)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8461" r="7153" b="2417"/>
          <a:stretch/>
        </p:blipFill>
        <p:spPr bwMode="auto">
          <a:xfrm>
            <a:off x="2590800" y="990600"/>
            <a:ext cx="62179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  <a:endParaRPr lang="en-US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885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1364" name="TextBox 5"/>
          <p:cNvSpPr txBox="1">
            <a:spLocks noChangeArrowheads="1"/>
          </p:cNvSpPr>
          <p:nvPr/>
        </p:nvSpPr>
        <p:spPr bwMode="auto">
          <a:xfrm>
            <a:off x="133066" y="609600"/>
            <a:ext cx="2514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Find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Population Center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(Mean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Vector)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Compute in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Descriptor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Space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Show in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Object Space</a:t>
            </a:r>
          </a:p>
        </p:txBody>
      </p:sp>
    </p:spTree>
    <p:extLst>
      <p:ext uri="{BB962C8B-B14F-4D97-AF65-F5344CB8AC3E}">
        <p14:creationId xmlns:p14="http://schemas.microsoft.com/office/powerpoint/2010/main" val="1327827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238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Blips Appear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At Decades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Since Ages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Not Precise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(in Spain)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Reported as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“about 50”,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Etc.</a:t>
            </a:r>
          </a:p>
        </p:txBody>
      </p:sp>
      <p:cxnSp>
        <p:nvCxnSpPr>
          <p:cNvPr id="272389" name="Straight Arrow Connector 5"/>
          <p:cNvCxnSpPr>
            <a:cxnSpLocks noChangeShapeType="1"/>
          </p:cNvCxnSpPr>
          <p:nvPr/>
        </p:nvCxnSpPr>
        <p:spPr bwMode="auto">
          <a:xfrm>
            <a:off x="2133600" y="2438400"/>
            <a:ext cx="914400" cy="533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72390" name="Straight Arrow Connector 7"/>
          <p:cNvCxnSpPr>
            <a:cxnSpLocks noChangeShapeType="1"/>
          </p:cNvCxnSpPr>
          <p:nvPr/>
        </p:nvCxnSpPr>
        <p:spPr bwMode="auto">
          <a:xfrm>
            <a:off x="2057400" y="2438400"/>
            <a:ext cx="2971800" cy="150663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2391" name="Straight Arrow Connector 10"/>
          <p:cNvCxnSpPr>
            <a:cxnSpLocks noChangeShapeType="1"/>
          </p:cNvCxnSpPr>
          <p:nvPr/>
        </p:nvCxnSpPr>
        <p:spPr bwMode="auto">
          <a:xfrm>
            <a:off x="2057400" y="2438400"/>
            <a:ext cx="3581400" cy="1143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760190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Class Meeting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When you don’t understand something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Many others probably join you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So please </a:t>
            </a:r>
            <a:r>
              <a:rPr lang="en-US" smtClean="0">
                <a:solidFill>
                  <a:srgbClr val="FF0000"/>
                </a:solidFill>
              </a:rPr>
              <a:t>fire away </a:t>
            </a:r>
            <a:r>
              <a:rPr lang="en-US" smtClean="0"/>
              <a:t>with questions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Discussion usually enlightening for others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If needed, I’ll tell you to shut up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mtClean="0"/>
              <a:t>(essentially never happens)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3412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Mean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Residual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Descriptor </a:t>
            </a:r>
            <a:r>
              <a:rPr lang="en-US" sz="2800" dirty="0">
                <a:solidFill>
                  <a:srgbClr val="000000"/>
                </a:solidFill>
              </a:rPr>
              <a:t>Space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View of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Shifting Data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 Origin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 Feature Space</a:t>
            </a:r>
          </a:p>
        </p:txBody>
      </p:sp>
    </p:spTree>
    <p:extLst>
      <p:ext uri="{BB962C8B-B14F-4D97-AF65-F5344CB8AC3E}">
        <p14:creationId xmlns:p14="http://schemas.microsoft.com/office/powerpoint/2010/main" val="117216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443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Shows: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Age</a:t>
            </a:r>
          </a:p>
          <a:p>
            <a:r>
              <a:rPr lang="en-US" sz="2800">
                <a:solidFill>
                  <a:srgbClr val="000000"/>
                </a:solidFill>
              </a:rPr>
              <a:t>Effects in</a:t>
            </a:r>
          </a:p>
          <a:p>
            <a:r>
              <a:rPr lang="en-US" sz="2800">
                <a:solidFill>
                  <a:srgbClr val="000000"/>
                </a:solidFill>
              </a:rPr>
              <a:t>Mean, Not</a:t>
            </a:r>
          </a:p>
          <a:p>
            <a:r>
              <a:rPr lang="en-US" sz="2800">
                <a:solidFill>
                  <a:srgbClr val="000000"/>
                </a:solidFill>
              </a:rPr>
              <a:t>Variation</a:t>
            </a:r>
          </a:p>
          <a:p>
            <a:r>
              <a:rPr lang="en-US" sz="2800">
                <a:solidFill>
                  <a:srgbClr val="000000"/>
                </a:solidFill>
              </a:rPr>
              <a:t>About Mean</a:t>
            </a:r>
          </a:p>
        </p:txBody>
      </p:sp>
    </p:spTree>
    <p:extLst>
      <p:ext uri="{BB962C8B-B14F-4D97-AF65-F5344CB8AC3E}">
        <p14:creationId xmlns:p14="http://schemas.microsoft.com/office/powerpoint/2010/main" val="1063962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546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PC1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Constant </a:t>
            </a:r>
          </a:p>
          <a:p>
            <a:r>
              <a:rPr lang="en-US" sz="2800">
                <a:solidFill>
                  <a:srgbClr val="000000"/>
                </a:solidFill>
              </a:rPr>
              <a:t>Across 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2209800"/>
            <a:ext cx="23079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Loadings Plot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7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648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Shows </a:t>
            </a:r>
            <a:r>
              <a:rPr lang="en-US" sz="2800" i="1" dirty="0">
                <a:solidFill>
                  <a:srgbClr val="000000"/>
                </a:solidFill>
              </a:rPr>
              <a:t>Major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Over Time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(medical technology,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etc.)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And Change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 Age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Rounding Blips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590800" y="4800600"/>
            <a:ext cx="2133600" cy="13716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0077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7508" name="TextBox 5"/>
          <p:cNvSpPr txBox="1">
            <a:spLocks noChangeArrowheads="1"/>
          </p:cNvSpPr>
          <p:nvPr/>
        </p:nvSpPr>
        <p:spPr bwMode="auto">
          <a:xfrm>
            <a:off x="0" y="1676400"/>
            <a:ext cx="2819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Corresponding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1 </a:t>
            </a:r>
            <a:r>
              <a:rPr lang="en-US" sz="2800" dirty="0">
                <a:solidFill>
                  <a:srgbClr val="FF0000"/>
                </a:solidFill>
              </a:rPr>
              <a:t>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Again Shows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Overall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FF"/>
                </a:solidFill>
              </a:rPr>
              <a:t>High Mortality</a:t>
            </a:r>
          </a:p>
          <a:p>
            <a:r>
              <a:rPr lang="en-US" sz="2800" dirty="0">
                <a:solidFill>
                  <a:srgbClr val="FF00FF"/>
                </a:solidFill>
              </a:rPr>
              <a:t>Early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77510" name="Straight Arrow Connector 9"/>
          <p:cNvCxnSpPr>
            <a:cxnSpLocks noChangeShapeType="1"/>
          </p:cNvCxnSpPr>
          <p:nvPr/>
        </p:nvCxnSpPr>
        <p:spPr bwMode="auto">
          <a:xfrm flipV="1">
            <a:off x="1066800" y="3886200"/>
            <a:ext cx="5715000" cy="14478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675002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7508" name="TextBox 5"/>
          <p:cNvSpPr txBox="1">
            <a:spLocks noChangeArrowheads="1"/>
          </p:cNvSpPr>
          <p:nvPr/>
        </p:nvSpPr>
        <p:spPr bwMode="auto">
          <a:xfrm>
            <a:off x="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Corresponding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1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Again Shows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Overall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FF"/>
                </a:solidFill>
              </a:rPr>
              <a:t>High Mortality</a:t>
            </a:r>
          </a:p>
          <a:p>
            <a:r>
              <a:rPr lang="en-US" sz="2800" dirty="0">
                <a:solidFill>
                  <a:srgbClr val="FF00FF"/>
                </a:solidFill>
              </a:rPr>
              <a:t>Early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Lower Later</a:t>
            </a:r>
          </a:p>
        </p:txBody>
      </p:sp>
      <p:cxnSp>
        <p:nvCxnSpPr>
          <p:cNvPr id="277509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1219200" y="4495800"/>
            <a:ext cx="2743200" cy="762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7510" name="Straight Arrow Connector 9"/>
          <p:cNvCxnSpPr>
            <a:cxnSpLocks noChangeShapeType="1"/>
          </p:cNvCxnSpPr>
          <p:nvPr/>
        </p:nvCxnSpPr>
        <p:spPr bwMode="auto">
          <a:xfrm flipV="1">
            <a:off x="1066800" y="3886200"/>
            <a:ext cx="5715000" cy="14478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  <p:grpSp>
        <p:nvGrpSpPr>
          <p:cNvPr id="6" name="Group 5"/>
          <p:cNvGrpSpPr/>
          <p:nvPr/>
        </p:nvGrpSpPr>
        <p:grpSpPr>
          <a:xfrm>
            <a:off x="3924300" y="5410200"/>
            <a:ext cx="3973973" cy="1375549"/>
            <a:chOff x="3924300" y="5410200"/>
            <a:chExt cx="3973973" cy="1375549"/>
          </a:xfrm>
        </p:grpSpPr>
        <p:sp>
          <p:nvSpPr>
            <p:cNvPr id="2" name="TextBox 1"/>
            <p:cNvSpPr txBox="1"/>
            <p:nvPr/>
          </p:nvSpPr>
          <p:spPr>
            <a:xfrm>
              <a:off x="3924300" y="6324084"/>
              <a:ext cx="3973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Transformation Fairly Rapid</a:t>
              </a:r>
              <a:endParaRPr lang="en-US" sz="24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3924300" y="5410200"/>
              <a:ext cx="1181100" cy="114471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7147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8532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Outliers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1918 Global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Flu Pandemic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1936-1939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Spanish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Civil War</a:t>
            </a:r>
          </a:p>
        </p:txBody>
      </p:sp>
      <p:cxnSp>
        <p:nvCxnSpPr>
          <p:cNvPr id="278533" name="Straight Arrow Connector 5"/>
          <p:cNvCxnSpPr>
            <a:cxnSpLocks noChangeShapeType="1"/>
          </p:cNvCxnSpPr>
          <p:nvPr/>
        </p:nvCxnSpPr>
        <p:spPr bwMode="auto">
          <a:xfrm>
            <a:off x="2286000" y="2590800"/>
            <a:ext cx="5638800" cy="1219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78534" name="Straight Arrow Connector 8"/>
          <p:cNvCxnSpPr>
            <a:cxnSpLocks noChangeShapeType="1"/>
          </p:cNvCxnSpPr>
          <p:nvPr/>
        </p:nvCxnSpPr>
        <p:spPr bwMode="auto">
          <a:xfrm flipV="1">
            <a:off x="1752600" y="3733800"/>
            <a:ext cx="5257800" cy="1828800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107623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Onto PC2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Direction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209800"/>
            <a:ext cx="23079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Loadings Plot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86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PC2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2nd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Difference </a:t>
            </a:r>
          </a:p>
          <a:p>
            <a:r>
              <a:rPr lang="en-US" sz="2800">
                <a:solidFill>
                  <a:srgbClr val="000000"/>
                </a:solidFill>
              </a:rPr>
              <a:t>Between </a:t>
            </a:r>
          </a:p>
          <a:p>
            <a:r>
              <a:rPr lang="en-US" sz="2800">
                <a:solidFill>
                  <a:srgbClr val="000000"/>
                </a:solidFill>
              </a:rPr>
              <a:t>20-45 &amp; Rest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581400" y="3581400"/>
            <a:ext cx="762000" cy="1637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343400" y="3581400"/>
            <a:ext cx="1447800" cy="16002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V="1">
            <a:off x="1143000" y="5181600"/>
            <a:ext cx="32004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4921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058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2 </a:t>
            </a:r>
            <a:r>
              <a:rPr lang="en-US" sz="2800" dirty="0">
                <a:solidFill>
                  <a:srgbClr val="FF0000"/>
                </a:solidFill>
              </a:rPr>
              <a:t>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Early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80582" name="Straight Arrow Connector 9"/>
          <p:cNvCxnSpPr>
            <a:cxnSpLocks noChangeShapeType="1"/>
          </p:cNvCxnSpPr>
          <p:nvPr/>
        </p:nvCxnSpPr>
        <p:spPr bwMode="auto">
          <a:xfrm>
            <a:off x="1066800" y="3733800"/>
            <a:ext cx="3048000" cy="762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743233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058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Early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Pandemic </a:t>
            </a:r>
          </a:p>
          <a:p>
            <a:r>
              <a:rPr lang="en-US" sz="2800">
                <a:solidFill>
                  <a:srgbClr val="000000"/>
                </a:solidFill>
              </a:rPr>
              <a:t>Hit Hardest</a:t>
            </a:r>
          </a:p>
        </p:txBody>
      </p:sp>
      <p:cxnSp>
        <p:nvCxnSpPr>
          <p:cNvPr id="280581" name="Straight Arrow Connector 6"/>
          <p:cNvCxnSpPr>
            <a:cxnSpLocks noChangeShapeType="1"/>
          </p:cNvCxnSpPr>
          <p:nvPr/>
        </p:nvCxnSpPr>
        <p:spPr bwMode="auto">
          <a:xfrm flipV="1">
            <a:off x="2057400" y="3810000"/>
            <a:ext cx="5867400" cy="1981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80582" name="Straight Arrow Connector 9"/>
          <p:cNvCxnSpPr>
            <a:cxnSpLocks noChangeShapeType="1"/>
          </p:cNvCxnSpPr>
          <p:nvPr/>
        </p:nvCxnSpPr>
        <p:spPr bwMode="auto">
          <a:xfrm>
            <a:off x="1066800" y="3733800"/>
            <a:ext cx="3048000" cy="762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77176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160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2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Then better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81606" name="Straight Arrow Connector 9"/>
          <p:cNvCxnSpPr>
            <a:cxnSpLocks noChangeShapeType="1"/>
          </p:cNvCxnSpPr>
          <p:nvPr/>
        </p:nvCxnSpPr>
        <p:spPr bwMode="auto">
          <a:xfrm>
            <a:off x="2209800" y="3276600"/>
            <a:ext cx="2133600" cy="457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57427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160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Then better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Spanish Civil War Hit</a:t>
            </a:r>
          </a:p>
          <a:p>
            <a:r>
              <a:rPr lang="en-US" sz="2800">
                <a:solidFill>
                  <a:srgbClr val="000000"/>
                </a:solidFill>
              </a:rPr>
              <a:t>Hardest</a:t>
            </a:r>
          </a:p>
        </p:txBody>
      </p:sp>
      <p:cxnSp>
        <p:nvCxnSpPr>
          <p:cNvPr id="281605" name="Straight Arrow Connector 6"/>
          <p:cNvCxnSpPr>
            <a:cxnSpLocks noChangeShapeType="1"/>
          </p:cNvCxnSpPr>
          <p:nvPr/>
        </p:nvCxnSpPr>
        <p:spPr bwMode="auto">
          <a:xfrm flipV="1">
            <a:off x="1524000" y="3733800"/>
            <a:ext cx="5867400" cy="160020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281606" name="Straight Arrow Connector 9"/>
          <p:cNvCxnSpPr>
            <a:cxnSpLocks noChangeShapeType="1"/>
          </p:cNvCxnSpPr>
          <p:nvPr/>
        </p:nvCxnSpPr>
        <p:spPr bwMode="auto">
          <a:xfrm>
            <a:off x="2209800" y="3276600"/>
            <a:ext cx="2133600" cy="457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875411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262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2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Steady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 mid-50s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82630" name="Straight Arrow Connector 9"/>
          <p:cNvCxnSpPr>
            <a:cxnSpLocks noChangeShapeType="1"/>
          </p:cNvCxnSpPr>
          <p:nvPr/>
        </p:nvCxnSpPr>
        <p:spPr bwMode="auto">
          <a:xfrm flipV="1">
            <a:off x="2057400" y="3657600"/>
            <a:ext cx="1066800" cy="685800"/>
          </a:xfrm>
          <a:prstGeom prst="straightConnector1">
            <a:avLst/>
          </a:prstGeom>
          <a:noFill/>
          <a:ln w="19050" algn="ctr">
            <a:solidFill>
              <a:srgbClr val="00FF99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338766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262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Steady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>
                <a:solidFill>
                  <a:srgbClr val="000000"/>
                </a:solidFill>
              </a:rPr>
              <a:t>To mid-50s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Increasing</a:t>
            </a:r>
          </a:p>
          <a:p>
            <a:r>
              <a:rPr lang="en-US" sz="2800">
                <a:solidFill>
                  <a:srgbClr val="000000"/>
                </a:solidFill>
              </a:rPr>
              <a:t>Automotive</a:t>
            </a:r>
          </a:p>
          <a:p>
            <a:r>
              <a:rPr lang="en-US" sz="2800">
                <a:solidFill>
                  <a:srgbClr val="000000"/>
                </a:solidFill>
              </a:rPr>
              <a:t>Death Rate</a:t>
            </a:r>
          </a:p>
        </p:txBody>
      </p:sp>
      <p:cxnSp>
        <p:nvCxnSpPr>
          <p:cNvPr id="282629" name="Straight Arrow Connector 6"/>
          <p:cNvCxnSpPr>
            <a:cxnSpLocks noChangeShapeType="1"/>
          </p:cNvCxnSpPr>
          <p:nvPr/>
        </p:nvCxnSpPr>
        <p:spPr bwMode="auto">
          <a:xfrm flipV="1">
            <a:off x="2057400" y="3505200"/>
            <a:ext cx="4114800" cy="2667000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282630" name="Straight Arrow Connector 9"/>
          <p:cNvCxnSpPr>
            <a:cxnSpLocks noChangeShapeType="1"/>
          </p:cNvCxnSpPr>
          <p:nvPr/>
        </p:nvCxnSpPr>
        <p:spPr bwMode="auto">
          <a:xfrm flipV="1">
            <a:off x="2057400" y="3657600"/>
            <a:ext cx="1066800" cy="685800"/>
          </a:xfrm>
          <a:prstGeom prst="straightConnector1">
            <a:avLst/>
          </a:prstGeom>
          <a:noFill/>
          <a:ln w="19050" algn="ctr">
            <a:solidFill>
              <a:srgbClr val="00FF99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152881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3652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Corner Finally</a:t>
            </a:r>
          </a:p>
          <a:p>
            <a:r>
              <a:rPr lang="en-US" sz="2800">
                <a:solidFill>
                  <a:srgbClr val="000000"/>
                </a:solidFill>
              </a:rPr>
              <a:t>Turned by</a:t>
            </a:r>
          </a:p>
          <a:p>
            <a:r>
              <a:rPr lang="en-US" sz="2800">
                <a:solidFill>
                  <a:srgbClr val="000000"/>
                </a:solidFill>
              </a:rPr>
              <a:t>Safer Cars</a:t>
            </a:r>
          </a:p>
          <a:p>
            <a:r>
              <a:rPr lang="en-US" sz="2800">
                <a:solidFill>
                  <a:srgbClr val="000000"/>
                </a:solidFill>
              </a:rPr>
              <a:t>&amp; Roads</a:t>
            </a:r>
          </a:p>
        </p:txBody>
      </p:sp>
      <p:cxnSp>
        <p:nvCxnSpPr>
          <p:cNvPr id="283653" name="Straight Arrow Connector 6"/>
          <p:cNvCxnSpPr>
            <a:cxnSpLocks noChangeShapeType="1"/>
          </p:cNvCxnSpPr>
          <p:nvPr/>
        </p:nvCxnSpPr>
        <p:spPr bwMode="auto">
          <a:xfrm flipV="1">
            <a:off x="1600200" y="3429000"/>
            <a:ext cx="4724400" cy="1905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58940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2514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Scores</a:t>
            </a:r>
            <a:r>
              <a:rPr lang="en-US" sz="2800" dirty="0" smtClean="0">
                <a:solidFill>
                  <a:srgbClr val="000000"/>
                </a:solidFill>
              </a:rPr>
              <a:t> Plot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Descriptor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(Point Cloud)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Space View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Connecting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Lines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Highlight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Time Order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3352800"/>
            <a:ext cx="5943600" cy="3264932"/>
            <a:chOff x="152400" y="3352800"/>
            <a:chExt cx="5943600" cy="3264932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1981200" y="3352800"/>
              <a:ext cx="4114800" cy="2362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152400" y="4955739"/>
              <a:ext cx="2335832" cy="16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800" dirty="0">
                  <a:solidFill>
                    <a:srgbClr val="000000"/>
                  </a:solidFill>
                </a:rPr>
                <a:t>Good View of</a:t>
              </a:r>
            </a:p>
            <a:p>
              <a:pPr lvl="0"/>
              <a:r>
                <a:rPr lang="en-US" sz="2800" dirty="0">
                  <a:solidFill>
                    <a:srgbClr val="000000"/>
                  </a:solidFill>
                </a:rPr>
                <a:t>Historical</a:t>
              </a:r>
            </a:p>
            <a:p>
              <a:pPr lvl="0"/>
              <a:r>
                <a:rPr lang="en-US" sz="2800" dirty="0">
                  <a:solidFill>
                    <a:srgbClr val="000000"/>
                  </a:solidFill>
                </a:rPr>
                <a:t>Effects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5558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380400" y="2286000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Try a Related Mortality Data Set: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Switzerland</a:t>
            </a:r>
          </a:p>
          <a:p>
            <a:pPr algn="ctr"/>
            <a:endParaRPr lang="en-US" sz="3200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(In Europe, but different history)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0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 – Swiss Males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18255" r="3738" b="1402"/>
          <a:stretch/>
        </p:blipFill>
        <p:spPr bwMode="auto">
          <a:xfrm>
            <a:off x="620082" y="838200"/>
            <a:ext cx="799051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 – Swiss Males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380400" y="11430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Some Points Similar to Spain: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PC1:  Overall Improvement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Better for Young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PC2:  About 20 – 45 vs. Others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Flu Pandemic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Automobile Effects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Some Quite Different: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No Age Rounding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No Civil War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22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 smtClean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Key to </a:t>
            </a:r>
            <a:r>
              <a:rPr lang="en-US" dirty="0" err="1" smtClean="0"/>
              <a:t>Focussing</a:t>
            </a:r>
            <a:r>
              <a:rPr lang="en-US" dirty="0" smtClean="0"/>
              <a:t> Needed Analyses</a:t>
            </a:r>
          </a:p>
        </p:txBody>
      </p:sp>
    </p:spTree>
    <p:extLst>
      <p:ext uri="{BB962C8B-B14F-4D97-AF65-F5344CB8AC3E}">
        <p14:creationId xmlns:p14="http://schemas.microsoft.com/office/powerpoint/2010/main" val="2232759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Mortality Data Illustrates an Important Point: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OODA is more than a “framework”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It Provides a </a:t>
            </a:r>
            <a:r>
              <a:rPr lang="en-US" sz="2800" u="sng" dirty="0" smtClean="0">
                <a:solidFill>
                  <a:srgbClr val="000000"/>
                </a:solidFill>
              </a:rPr>
              <a:t>Focal Point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Highlights Pivotal Choice: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What should be the Data Objects?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5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</a:rPr>
              <a:t>Time Series of Curves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7848600" cy="53340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Just a “Set of Curves”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But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</a:rPr>
              <a:t>Time Order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 is Important!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Useful Approach (as above):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Use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</a:rPr>
              <a:t>color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 to code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</a:rPr>
              <a:t>time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</a:rPr>
              <a:t>Start                                                              End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6764" r="18945" b="57988"/>
          <a:stretch>
            <a:fillRect/>
          </a:stretch>
        </p:blipFill>
        <p:spPr>
          <a:xfrm>
            <a:off x="1981200" y="4419600"/>
            <a:ext cx="5445125" cy="1893888"/>
          </a:xfrm>
          <a:noFill/>
        </p:spPr>
      </p:pic>
    </p:spTree>
    <p:extLst>
      <p:ext uri="{BB962C8B-B14F-4D97-AF65-F5344CB8AC3E}">
        <p14:creationId xmlns:p14="http://schemas.microsoft.com/office/powerpoint/2010/main" val="14735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Toy E.g.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Explore Question: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“Is Horizontal Motion Linear Variation?”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Example:    Set of </a:t>
            </a:r>
            <a:r>
              <a:rPr lang="en-US" sz="3200" i="1" dirty="0" smtClean="0">
                <a:solidFill>
                  <a:srgbClr val="000000"/>
                </a:solidFill>
              </a:rPr>
              <a:t>time (mean) shifted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         			Gaussian densities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View:    Code time with colors as above</a:t>
            </a:r>
          </a:p>
        </p:txBody>
      </p:sp>
    </p:spTree>
    <p:extLst>
      <p:ext uri="{BB962C8B-B14F-4D97-AF65-F5344CB8AC3E}">
        <p14:creationId xmlns:p14="http://schemas.microsoft.com/office/powerpoint/2010/main" val="2760594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Raw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762000" y="1101725"/>
            <a:ext cx="7639050" cy="9566275"/>
          </a:xfrm>
          <a:noFill/>
        </p:spPr>
      </p:pic>
    </p:spTree>
    <p:extLst>
      <p:ext uri="{BB962C8B-B14F-4D97-AF65-F5344CB8AC3E}">
        <p14:creationId xmlns:p14="http://schemas.microsoft.com/office/powerpoint/2010/main" val="1682991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Intuitively Useful???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Like “harmonics”?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Isn’t there only </a:t>
            </a:r>
            <a:r>
              <a:rPr lang="en-US" sz="2800" i="1" dirty="0" smtClean="0">
                <a:solidFill>
                  <a:srgbClr val="000000"/>
                </a:solidFill>
              </a:rPr>
              <a:t>1 mode 	of variation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Answer comes in scores 	scatterplots</a:t>
            </a:r>
          </a:p>
        </p:txBody>
      </p:sp>
    </p:spTree>
    <p:extLst>
      <p:ext uri="{BB962C8B-B14F-4D97-AF65-F5344CB8AC3E}">
        <p14:creationId xmlns:p14="http://schemas.microsoft.com/office/powerpoint/2010/main" val="970680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77200" cy="5705475"/>
          </a:xfrm>
          <a:noFill/>
        </p:spPr>
      </p:pic>
    </p:spTree>
    <p:extLst>
      <p:ext uri="{BB962C8B-B14F-4D97-AF65-F5344CB8AC3E}">
        <p14:creationId xmlns:p14="http://schemas.microsoft.com/office/powerpoint/2010/main" val="1651832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Where is the Point Cloud?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Lies along a 1-d curve in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So actually have </a:t>
            </a:r>
            <a:r>
              <a:rPr lang="en-US" sz="3200" i="1" dirty="0" smtClean="0">
                <a:solidFill>
                  <a:srgbClr val="000000"/>
                </a:solidFill>
              </a:rPr>
              <a:t>1-d mode of variation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But a </a:t>
            </a:r>
            <a:r>
              <a:rPr lang="en-US" sz="3200" u="sng" dirty="0" smtClean="0">
                <a:solidFill>
                  <a:srgbClr val="000000"/>
                </a:solidFill>
              </a:rPr>
              <a:t>non-linear</a:t>
            </a:r>
            <a:r>
              <a:rPr lang="en-US" sz="3200" dirty="0" smtClean="0">
                <a:solidFill>
                  <a:srgbClr val="000000"/>
                </a:solidFill>
              </a:rPr>
              <a:t> mode of variation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Poorly captured by PCA (linear method)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Will study more later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1981200"/>
          <a:ext cx="60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81200"/>
                        <a:ext cx="60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23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Question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Can we find a 1-d Representation?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Perhaps by:</a:t>
            </a:r>
          </a:p>
          <a:p>
            <a:pPr marL="457200" indent="-457200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Different Analysis?</a:t>
            </a:r>
          </a:p>
          <a:p>
            <a:pPr marL="457200" indent="-457200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Other Choice of </a:t>
            </a:r>
            <a:r>
              <a:rPr lang="en-US" sz="3200" i="1" dirty="0" smtClean="0">
                <a:solidFill>
                  <a:srgbClr val="000000"/>
                </a:solidFill>
              </a:rPr>
              <a:t>Data Objects</a:t>
            </a:r>
            <a:r>
              <a:rPr lang="en-US" sz="3200" dirty="0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0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Mass Spectrometry Measurements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On an Aging Substance, called “</a:t>
            </a:r>
            <a:r>
              <a:rPr lang="en-US" sz="3200" dirty="0" err="1" smtClean="0">
                <a:solidFill>
                  <a:srgbClr val="000000"/>
                </a:solidFill>
              </a:rPr>
              <a:t>Estane</a:t>
            </a:r>
            <a:r>
              <a:rPr lang="en-US" sz="3200" dirty="0" smtClean="0">
                <a:solidFill>
                  <a:srgbClr val="000000"/>
                </a:solidFill>
              </a:rPr>
              <a:t>”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Made over Logarithmic Time Grid, n = 60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Each Data Object is a </a:t>
            </a:r>
            <a:r>
              <a:rPr lang="en-US" sz="3200" i="1" dirty="0" smtClean="0">
                <a:solidFill>
                  <a:srgbClr val="000000"/>
                </a:solidFill>
              </a:rPr>
              <a:t>Spectrum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about Time Evolution?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Approach:   PCA &amp; Time Coloring</a:t>
            </a:r>
          </a:p>
        </p:txBody>
      </p:sp>
    </p:spTree>
    <p:extLst>
      <p:ext uri="{BB962C8B-B14F-4D97-AF65-F5344CB8AC3E}">
        <p14:creationId xmlns:p14="http://schemas.microsoft.com/office/powerpoint/2010/main" val="1071809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Joint Work w/ E. </a:t>
            </a:r>
            <a:r>
              <a:rPr lang="en-US" sz="3200" dirty="0" err="1" smtClean="0">
                <a:solidFill>
                  <a:srgbClr val="000000"/>
                </a:solidFill>
              </a:rPr>
              <a:t>Kober</a:t>
            </a:r>
            <a:r>
              <a:rPr lang="en-US" sz="3200" dirty="0" smtClean="0">
                <a:solidFill>
                  <a:srgbClr val="000000"/>
                </a:solidFill>
              </a:rPr>
              <a:t> &amp; J. </a:t>
            </a:r>
            <a:r>
              <a:rPr lang="en-US" sz="3200" dirty="0" err="1" smtClean="0">
                <a:solidFill>
                  <a:srgbClr val="000000"/>
                </a:solidFill>
              </a:rPr>
              <a:t>Wendelberger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Los Alamos National Lab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Four Experimental Conditions: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Control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59 days in Dry Air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27 days in Humid Air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59 days in Humid Air</a:t>
            </a:r>
          </a:p>
        </p:txBody>
      </p:sp>
    </p:spTree>
    <p:extLst>
      <p:ext uri="{BB962C8B-B14F-4D97-AF65-F5344CB8AC3E}">
        <p14:creationId xmlns:p14="http://schemas.microsoft.com/office/powerpoint/2010/main" val="2797976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References: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Wang and </a:t>
            </a:r>
            <a:r>
              <a:rPr lang="en-US" dirty="0" err="1" smtClean="0"/>
              <a:t>Marron</a:t>
            </a:r>
            <a:r>
              <a:rPr lang="en-US" dirty="0" smtClean="0"/>
              <a:t> (2007)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err="1" smtClean="0"/>
              <a:t>Marron</a:t>
            </a:r>
            <a:r>
              <a:rPr lang="en-US" dirty="0" smtClean="0"/>
              <a:t> and Alonso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0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1979224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93725" y="903288"/>
            <a:ext cx="7864475" cy="594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Raw Data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All 60 spectra essentially the same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“Scale” of mean is much bigger than 	variation about mean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Hard to see structure of all 1600 </a:t>
            </a:r>
            <a:r>
              <a:rPr lang="en-US" sz="3200" dirty="0" err="1" smtClean="0">
                <a:solidFill>
                  <a:srgbClr val="000000"/>
                </a:solidFill>
              </a:rPr>
              <a:t>freq’s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Centered Data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Now can see different spectra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Since mean subtracted off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Note much smaller vertical axis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Generally:   </a:t>
            </a:r>
            <a:r>
              <a:rPr lang="en-US" sz="3200" i="1" dirty="0" smtClean="0">
                <a:solidFill>
                  <a:srgbClr val="000000"/>
                </a:solidFill>
              </a:rPr>
              <a:t>Scaling Impacts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882841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  <p:cxnSp>
        <p:nvCxnSpPr>
          <p:cNvPr id="3" name="Straight Connector 2"/>
          <p:cNvCxnSpPr/>
          <p:nvPr/>
        </p:nvCxnSpPr>
        <p:spPr>
          <a:xfrm flipV="1">
            <a:off x="2029968" y="1524000"/>
            <a:ext cx="0" cy="46482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50008" y="1524000"/>
            <a:ext cx="0" cy="46482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0" y="16764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Next Zoom in on “Region of Interest”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4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484687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Data zoomed to “important” </a:t>
            </a:r>
            <a:r>
              <a:rPr lang="en-US" sz="3200" dirty="0" err="1" smtClean="0">
                <a:solidFill>
                  <a:srgbClr val="000000"/>
                </a:solidFill>
              </a:rPr>
              <a:t>freq’s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Raw Data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Now see slight differences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Smoother “natural looking” spectra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Centered Data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Differences in spectra more clear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Maybe now have “real structure”</a:t>
            </a: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i="1" dirty="0" smtClean="0">
                <a:solidFill>
                  <a:srgbClr val="000000"/>
                </a:solidFill>
              </a:rPr>
              <a:t>Scale is important to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534490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300427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Use of Time Order Coloring: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Raw Data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Can see a little ordering, not much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Centered Data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Clear time ordering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Shifting peaks?    (compare to Raw)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PC1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Almost everything?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PC1 Residuals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Data nearly linear (same scale </a:t>
            </a:r>
            <a:r>
              <a:rPr lang="en-US" sz="3200" dirty="0" err="1" smtClean="0">
                <a:solidFill>
                  <a:srgbClr val="000000"/>
                </a:solidFill>
              </a:rPr>
              <a:t>import’nt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8576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410513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PCA View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Clear systematic structure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Time ordering very important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Reminiscent of Toy Example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(Shifting Gaussian Peak)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Roughly 1-d curve in Feature Space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See this a lot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Physical Explanation?</a:t>
            </a:r>
          </a:p>
        </p:txBody>
      </p:sp>
    </p:spTree>
    <p:extLst>
      <p:ext uri="{BB962C8B-B14F-4D97-AF65-F5344CB8AC3E}">
        <p14:creationId xmlns:p14="http://schemas.microsoft.com/office/powerpoint/2010/main" val="1026817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10778467" flipV="1">
            <a:off x="609600" y="4724400"/>
            <a:ext cx="7864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Simple Chemical Reaction Model: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Subst. 1 transforms into Subst. 2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Note:  </a:t>
            </a:r>
            <a:r>
              <a:rPr lang="en-US" sz="3200" i="1" smtClean="0">
                <a:solidFill>
                  <a:srgbClr val="000000"/>
                </a:solidFill>
              </a:rPr>
              <a:t>linear path</a:t>
            </a:r>
            <a:r>
              <a:rPr lang="en-US" sz="3200" smtClean="0">
                <a:solidFill>
                  <a:srgbClr val="000000"/>
                </a:solidFill>
              </a:rPr>
              <a:t> in Feature Space</a:t>
            </a:r>
          </a:p>
        </p:txBody>
      </p:sp>
      <p:pic>
        <p:nvPicPr>
          <p:cNvPr id="2" name="ToySpect1p1d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990600"/>
            <a:ext cx="6935169" cy="37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07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What is Actually </a:t>
            </a:r>
            <a:r>
              <a:rPr lang="en-US" dirty="0"/>
              <a:t>D</a:t>
            </a:r>
            <a:r>
              <a:rPr lang="en-US" dirty="0" smtClean="0"/>
              <a:t>one?</a:t>
            </a:r>
          </a:p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Major </a:t>
            </a:r>
            <a:r>
              <a:rPr lang="en-US" dirty="0"/>
              <a:t>S</a:t>
            </a:r>
            <a:r>
              <a:rPr lang="en-US" dirty="0" smtClean="0"/>
              <a:t>tatistical Tasks:</a:t>
            </a:r>
          </a:p>
          <a:p>
            <a:pPr eaLnBrk="1" hangingPunct="1"/>
            <a:r>
              <a:rPr lang="en-US" dirty="0" smtClean="0"/>
              <a:t>Understanding Population </a:t>
            </a:r>
            <a:r>
              <a:rPr lang="en-US" dirty="0"/>
              <a:t>S</a:t>
            </a:r>
            <a:r>
              <a:rPr lang="en-US" dirty="0" smtClean="0"/>
              <a:t>tructure</a:t>
            </a:r>
          </a:p>
          <a:p>
            <a:pPr eaLnBrk="1" hangingPunct="1"/>
            <a:r>
              <a:rPr lang="en-US" dirty="0" smtClean="0"/>
              <a:t>Classification (</a:t>
            </a:r>
            <a:r>
              <a:rPr lang="en-US" dirty="0" err="1" smtClean="0"/>
              <a:t>i</a:t>
            </a:r>
            <a:r>
              <a:rPr lang="en-US" dirty="0" smtClean="0"/>
              <a:t>. e. Discrimination)</a:t>
            </a:r>
          </a:p>
          <a:p>
            <a:pPr eaLnBrk="1" hangingPunct="1"/>
            <a:r>
              <a:rPr lang="en-US" dirty="0" smtClean="0"/>
              <a:t>Time Series of Data Objects</a:t>
            </a:r>
          </a:p>
          <a:p>
            <a:pPr eaLnBrk="1" hangingPunct="1"/>
            <a:r>
              <a:rPr lang="en-US" dirty="0" smtClean="0"/>
              <a:t>“Vertical Integration” of </a:t>
            </a:r>
            <a:r>
              <a:rPr lang="en-US" dirty="0" err="1" smtClean="0"/>
              <a:t>Datatypes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Richer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Subst. 1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00"/>
                </a:solidFill>
              </a:rPr>
              <a:t> Subst. 2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00"/>
                </a:solidFill>
              </a:rPr>
              <a:t> Subst. 3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 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2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2-dim’al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1d1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009131"/>
            <a:ext cx="6935169" cy="37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7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Another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Subst. 1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00"/>
                </a:solidFill>
              </a:rPr>
              <a:t> Subst. 2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  &amp; </a:t>
            </a:r>
            <a:r>
              <a:rPr lang="en-US" sz="2800" smtClean="0">
                <a:solidFill>
                  <a:srgbClr val="000000"/>
                </a:solidFill>
              </a:rPr>
              <a:t> Subst. 5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Subst. 6</a:t>
            </a: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 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2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2-dim’al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2d5.avi">
            <a:hlinkClick r:id="" action="ppaction://media"/>
          </p:cNvPr>
          <p:cNvPicPr>
            <a:picLocks noGrp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932931"/>
            <a:ext cx="6935169" cy="3715269"/>
          </a:xfrm>
        </p:spPr>
      </p:pic>
    </p:spTree>
    <p:extLst>
      <p:ext uri="{BB962C8B-B14F-4D97-AF65-F5344CB8AC3E}">
        <p14:creationId xmlns:p14="http://schemas.microsoft.com/office/powerpoint/2010/main" val="2694545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More Complex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1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800" smtClean="0">
                <a:solidFill>
                  <a:srgbClr val="000000"/>
                </a:solidFill>
              </a:rPr>
              <a:t>  2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3      4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(lives in 3-d)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3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3-dim’al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2d21.avi">
            <a:hlinkClick r:id="" action="ppaction://media"/>
          </p:cNvPr>
          <p:cNvPicPr>
            <a:picLocks noGrp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031" y="990600"/>
            <a:ext cx="6935169" cy="3715269"/>
          </a:xfrm>
        </p:spPr>
      </p:pic>
    </p:spTree>
    <p:extLst>
      <p:ext uri="{BB962C8B-B14F-4D97-AF65-F5344CB8AC3E}">
        <p14:creationId xmlns:p14="http://schemas.microsoft.com/office/powerpoint/2010/main" val="93230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Even More Complex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1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800" smtClean="0">
                <a:solidFill>
                  <a:srgbClr val="000000"/>
                </a:solidFill>
              </a:rPr>
              <a:t>  2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3      4      5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(lives in 4-d)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4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4-dim’al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2d31.avi">
            <a:hlinkClick r:id="" action="ppaction://media"/>
          </p:cNvPr>
          <p:cNvPicPr>
            <a:picLocks noGrp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932931"/>
            <a:ext cx="6935169" cy="3715269"/>
          </a:xfrm>
        </p:spPr>
      </p:pic>
    </p:spTree>
    <p:extLst>
      <p:ext uri="{BB962C8B-B14F-4D97-AF65-F5344CB8AC3E}">
        <p14:creationId xmlns:p14="http://schemas.microsoft.com/office/powerpoint/2010/main" val="669494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201514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sz="3200" smtClean="0">
                <a:solidFill>
                  <a:srgbClr val="000000"/>
                </a:solidFill>
              </a:rPr>
              <a:t>Suggestions from Toy Examples: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Clearly 3 reactions under way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Maybe a 4</a:t>
            </a:r>
            <a:r>
              <a:rPr lang="en-US" sz="3200" baseline="30000" smtClean="0">
                <a:solidFill>
                  <a:srgbClr val="000000"/>
                </a:solidFill>
              </a:rPr>
              <a:t>th</a:t>
            </a:r>
            <a:r>
              <a:rPr lang="en-US" sz="3200" smtClean="0">
                <a:solidFill>
                  <a:srgbClr val="000000"/>
                </a:solidFill>
              </a:rPr>
              <a:t>???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Hard to distinguish from noise?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Interesting statistical open problem!</a:t>
            </a:r>
          </a:p>
        </p:txBody>
      </p:sp>
    </p:spTree>
    <p:extLst>
      <p:ext uri="{BB962C8B-B14F-4D97-AF65-F5344CB8AC3E}">
        <p14:creationId xmlns:p14="http://schemas.microsoft.com/office/powerpoint/2010/main" val="2416462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03288"/>
            <a:ext cx="81534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What about the other experiments?  Recall: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Control</a:t>
            </a: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59 days in Dry Air</a:t>
            </a: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27 days in Humid Air</a:t>
            </a: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59 days in Humid Air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Above results were “cherry picked”,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	to best makes points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What about other cases???</a:t>
            </a:r>
          </a:p>
        </p:txBody>
      </p:sp>
    </p:spTree>
    <p:extLst>
      <p:ext uri="{BB962C8B-B14F-4D97-AF65-F5344CB8AC3E}">
        <p14:creationId xmlns:p14="http://schemas.microsoft.com/office/powerpoint/2010/main" val="178824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Control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Above E.g., maybe ~4d curve  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  ~4 reactions</a:t>
            </a:r>
            <a:endParaRPr lang="en-US" sz="3200" smtClean="0">
              <a:solidFill>
                <a:srgbClr val="000000"/>
              </a:solidFill>
            </a:endParaRP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86312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Da59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PC2 is “bleeding of CO2”, discussed below</a:t>
            </a:r>
          </a:p>
        </p:txBody>
      </p:sp>
      <p:pic>
        <p:nvPicPr>
          <p:cNvPr id="3584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410418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Ha27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Only “3-d + noise”?    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    Only 3 reactions</a:t>
            </a:r>
            <a:endParaRPr lang="en-US" sz="3200" smtClean="0">
              <a:solidFill>
                <a:srgbClr val="000000"/>
              </a:solidFill>
            </a:endParaRPr>
          </a:p>
        </p:txBody>
      </p:sp>
      <p:pic>
        <p:nvPicPr>
          <p:cNvPr id="368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181340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How do we look at data?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Start in Euclidean Space,</a:t>
                </a:r>
              </a:p>
              <a:p>
                <a:pPr marL="0" indent="0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Will later study other spaces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5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Ha27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Harder to judge???</a:t>
            </a:r>
          </a:p>
        </p:txBody>
      </p:sp>
      <p:pic>
        <p:nvPicPr>
          <p:cNvPr id="378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175146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Control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Terrible discretization effect, despite ~4d …</a:t>
            </a:r>
          </a:p>
        </p:txBody>
      </p:sp>
      <p:pic>
        <p:nvPicPr>
          <p:cNvPr id="389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3405613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Da59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OK, except strange at beginning (CO2 …)</a:t>
            </a:r>
          </a:p>
        </p:txBody>
      </p:sp>
      <p:pic>
        <p:nvPicPr>
          <p:cNvPr id="3994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3898317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Ha27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Strong structure in PC1 Resid (d &lt; 2)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423761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Ha59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Lots at beginning, OK since “oldest”</a:t>
            </a:r>
          </a:p>
        </p:txBody>
      </p:sp>
      <p:pic>
        <p:nvPicPr>
          <p:cNvPr id="4199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351464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Da59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903288"/>
            <a:ext cx="81534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What about strange behavior for DA59?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Recall:  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   PC2 showed “really different behavior at start”</a:t>
            </a: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	Chemists comments: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Ignore this, should have started measuring later…</a:t>
            </a:r>
          </a:p>
        </p:txBody>
      </p:sp>
      <p:pic>
        <p:nvPicPr>
          <p:cNvPr id="4301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t="6316" r="49959" b="70731"/>
          <a:stretch>
            <a:fillRect/>
          </a:stretch>
        </p:blipFill>
        <p:spPr>
          <a:xfrm>
            <a:off x="2362200" y="2605088"/>
            <a:ext cx="3200400" cy="2414587"/>
          </a:xfrm>
          <a:noFill/>
        </p:spPr>
      </p:pic>
    </p:spTree>
    <p:extLst>
      <p:ext uri="{BB962C8B-B14F-4D97-AF65-F5344CB8AC3E}">
        <p14:creationId xmlns:p14="http://schemas.microsoft.com/office/powerpoint/2010/main" val="324274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Da59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But still fun to look at broader spectra</a:t>
            </a:r>
          </a:p>
        </p:txBody>
      </p:sp>
      <p:pic>
        <p:nvPicPr>
          <p:cNvPr id="4403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3170209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Throw them all together as big population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Take Point Cloud View</a:t>
            </a:r>
          </a:p>
        </p:txBody>
      </p:sp>
    </p:spTree>
    <p:extLst>
      <p:ext uri="{BB962C8B-B14F-4D97-AF65-F5344CB8AC3E}">
        <p14:creationId xmlns:p14="http://schemas.microsoft.com/office/powerpoint/2010/main" val="3209059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4608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01000" cy="5649913"/>
          </a:xfrm>
          <a:noFill/>
        </p:spPr>
      </p:pic>
    </p:spTree>
    <p:extLst>
      <p:ext uri="{BB962C8B-B14F-4D97-AF65-F5344CB8AC3E}">
        <p14:creationId xmlns:p14="http://schemas.microsoft.com/office/powerpoint/2010/main" val="193838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Throw them all together as big population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Take Point Cloud View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Note 4d space of interest, driven by: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4 clusters (3d)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PC1 of chemical reaction  (1-d)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But these don’t appear as the 4 PCs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Chem. PC1 “spread over PC2,3,4”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Essentially a “rotation of interesting </a:t>
            </a:r>
            <a:r>
              <a:rPr lang="en-US" sz="3200" dirty="0" err="1" smtClean="0">
                <a:solidFill>
                  <a:srgbClr val="000000"/>
                </a:solidFill>
              </a:rPr>
              <a:t>dir’ns</a:t>
            </a:r>
            <a:r>
              <a:rPr lang="en-US" sz="3200" dirty="0" smtClean="0">
                <a:solidFill>
                  <a:srgbClr val="000000"/>
                </a:solidFill>
              </a:rPr>
              <a:t>”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How to “</a:t>
            </a:r>
            <a:r>
              <a:rPr lang="en-US" sz="3200" dirty="0" err="1" smtClean="0">
                <a:solidFill>
                  <a:srgbClr val="000000"/>
                </a:solidFill>
              </a:rPr>
              <a:t>unrotate</a:t>
            </a:r>
            <a:r>
              <a:rPr lang="en-US" sz="3200" dirty="0" smtClean="0">
                <a:solidFill>
                  <a:srgbClr val="000000"/>
                </a:solidFill>
              </a:rPr>
              <a:t>”???</a:t>
            </a:r>
          </a:p>
        </p:txBody>
      </p:sp>
    </p:spTree>
    <p:extLst>
      <p:ext uri="{BB962C8B-B14F-4D97-AF65-F5344CB8AC3E}">
        <p14:creationId xmlns:p14="http://schemas.microsoft.com/office/powerpoint/2010/main" val="2319289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2398</Words>
  <Application>Microsoft Office PowerPoint</Application>
  <PresentationFormat>On-screen Show (4:3)</PresentationFormat>
  <Paragraphs>772</Paragraphs>
  <Slides>102</Slides>
  <Notes>102</Notes>
  <HiddenSlides>0</HiddenSlides>
  <MMClips>5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1_Default Design</vt:lpstr>
      <vt:lpstr>2_Default Design</vt:lpstr>
      <vt:lpstr>3_Default Design</vt:lpstr>
      <vt:lpstr>4_Default Design</vt:lpstr>
      <vt:lpstr>5_Default Design</vt:lpstr>
      <vt:lpstr>Default Design</vt:lpstr>
      <vt:lpstr>6_Default Design</vt:lpstr>
      <vt:lpstr>Equation</vt:lpstr>
      <vt:lpstr>Statistics – O. R. 893 Object Oriented Data Analysis</vt:lpstr>
      <vt:lpstr>Administrative Info</vt:lpstr>
      <vt:lpstr>Course Expectations</vt:lpstr>
      <vt:lpstr>Class Meeting Style</vt:lpstr>
      <vt:lpstr>Object Oriented Data Analysis</vt:lpstr>
      <vt:lpstr>Object Oriented Data Analysis</vt:lpstr>
      <vt:lpstr>Object Oriented Data Analysis</vt:lpstr>
      <vt:lpstr>Object Oriented Data Analysis</vt:lpstr>
      <vt:lpstr>Visualization</vt:lpstr>
      <vt:lpstr>Visualization</vt:lpstr>
      <vt:lpstr>Projection</vt:lpstr>
      <vt:lpstr>Illust’n of PCA View:    PC1 Projections </vt:lpstr>
      <vt:lpstr>Illust’n of PCA View:    Projections on PC1,2 plane</vt:lpstr>
      <vt:lpstr>Illust’n of PCA View:    All 3 PC Projections</vt:lpstr>
      <vt:lpstr>Illust’n of PCA: Add off-diagonals to matrix</vt:lpstr>
      <vt:lpstr>Illust’n of PCA View: PCA View</vt:lpstr>
      <vt:lpstr>Another Comparison: Gene by Gene View</vt:lpstr>
      <vt:lpstr>Another Comparison: PCA View</vt:lpstr>
      <vt:lpstr>Data Object Conceptualization</vt:lpstr>
      <vt:lpstr>Functional Data Analysis, Toy EG II</vt:lpstr>
      <vt:lpstr>Functional Data Analysis, Toy EG X</vt:lpstr>
      <vt:lpstr>E.g. Curves As Data</vt:lpstr>
      <vt:lpstr>Functional Data Analysis, 10-d Toy EG 1</vt:lpstr>
      <vt:lpstr>E.g. Curves As Data</vt:lpstr>
      <vt:lpstr>Functional Data Analysis, 10-d Toy EG 2</vt:lpstr>
      <vt:lpstr>E.g. Curves As Data</vt:lpstr>
      <vt:lpstr>E.g. Curves As Data</vt:lpstr>
      <vt:lpstr>Functional Data Analysis, 50-d Toy EG 3</vt:lpstr>
      <vt:lpstr>Functional Data Analysis, 50-d Toy EG 3</vt:lpstr>
      <vt:lpstr>E.g. Curves As Data</vt:lpstr>
      <vt:lpstr>Functional Data Analysis</vt:lpstr>
      <vt:lpstr>PowerPoint Presentation</vt:lpstr>
      <vt:lpstr>Functional Data Analysis</vt:lpstr>
      <vt:lpstr>Functional Data Analysis</vt:lpstr>
      <vt:lpstr>Mortality Time Series</vt:lpstr>
      <vt:lpstr>Mortality Time Series</vt:lpstr>
      <vt:lpstr>PowerPoint Presentation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 – Swiss Males</vt:lpstr>
      <vt:lpstr>Mortality Time Series – Swiss Males</vt:lpstr>
      <vt:lpstr>Time Series of Data Objects</vt:lpstr>
      <vt:lpstr>Time Series of Curves</vt:lpstr>
      <vt:lpstr>Time Series Toy E.g.</vt:lpstr>
      <vt:lpstr>T. S. Toy E.g., Raw Data</vt:lpstr>
      <vt:lpstr>T. S. Toy E.g., PCA View</vt:lpstr>
      <vt:lpstr>T. S. Toy E.g., PCA Scatterplot</vt:lpstr>
      <vt:lpstr>T. S. Toy E.g., PCA Scatterplot</vt:lpstr>
      <vt:lpstr>Interesting Question</vt:lpstr>
      <vt:lpstr>Chemo-metric Time Series</vt:lpstr>
      <vt:lpstr>Chemo-metric Time Series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Control</vt:lpstr>
      <vt:lpstr>Chemo-metric Time Series, Control</vt:lpstr>
      <vt:lpstr>Toy Data Explanations</vt:lpstr>
      <vt:lpstr>Toy Data Explanations</vt:lpstr>
      <vt:lpstr>Toy Data Explanations</vt:lpstr>
      <vt:lpstr>Toy Data Explanations</vt:lpstr>
      <vt:lpstr>Toy Data Explanations</vt:lpstr>
      <vt:lpstr>Chemo-metric Time Series, Control</vt:lpstr>
      <vt:lpstr>Chemo-metric Time Series, Control</vt:lpstr>
      <vt:lpstr>Chemo-metric Time Series</vt:lpstr>
      <vt:lpstr>Scatterplot Matrix, Control</vt:lpstr>
      <vt:lpstr>Scatterplot Matrix, Da59</vt:lpstr>
      <vt:lpstr>Scatterplot Matrix, Ha27</vt:lpstr>
      <vt:lpstr>Scatterplot Matrix, Ha27</vt:lpstr>
      <vt:lpstr>Object Space View, Control</vt:lpstr>
      <vt:lpstr>Object Space View, Da59</vt:lpstr>
      <vt:lpstr>Object Space View, Ha27</vt:lpstr>
      <vt:lpstr>Object Space View, Ha59</vt:lpstr>
      <vt:lpstr>Problem with Da59</vt:lpstr>
      <vt:lpstr>Problem with Da59</vt:lpstr>
      <vt:lpstr>Chemo-metric T. S. Joint View</vt:lpstr>
      <vt:lpstr>Chemo-metric T. S. Joint View</vt:lpstr>
      <vt:lpstr>Chemo-metric T. S. Joint View</vt:lpstr>
      <vt:lpstr>Chemo-metric T. S. Joint View</vt:lpstr>
      <vt:lpstr>Chemo-metric T. S. Joint View (- mean)</vt:lpstr>
      <vt:lpstr>Chemo-metric T. S. Joint View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144</cp:revision>
  <dcterms:created xsi:type="dcterms:W3CDTF">2001-06-08T01:38:43Z</dcterms:created>
  <dcterms:modified xsi:type="dcterms:W3CDTF">2016-01-15T02:43:25Z</dcterms:modified>
</cp:coreProperties>
</file>