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</p:sldMasterIdLst>
  <p:notesMasterIdLst>
    <p:notesMasterId r:id="rId139"/>
  </p:notesMasterIdLst>
  <p:sldIdLst>
    <p:sldId id="598" r:id="rId3"/>
    <p:sldId id="599" r:id="rId4"/>
    <p:sldId id="602" r:id="rId5"/>
    <p:sldId id="754" r:id="rId6"/>
    <p:sldId id="758" r:id="rId7"/>
    <p:sldId id="759" r:id="rId8"/>
    <p:sldId id="760" r:id="rId9"/>
    <p:sldId id="755" r:id="rId10"/>
    <p:sldId id="757" r:id="rId11"/>
    <p:sldId id="633" r:id="rId12"/>
    <p:sldId id="653" r:id="rId13"/>
    <p:sldId id="661" r:id="rId14"/>
    <p:sldId id="662" r:id="rId15"/>
    <p:sldId id="674" r:id="rId16"/>
    <p:sldId id="700" r:id="rId17"/>
    <p:sldId id="701" r:id="rId18"/>
    <p:sldId id="702" r:id="rId19"/>
    <p:sldId id="703" r:id="rId20"/>
    <p:sldId id="704" r:id="rId21"/>
    <p:sldId id="705" r:id="rId22"/>
    <p:sldId id="706" r:id="rId23"/>
    <p:sldId id="707" r:id="rId24"/>
    <p:sldId id="708" r:id="rId25"/>
    <p:sldId id="709" r:id="rId26"/>
    <p:sldId id="710" r:id="rId27"/>
    <p:sldId id="711" r:id="rId28"/>
    <p:sldId id="712" r:id="rId29"/>
    <p:sldId id="713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721" r:id="rId38"/>
    <p:sldId id="722" r:id="rId39"/>
    <p:sldId id="723" r:id="rId40"/>
    <p:sldId id="724" r:id="rId41"/>
    <p:sldId id="725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  <p:sldId id="548" r:id="rId65"/>
    <p:sldId id="549" r:id="rId66"/>
    <p:sldId id="551" r:id="rId67"/>
    <p:sldId id="552" r:id="rId68"/>
    <p:sldId id="553" r:id="rId69"/>
    <p:sldId id="554" r:id="rId70"/>
    <p:sldId id="555" r:id="rId71"/>
    <p:sldId id="556" r:id="rId72"/>
    <p:sldId id="557" r:id="rId73"/>
    <p:sldId id="558" r:id="rId74"/>
    <p:sldId id="559" r:id="rId75"/>
    <p:sldId id="560" r:id="rId76"/>
    <p:sldId id="561" r:id="rId77"/>
    <p:sldId id="562" r:id="rId78"/>
    <p:sldId id="563" r:id="rId79"/>
    <p:sldId id="564" r:id="rId80"/>
    <p:sldId id="565" r:id="rId81"/>
    <p:sldId id="566" r:id="rId82"/>
    <p:sldId id="567" r:id="rId83"/>
    <p:sldId id="568" r:id="rId84"/>
    <p:sldId id="569" r:id="rId85"/>
    <p:sldId id="570" r:id="rId86"/>
    <p:sldId id="571" r:id="rId87"/>
    <p:sldId id="572" r:id="rId88"/>
    <p:sldId id="573" r:id="rId89"/>
    <p:sldId id="574" r:id="rId90"/>
    <p:sldId id="575" r:id="rId91"/>
    <p:sldId id="576" r:id="rId92"/>
    <p:sldId id="577" r:id="rId93"/>
    <p:sldId id="578" r:id="rId94"/>
    <p:sldId id="579" r:id="rId95"/>
    <p:sldId id="580" r:id="rId96"/>
    <p:sldId id="581" r:id="rId97"/>
    <p:sldId id="582" r:id="rId98"/>
    <p:sldId id="583" r:id="rId99"/>
    <p:sldId id="584" r:id="rId100"/>
    <p:sldId id="585" r:id="rId101"/>
    <p:sldId id="586" r:id="rId102"/>
    <p:sldId id="587" r:id="rId103"/>
    <p:sldId id="588" r:id="rId104"/>
    <p:sldId id="589" r:id="rId105"/>
    <p:sldId id="590" r:id="rId106"/>
    <p:sldId id="591" r:id="rId107"/>
    <p:sldId id="592" r:id="rId108"/>
    <p:sldId id="593" r:id="rId109"/>
    <p:sldId id="594" r:id="rId110"/>
    <p:sldId id="595" r:id="rId111"/>
    <p:sldId id="596" r:id="rId112"/>
    <p:sldId id="597" r:id="rId113"/>
    <p:sldId id="726" r:id="rId114"/>
    <p:sldId id="727" r:id="rId115"/>
    <p:sldId id="728" r:id="rId116"/>
    <p:sldId id="729" r:id="rId117"/>
    <p:sldId id="730" r:id="rId118"/>
    <p:sldId id="731" r:id="rId119"/>
    <p:sldId id="732" r:id="rId120"/>
    <p:sldId id="734" r:id="rId121"/>
    <p:sldId id="733" r:id="rId122"/>
    <p:sldId id="761" r:id="rId123"/>
    <p:sldId id="736" r:id="rId124"/>
    <p:sldId id="743" r:id="rId125"/>
    <p:sldId id="744" r:id="rId126"/>
    <p:sldId id="737" r:id="rId127"/>
    <p:sldId id="738" r:id="rId128"/>
    <p:sldId id="739" r:id="rId129"/>
    <p:sldId id="742" r:id="rId130"/>
    <p:sldId id="747" r:id="rId131"/>
    <p:sldId id="740" r:id="rId132"/>
    <p:sldId id="749" r:id="rId133"/>
    <p:sldId id="745" r:id="rId134"/>
    <p:sldId id="750" r:id="rId135"/>
    <p:sldId id="751" r:id="rId136"/>
    <p:sldId id="752" r:id="rId137"/>
    <p:sldId id="741" r:id="rId1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96"/>
    <a:srgbClr val="99FF99"/>
    <a:srgbClr val="FFB279"/>
    <a:srgbClr val="DA71FF"/>
    <a:srgbClr val="D357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7" d="100"/>
          <a:sy n="107" d="100"/>
        </p:scale>
        <p:origin x="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440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87409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7337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33330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152559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337957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973872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84276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37294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2223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601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353358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54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CE3E5-39EC-42FF-88CD-87CE6A6D1CD4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4266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69B58-1E73-4803-9616-659626BA0D5F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2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9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75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8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3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0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2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27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27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11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8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8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8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8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2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2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2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80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2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5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8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70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05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4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98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85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6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316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6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16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4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99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1577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7405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9470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45725F-6A1C-4665-974A-F142D0323C3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6888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5728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731B01-D31B-4AE7-AB48-50E37AFA9C3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1359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C56EE46-7A67-4576-BFDC-144BBBD8CA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1325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A2D828-9F51-4B9C-8219-9391851372C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474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BD57A6-1520-4809-9910-152C9A62AF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982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771376-885A-46C1-B4CA-CD2186B1369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32723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A08ADC-7998-4F16-8194-B5725E4C19A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0813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6DD920-810C-420F-B02D-E5B7DD478D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1748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58D15ED-4B83-41CB-95C1-3CF4DECC478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5747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5B4B5B-FD43-4027-955A-A6A664B4A0A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2891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65</a:t>
            </a:fld>
            <a:endParaRPr lang="en-US" sz="12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86383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1679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594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43189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08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0600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54130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8081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41960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1421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9919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4588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6850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37472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711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600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11961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889052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6888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4449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23868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85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71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86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4039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87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481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88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285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89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8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6125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90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4585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429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429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34329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362171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20100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02407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3878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4518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37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0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285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898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1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65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44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93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187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590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286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29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748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438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93spring2016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H:\STOR891-OODA\Graphics\ToyEGAppleBananaPearV1.avi" TargetMode="Externa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893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26358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5257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II. Exploratory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Analysis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0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Different Program Parts in IF-Block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6400" y="1371600"/>
            <a:ext cx="44958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Comment Out   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Currently Unused Commands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24000" y="1371600"/>
            <a:ext cx="152400" cy="3505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 Data from Excel File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1371600"/>
            <a:ext cx="533400" cy="3962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Generic Functional Data Analysis: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3276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Data Matrix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1371600"/>
            <a:ext cx="7620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Structure, with Other Settings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1371600"/>
            <a:ext cx="3276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1371600"/>
            <a:ext cx="1371600" cy="2971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Scores Scatterplot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1295400" cy="434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Careful Choice of Color Matrix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02053" y="1371600"/>
            <a:ext cx="1246347" cy="3124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with PCA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1371600"/>
            <a:ext cx="9906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Create Color Matrix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Scores</a:t>
            </a:r>
            <a:r>
              <a:rPr lang="en-US" sz="2800" dirty="0" smtClean="0">
                <a:solidFill>
                  <a:srgbClr val="000000"/>
                </a:solidFill>
              </a:rPr>
              <a:t>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Descriptor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352800"/>
            <a:ext cx="5943600" cy="3264932"/>
            <a:chOff x="152400" y="3352800"/>
            <a:chExt cx="5943600" cy="326493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981200" y="3352800"/>
              <a:ext cx="4114800" cy="2362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152400" y="4955739"/>
              <a:ext cx="2335832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Good View of</a:t>
              </a:r>
            </a:p>
            <a:p>
              <a:r>
                <a:rPr lang="en-US" sz="2800" dirty="0">
                  <a:solidFill>
                    <a:srgbClr val="000000"/>
                  </a:solidFill>
                </a:rPr>
                <a:t>Historical</a:t>
              </a:r>
            </a:p>
            <a:p>
              <a:r>
                <a:rPr lang="en-US" sz="2800" dirty="0">
                  <a:solidFill>
                    <a:srgbClr val="000000"/>
                  </a:solidFill>
                </a:rPr>
                <a:t>Effects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09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        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60107" y="1371600"/>
            <a:ext cx="3788093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1371600"/>
            <a:ext cx="3505200" cy="2743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2053" y="1371600"/>
            <a:ext cx="1855947" cy="3124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 Script Using Filename as a Command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1371600"/>
            <a:ext cx="2438400" cy="4876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8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Widely Understood)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(Most Analysts Don’t Look Enough at Data)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  (e.g.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decomp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6692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7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3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24200" y="1600200"/>
            <a:ext cx="2438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SimultaneousViews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8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Since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Choose </a:t>
                </a:r>
                <a:r>
                  <a:rPr lang="en-US" altLang="ko-KR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0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Answer comes in scores 	scatterplots</a:t>
            </a:r>
          </a:p>
        </p:txBody>
      </p:sp>
    </p:spTree>
    <p:extLst>
      <p:ext uri="{BB962C8B-B14F-4D97-AF65-F5344CB8AC3E}">
        <p14:creationId xmlns:p14="http://schemas.microsoft.com/office/powerpoint/2010/main" val="85613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Sort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Sometimes Specify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32722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Often Useful for: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Definition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Variables to Include?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to Scale Them?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Need to Transform (e.g. log)?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5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Logarithmically Spaced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5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Summary 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Plot with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Equal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Spacing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8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Dashed Lines 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Correspond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To 1-d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Distn’s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3048000"/>
            <a:ext cx="1905000" cy="2672210"/>
          </a:xfrm>
          <a:prstGeom prst="straightConnector1">
            <a:avLst/>
          </a:prstGeom>
          <a:ln w="381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2895600"/>
            <a:ext cx="4038600" cy="0"/>
          </a:xfrm>
          <a:prstGeom prst="straightConnector1">
            <a:avLst/>
          </a:prstGeom>
          <a:ln w="381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Wide Range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Of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Poissons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Deviation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953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Skewness</a:t>
                </a:r>
              </a:p>
              <a:p>
                <a:pPr marL="0" indent="0" algn="ctr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  Based on “Moments”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“Central 3</a:t>
                </a:r>
                <a:r>
                  <a:rPr lang="en-US" baseline="300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Moment”     (Also Rescaled)</a:t>
                </a: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9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71800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3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(and Scaled) 4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Gaussian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always done)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10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43400" y="3048000"/>
            <a:ext cx="26670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3124200"/>
            <a:ext cx="228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9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7507292" y="6202144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II. Exploratory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Analysis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3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038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I. Object Definition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 studied here:    CDNK2A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Study Alternate Splicing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Sample Size,   n = 180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Dimension,    d = ~1700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2652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I. Object Definition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845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162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https://stor893spring2016.web.unc.edu/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Go Through These</a:t>
            </a:r>
          </a:p>
        </p:txBody>
      </p:sp>
    </p:spTree>
    <p:extLst>
      <p:ext uri="{BB962C8B-B14F-4D97-AF65-F5344CB8AC3E}">
        <p14:creationId xmlns:p14="http://schemas.microsoft.com/office/powerpoint/2010/main" val="339534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59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FF99"/>
                </a:solidFill>
              </a:rPr>
              <a:t>II. Exploratory</a:t>
            </a:r>
          </a:p>
          <a:p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dirty="0" smtClean="0">
                <a:solidFill>
                  <a:srgbClr val="99FF99"/>
                </a:solidFill>
              </a:rPr>
              <a:t>      Analysis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FF99"/>
                </a:solidFill>
              </a:rPr>
              <a:t>II. Exploratory</a:t>
            </a:r>
          </a:p>
          <a:p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dirty="0" smtClean="0">
                <a:solidFill>
                  <a:srgbClr val="99FF99"/>
                </a:solidFill>
              </a:rPr>
              <a:t>      Analysis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PCA found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Important Structure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Dimensional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 ~ 1700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797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Consequences: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Led to 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SigFuge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Whole Genome Scan Found Interesting Genes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Published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 al (2014)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964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19100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696"/>
                </a:solidFill>
              </a:rPr>
              <a:t>III.  Confirmatory Analysis</a:t>
            </a:r>
            <a:endParaRPr lang="en-US" dirty="0">
              <a:solidFill>
                <a:srgbClr val="FF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Linear Algebra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Please Check Familiarity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No? Read Up in Linear Algebra Text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99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b="1" dirty="0" smtClean="0">
                    <a:solidFill>
                      <a:srgbClr val="000000"/>
                    </a:solidFill>
                    <a:sym typeface="Wingdings" pitchFamily="2" charset="2"/>
                  </a:rPr>
                  <a:t>Linear Algebra Key Concepts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Vector 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Scalar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Vector Space (Subspace)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Basis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Dimension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Unit Vector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Linear Combo as Matrix Multiplication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0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b="1" dirty="0" smtClean="0">
                    <a:solidFill>
                      <a:srgbClr val="000000"/>
                    </a:solidFill>
                    <a:sym typeface="Wingdings" pitchFamily="2" charset="2"/>
                  </a:rPr>
                  <a:t>Linear Algebra Key Concepts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Matrix Trace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Vector Norm = Length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Euclidean Metric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(Dot, Scalar) Product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Vector Angles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Orthogonality (Perpendicularity)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Orthonormal Basis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0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Linear Algebra Key Concepts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Spectral Representation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Pythagorean Theorem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Decomposition (Sums of Squares)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Identity / Inequality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Projection (Vector onto a Subspace)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Projection Operator / Matrix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(Real) Unitary Matrices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411776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Linear Algebra Key Concepts</a:t>
            </a:r>
          </a:p>
          <a:p>
            <a:pPr marL="0" indent="0"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Late will look at more carefully: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Eigenanalysis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2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err="1" smtClean="0">
                <a:solidFill>
                  <a:srgbClr val="000000"/>
                </a:solidFill>
                <a:sym typeface="Wingdings" pitchFamily="2" charset="2"/>
              </a:rPr>
              <a:t>MultiVariate</a:t>
            </a: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 Probability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Again Please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Check Familiarity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No? Read Up in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Probability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Text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Or Wikipedia?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3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67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err="1" smtClean="0">
                <a:solidFill>
                  <a:srgbClr val="000000"/>
                </a:solidFill>
                <a:sym typeface="Wingdings" pitchFamily="2" charset="2"/>
              </a:rPr>
              <a:t>MultiVariate</a:t>
            </a: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 Probability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Probability Distributions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Theoretical (Underlying Population) Mean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Theoretical Covariance Matrix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Random Sampling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Sample Mean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Sample Covariance Matrix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7827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b="1" dirty="0" smtClean="0">
                    <a:solidFill>
                      <a:srgbClr val="000000"/>
                    </a:solidFill>
                    <a:sym typeface="Wingdings" pitchFamily="2" charset="2"/>
                  </a:rPr>
                  <a:t>MultiVariate Probability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Data Matrix (Course Convention)</a:t>
                </a:r>
              </a:p>
              <a:p>
                <a:pPr marL="0" indent="0" eaLnBrk="1" hangingPunct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sym typeface="Wingdings" pitchFamily="2" charset="2"/>
                        </a:rPr>
                        <m:t>𝑋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Rows as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Data Objects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(e.g.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Matlab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Not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Columns (e.g. SAS, R)</a:t>
                </a:r>
              </a:p>
              <a:p>
                <a:pPr eaLnBrk="1" hangingPunct="1">
                  <a:lnSpc>
                    <a:spcPct val="14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39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7827271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5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869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Estimate the “Theoretical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C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.”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Σ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with the “Sample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C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.”: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Normalizations: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U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nbiasedness</a:t>
                </a: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MLE in Gaussian Case</a:t>
                </a:r>
              </a:p>
            </p:txBody>
          </p:sp>
        </mc:Choice>
        <mc:Fallback xmlns="">
          <p:sp>
            <p:nvSpPr>
              <p:cNvPr id="2048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869171"/>
              </a:xfrm>
              <a:prstGeom prst="rect">
                <a:avLst/>
              </a:prstGeom>
              <a:blipFill rotWithShape="1">
                <a:blip r:embed="rId4"/>
                <a:stretch>
                  <a:fillRect l="-1754" t="-624" b="-5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990601"/>
              </p:ext>
            </p:extLst>
          </p:nvPr>
        </p:nvGraphicFramePr>
        <p:xfrm>
          <a:off x="974725" y="2362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5" imgW="7860960" imgH="1854000" progId="Equation.3">
                  <p:embed/>
                </p:oleObj>
              </mc:Choice>
              <mc:Fallback>
                <p:oleObj name="Equation" r:id="rId5" imgW="78609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362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2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2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,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/>
        </p:nvGraphicFramePr>
        <p:xfrm>
          <a:off x="2057400" y="5486400"/>
          <a:ext cx="594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8" imgW="4520880" imgH="723600" progId="Equation.3">
                  <p:embed/>
                </p:oleObj>
              </mc:Choice>
              <mc:Fallback>
                <p:oleObj name="Equation" r:id="rId8" imgW="452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9436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3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blipFill rotWithShape="1">
                <a:blip r:embed="rId3"/>
                <a:stretch>
                  <a:fillRect l="-1754" t="-8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6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122754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            (matrix)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4724400"/>
            <a:ext cx="1752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05600" y="5791200"/>
            <a:ext cx="838200" cy="304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0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</p:txBody>
      </p:sp>
    </p:spTree>
    <p:extLst>
      <p:ext uri="{BB962C8B-B14F-4D97-AF65-F5344CB8AC3E}">
        <p14:creationId xmlns:p14="http://schemas.microsoft.com/office/powerpoint/2010/main" val="340732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But can’t “see everything”…</a:t>
            </a:r>
          </a:p>
        </p:txBody>
      </p:sp>
    </p:spTree>
    <p:extLst>
      <p:ext uri="{BB962C8B-B14F-4D97-AF65-F5344CB8AC3E}">
        <p14:creationId xmlns:p14="http://schemas.microsoft.com/office/powerpoint/2010/main" val="126022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PCA finds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dir’ns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0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9221" name="ToyEGAppleBananaPearV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0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67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7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Study some rotations, to find structure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2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Rotation shows </a:t>
            </a: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  <a:endParaRPr lang="en-US" sz="320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Example constructed as: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make these in 3-d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Add 3 dimensions of high s.d.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Carefully watch axis labels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8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Generally Not Widely Appreciated</a:t>
            </a:r>
          </a:p>
        </p:txBody>
      </p:sp>
    </p:spTree>
    <p:extLst>
      <p:ext uri="{BB962C8B-B14F-4D97-AF65-F5344CB8AC3E}">
        <p14:creationId xmlns:p14="http://schemas.microsoft.com/office/powerpoint/2010/main" val="106156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Main Point: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May be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Important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Structure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Not Visible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Few PCs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8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 = Vectors of Gene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9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 Cancer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5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II. Exploratory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Analysis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576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988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3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4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71500" indent="-571500" eaLnBrk="1" hangingPunct="1">
              <a:buAutoNum type="romanUcPeriod" startAt="2"/>
            </a:pPr>
            <a:endParaRPr lang="en-US" dirty="0" smtClean="0">
              <a:solidFill>
                <a:srgbClr val="00B050"/>
              </a:solidFill>
            </a:endParaRPr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Understood by Some in Statistics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Classical Reference:  Tukey (1977)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Better Understood in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011881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0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8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3917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8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1485900"/>
            <a:ext cx="774954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4572000"/>
            <a:ext cx="3810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1143000"/>
            <a:ext cx="1752600" cy="3429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File,  &amp; Expand to 3 Directories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</p:spTree>
    <p:extLst>
      <p:ext uri="{BB962C8B-B14F-4D97-AF65-F5344CB8AC3E}">
        <p14:creationId xmlns:p14="http://schemas.microsoft.com/office/powerpoint/2010/main" val="2765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Primary Focus of Modern “Statistics”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E.g. STOR &amp; </a:t>
            </a:r>
            <a:r>
              <a:rPr lang="en-US" dirty="0" err="1" smtClean="0">
                <a:solidFill>
                  <a:schemeClr val="tx2"/>
                </a:solidFill>
              </a:rPr>
              <a:t>Biostat</a:t>
            </a:r>
            <a:r>
              <a:rPr lang="en-US" dirty="0" smtClean="0">
                <a:solidFill>
                  <a:schemeClr val="tx2"/>
                </a:solidFill>
              </a:rPr>
              <a:t> PhD Curriculum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Less So In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690922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125" r="25403" b="24375"/>
          <a:stretch/>
        </p:blipFill>
        <p:spPr bwMode="auto">
          <a:xfrm>
            <a:off x="1554480" y="1554480"/>
            <a:ext cx="758952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  <p:sp>
        <p:nvSpPr>
          <p:cNvPr id="2" name="Oval 1"/>
          <p:cNvSpPr/>
          <p:nvPr/>
        </p:nvSpPr>
        <p:spPr>
          <a:xfrm>
            <a:off x="1773641" y="3383280"/>
            <a:ext cx="81715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7"/>
          </p:cNvCxnSpPr>
          <p:nvPr/>
        </p:nvCxnSpPr>
        <p:spPr>
          <a:xfrm flipH="1">
            <a:off x="2471130" y="1371600"/>
            <a:ext cx="1872270" cy="2045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 &amp; Run Individually)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(Run “Script Files” = Command Sets)</a:t>
            </a:r>
          </a:p>
        </p:txBody>
      </p:sp>
    </p:spTree>
    <p:extLst>
      <p:ext uri="{BB962C8B-B14F-4D97-AF65-F5344CB8AC3E}">
        <p14:creationId xmlns:p14="http://schemas.microsoft.com/office/powerpoint/2010/main" val="24260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description of a function: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[function name]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1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  <a:endParaRPr 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1295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I. Object Definition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Find Functions: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[category name]</a:t>
            </a: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stats</a:t>
            </a:r>
          </a:p>
        </p:txBody>
      </p:sp>
    </p:spTree>
    <p:extLst>
      <p:ext uri="{BB962C8B-B14F-4D97-AF65-F5344CB8AC3E}">
        <p14:creationId xmlns:p14="http://schemas.microsoft.com/office/powerpoint/2010/main" val="35862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Serious Scientific Computing:</a:t>
            </a:r>
          </a:p>
          <a:p>
            <a:pPr marL="0" indent="0" algn="ctr" eaLnBrk="1" hangingPunct="1">
              <a:buNone/>
            </a:pPr>
            <a:r>
              <a:rPr lang="en-US" altLang="ko-KR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Run Scripts</a:t>
            </a:r>
          </a:p>
        </p:txBody>
      </p:sp>
    </p:spTree>
    <p:extLst>
      <p:ext uri="{BB962C8B-B14F-4D97-AF65-F5344CB8AC3E}">
        <p14:creationId xmlns:p14="http://schemas.microsoft.com/office/powerpoint/2010/main" val="2226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Just a List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Commands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Executes Them in Order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Bother (Why Not Just Type Commands)?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Find Mistakes &amp; Use Again Much Later)</a:t>
            </a:r>
          </a:p>
        </p:txBody>
      </p:sp>
    </p:spTree>
    <p:extLst>
      <p:ext uri="{BB962C8B-B14F-4D97-AF65-F5344CB8AC3E}">
        <p14:creationId xmlns:p14="http://schemas.microsoft.com/office/powerpoint/2010/main" val="3056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577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594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1426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2813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972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</a:t>
            </a:r>
            <a:r>
              <a:rPr lang="en-US" sz="2800" dirty="0" smtClean="0">
                <a:solidFill>
                  <a:srgbClr val="000000"/>
                </a:solidFill>
              </a:rPr>
              <a:t>scale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Another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  <a:r>
              <a:rPr lang="en-US" sz="2800" dirty="0" smtClean="0">
                <a:solidFill>
                  <a:srgbClr val="000000"/>
                </a:solidFill>
              </a:rPr>
              <a:t> Choice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(not about experimental units)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819400" y="4724400"/>
            <a:ext cx="609600" cy="9144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1295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I. Object Definition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0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0514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VisualizeNextGen2011.m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4567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Matlab</a:t>
            </a:r>
            <a:r>
              <a:rPr lang="en-US" sz="2400" dirty="0" smtClean="0">
                <a:solidFill>
                  <a:srgbClr val="000000"/>
                </a:solidFill>
              </a:rPr>
              <a:t> Script File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uffix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934200" y="50292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VisualizeNextGen2011.m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4567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Matlab</a:t>
            </a:r>
            <a:r>
              <a:rPr lang="en-US" sz="2400" dirty="0" smtClean="0">
                <a:solidFill>
                  <a:srgbClr val="000000"/>
                </a:solidFill>
              </a:rPr>
              <a:t> Script File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uffix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934200" y="50292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10200" y="1684200"/>
            <a:ext cx="469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On Course Web Page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76800" y="2330531"/>
            <a:ext cx="723900" cy="3613069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of Text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1143000"/>
            <a:ext cx="228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143000"/>
            <a:ext cx="2819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Command to Display String to Screen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1143000"/>
            <a:ext cx="152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About Data (Maximizes Reproducibility)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1219200"/>
            <a:ext cx="2438400" cy="3352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Each Part of Analysis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1371600"/>
            <a:ext cx="3048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Keep Everything Done (Max’s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Reprod’ity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Some Are Graphics Shown (Can Repeat)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48200" y="1371600"/>
            <a:ext cx="762000" cy="2438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Graphics to Default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1676400" cy="1905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6049</TotalTime>
  <Words>2549</Words>
  <Application>Microsoft Office PowerPoint</Application>
  <PresentationFormat>On-screen Show (4:3)</PresentationFormat>
  <Paragraphs>1022</Paragraphs>
  <Slides>136</Slides>
  <Notes>136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7" baseType="lpstr">
      <vt:lpstr>Arial Unicode MS</vt:lpstr>
      <vt:lpstr>굴림</vt:lpstr>
      <vt:lpstr>굴림</vt:lpstr>
      <vt:lpstr>맑은 고딕</vt:lpstr>
      <vt:lpstr>Arial</vt:lpstr>
      <vt:lpstr>Cambria Math</vt:lpstr>
      <vt:lpstr>Times New Roman</vt:lpstr>
      <vt:lpstr>Wingdings</vt:lpstr>
      <vt:lpstr>Default Design</vt:lpstr>
      <vt:lpstr>1_Default Design</vt:lpstr>
      <vt:lpstr>Equation</vt:lpstr>
      <vt:lpstr>Statistics – O. R. 893 Object Oriented Data Analysis</vt:lpstr>
      <vt:lpstr>Administrative Info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PowerPoint Presentation</vt:lpstr>
      <vt:lpstr>Functional Data Analysis</vt:lpstr>
      <vt:lpstr>Mortality Time Series</vt:lpstr>
      <vt:lpstr>Mortality Time Series</vt:lpstr>
      <vt:lpstr>T. S. Toy E.g., PCA View</vt:lpstr>
      <vt:lpstr>T. S. Toy E.g., PCA Scatterplot</vt:lpstr>
      <vt:lpstr>Chemo-metric Time Series, Control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Course Background I</vt:lpstr>
      <vt:lpstr>Course Background I</vt:lpstr>
      <vt:lpstr>Course Background I</vt:lpstr>
      <vt:lpstr>Course Background I</vt:lpstr>
      <vt:lpstr>Course Background I</vt:lpstr>
      <vt:lpstr>Course Background II</vt:lpstr>
      <vt:lpstr>Course Background II</vt:lpstr>
      <vt:lpstr>Course Background II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Limitation of PCA</vt:lpstr>
      <vt:lpstr>Limitation of PCA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Matlab Software</vt:lpstr>
      <vt:lpstr>Matlab Software</vt:lpstr>
      <vt:lpstr>Matlab Software</vt:lpstr>
      <vt:lpstr>Matlab Software</vt:lpstr>
      <vt:lpstr>Matlab Software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Script Files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190</cp:revision>
  <dcterms:created xsi:type="dcterms:W3CDTF">2001-06-08T01:38:43Z</dcterms:created>
  <dcterms:modified xsi:type="dcterms:W3CDTF">2016-01-19T20:56:19Z</dcterms:modified>
</cp:coreProperties>
</file>