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19" r:id="rId2"/>
    <p:sldMasterId id="2147483731" r:id="rId3"/>
  </p:sldMasterIdLst>
  <p:notesMasterIdLst>
    <p:notesMasterId r:id="rId110"/>
  </p:notesMasterIdLst>
  <p:sldIdLst>
    <p:sldId id="1045" r:id="rId4"/>
    <p:sldId id="907" r:id="rId5"/>
    <p:sldId id="919" r:id="rId6"/>
    <p:sldId id="920" r:id="rId7"/>
    <p:sldId id="921" r:id="rId8"/>
    <p:sldId id="924" r:id="rId9"/>
    <p:sldId id="925" r:id="rId10"/>
    <p:sldId id="929" r:id="rId11"/>
    <p:sldId id="934" r:id="rId12"/>
    <p:sldId id="950" r:id="rId13"/>
    <p:sldId id="951" r:id="rId14"/>
    <p:sldId id="953" r:id="rId15"/>
    <p:sldId id="956" r:id="rId16"/>
    <p:sldId id="958" r:id="rId17"/>
    <p:sldId id="965" r:id="rId18"/>
    <p:sldId id="967" r:id="rId19"/>
    <p:sldId id="968" r:id="rId20"/>
    <p:sldId id="1046" r:id="rId21"/>
    <p:sldId id="1047" r:id="rId22"/>
    <p:sldId id="1048" r:id="rId23"/>
    <p:sldId id="1049" r:id="rId24"/>
    <p:sldId id="1050" r:id="rId25"/>
    <p:sldId id="1051" r:id="rId26"/>
    <p:sldId id="969" r:id="rId27"/>
    <p:sldId id="971" r:id="rId28"/>
    <p:sldId id="1016" r:id="rId29"/>
    <p:sldId id="1018" r:id="rId30"/>
    <p:sldId id="1019" r:id="rId31"/>
    <p:sldId id="1020" r:id="rId32"/>
    <p:sldId id="1021" r:id="rId33"/>
    <p:sldId id="1027" r:id="rId34"/>
    <p:sldId id="1031" r:id="rId35"/>
    <p:sldId id="1036" r:id="rId36"/>
    <p:sldId id="1037" r:id="rId37"/>
    <p:sldId id="1038" r:id="rId38"/>
    <p:sldId id="1039" r:id="rId39"/>
    <p:sldId id="1040" r:id="rId40"/>
    <p:sldId id="1041" r:id="rId41"/>
    <p:sldId id="1042" r:id="rId42"/>
    <p:sldId id="754" r:id="rId43"/>
    <p:sldId id="755" r:id="rId44"/>
    <p:sldId id="756" r:id="rId45"/>
    <p:sldId id="757" r:id="rId46"/>
    <p:sldId id="758" r:id="rId47"/>
    <p:sldId id="766" r:id="rId48"/>
    <p:sldId id="779" r:id="rId49"/>
    <p:sldId id="759" r:id="rId50"/>
    <p:sldId id="760" r:id="rId51"/>
    <p:sldId id="764" r:id="rId52"/>
    <p:sldId id="761" r:id="rId53"/>
    <p:sldId id="762" r:id="rId54"/>
    <p:sldId id="763" r:id="rId55"/>
    <p:sldId id="765" r:id="rId56"/>
    <p:sldId id="767" r:id="rId57"/>
    <p:sldId id="768" r:id="rId58"/>
    <p:sldId id="769" r:id="rId59"/>
    <p:sldId id="770" r:id="rId60"/>
    <p:sldId id="771" r:id="rId61"/>
    <p:sldId id="772" r:id="rId62"/>
    <p:sldId id="773" r:id="rId63"/>
    <p:sldId id="774" r:id="rId64"/>
    <p:sldId id="777" r:id="rId65"/>
    <p:sldId id="775" r:id="rId66"/>
    <p:sldId id="776" r:id="rId67"/>
    <p:sldId id="778" r:id="rId68"/>
    <p:sldId id="780" r:id="rId69"/>
    <p:sldId id="781" r:id="rId70"/>
    <p:sldId id="782" r:id="rId71"/>
    <p:sldId id="783" r:id="rId72"/>
    <p:sldId id="786" r:id="rId73"/>
    <p:sldId id="784" r:id="rId74"/>
    <p:sldId id="785" r:id="rId75"/>
    <p:sldId id="788" r:id="rId76"/>
    <p:sldId id="787" r:id="rId77"/>
    <p:sldId id="791" r:id="rId78"/>
    <p:sldId id="789" r:id="rId79"/>
    <p:sldId id="790" r:id="rId80"/>
    <p:sldId id="792" r:id="rId81"/>
    <p:sldId id="793" r:id="rId82"/>
    <p:sldId id="794" r:id="rId83"/>
    <p:sldId id="795" r:id="rId84"/>
    <p:sldId id="796" r:id="rId85"/>
    <p:sldId id="797" r:id="rId86"/>
    <p:sldId id="798" r:id="rId87"/>
    <p:sldId id="799" r:id="rId88"/>
    <p:sldId id="800" r:id="rId89"/>
    <p:sldId id="801" r:id="rId90"/>
    <p:sldId id="802" r:id="rId91"/>
    <p:sldId id="803" r:id="rId92"/>
    <p:sldId id="804" r:id="rId93"/>
    <p:sldId id="805" r:id="rId94"/>
    <p:sldId id="806" r:id="rId95"/>
    <p:sldId id="807" r:id="rId96"/>
    <p:sldId id="808" r:id="rId97"/>
    <p:sldId id="809" r:id="rId98"/>
    <p:sldId id="810" r:id="rId99"/>
    <p:sldId id="811" r:id="rId100"/>
    <p:sldId id="812" r:id="rId101"/>
    <p:sldId id="813" r:id="rId102"/>
    <p:sldId id="814" r:id="rId103"/>
    <p:sldId id="815" r:id="rId104"/>
    <p:sldId id="817" r:id="rId105"/>
    <p:sldId id="818" r:id="rId106"/>
    <p:sldId id="819" r:id="rId107"/>
    <p:sldId id="820" r:id="rId108"/>
    <p:sldId id="821" r:id="rId10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B279"/>
    <a:srgbClr val="DA71FF"/>
    <a:srgbClr val="D357FF"/>
    <a:srgbClr val="D1FFD1"/>
    <a:srgbClr val="E1FFE1"/>
    <a:srgbClr val="C8C8FF"/>
    <a:srgbClr val="E1E0FF"/>
    <a:srgbClr val="C8F4FF"/>
    <a:srgbClr val="FF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107" d="100"/>
          <a:sy n="107" d="100"/>
        </p:scale>
        <p:origin x="11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62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A1DE32-C44C-4708-A992-C96059539BC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01499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A18E07-8B1E-4629-9FB4-9FB2A562924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2087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7C8B94-B60C-40C5-A149-EFDD8BEEA74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0327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B5BDA8-6C72-44B8-8163-01DDF8C17AD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5197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26A902-79F3-40F8-A017-88AAADB1FE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99228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64B527-266F-4FD5-8714-D7EBF362E20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4294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C95CC6-6A58-416B-B5A5-70D0329CD27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7528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8ECC80-5A4A-4E19-9F79-934D37B6714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67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A6C729-55AA-4084-B29C-0E114D25396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529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AC9CBA-E599-4EC3-95BE-1B7053CCA9E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59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0EABF03-309D-4FC3-AADB-113BEEA3F556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1596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D7C1D1D-591E-4445-B475-B3FEFF6025F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6465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6DD920-810C-420F-B02D-E5B7DD478DE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4330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25B4B5B-FD43-4027-955A-A6A664B4A0A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1075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1731486-75CB-49D4-A4CD-39441116FCA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17</a:t>
            </a:fld>
            <a:endParaRPr lang="en-US" sz="12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4429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1731486-75CB-49D4-A4CD-39441116FCA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5411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61C3557-D25E-47FB-9F02-19F33A230864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538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83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751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B14015-ACD1-4BB6-829C-2C7668ABEB4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9622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CA7E05-32A0-48B3-97D9-439A2470CDE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2477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1731486-75CB-49D4-A4CD-39441116FCA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4782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9277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8951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1606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84999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61507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5834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932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31740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00263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48758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72424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61862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61026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01983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17867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02616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4568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428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002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185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1393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23982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16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83E6BC-70D5-449D-9CFD-C172B5F7901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1188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6674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2849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920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4041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8033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5893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354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9215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2899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128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3AF183-8085-4844-9CCA-1E978CCD35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5943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7859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4931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0853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0967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7632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5325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8251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02965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91434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A18E07-8B1E-4629-9FB4-9FB2A562924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2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08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21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6600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8888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1981200"/>
            <a:ext cx="3798887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1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02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0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928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928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081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41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1175" y="304800"/>
            <a:ext cx="2260600" cy="6284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304800"/>
            <a:ext cx="6632575" cy="6284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3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8096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0971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2627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9398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424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6469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1305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1191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5740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343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4935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184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537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6538913"/>
            <a:ext cx="9142413" cy="317500"/>
            <a:chOff x="0" y="4119"/>
            <a:chExt cx="5759" cy="200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2880" y="4119"/>
              <a:ext cx="2880" cy="200"/>
            </a:xfrm>
            <a:prstGeom prst="rect">
              <a:avLst/>
            </a:prstGeom>
            <a:solidFill>
              <a:srgbClr val="33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500" dirty="0">
                  <a:solidFill>
                    <a:srgbClr val="FFFFFF"/>
                  </a:solidFill>
                </a:rPr>
                <a:t>March 17, 2010, </a:t>
              </a:r>
              <a:fld id="{BC8E2D5B-3DBE-4AAC-9A2A-718038CB45D0}" type="slidenum">
                <a:rPr lang="en-GB" sz="1500">
                  <a:solidFill>
                    <a:srgbClr val="FFFFFF"/>
                  </a:solidFill>
                </a:rPr>
                <a:pPr algn="r" defTabSz="457200">
                  <a:lnSpc>
                    <a:spcPct val="93000"/>
                  </a:lnSpc>
                  <a:spcBef>
                    <a:spcPts val="375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t>‹#›</a:t>
              </a:fld>
              <a:endParaRPr lang="en-GB" sz="1500" dirty="0">
                <a:solidFill>
                  <a:srgbClr val="FFFFFF"/>
                </a:solidFill>
              </a:endParaRPr>
            </a:p>
          </p:txBody>
        </p:sp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4119"/>
              <a:ext cx="2880" cy="200"/>
            </a:xfrm>
            <a:prstGeom prst="rect">
              <a:avLst/>
            </a:prstGeom>
            <a:solidFill>
              <a:srgbClr val="1B168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0" y="4119"/>
              <a:ext cx="2880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0" y="4319"/>
              <a:ext cx="2880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0" y="4119"/>
              <a:ext cx="1" cy="2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5759" y="4119"/>
              <a:ext cx="1" cy="2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2880" y="4119"/>
              <a:ext cx="2880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2880" y="4319"/>
              <a:ext cx="2880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1027" name="Group 10"/>
          <p:cNvGrpSpPr>
            <a:grpSpLocks/>
          </p:cNvGrpSpPr>
          <p:nvPr/>
        </p:nvGrpSpPr>
        <p:grpSpPr bwMode="auto">
          <a:xfrm>
            <a:off x="0" y="304800"/>
            <a:ext cx="9142413" cy="684213"/>
            <a:chOff x="0" y="192"/>
            <a:chExt cx="5759" cy="431"/>
          </a:xfrm>
        </p:grpSpPr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5759" cy="431"/>
            </a:xfrm>
            <a:prstGeom prst="rect">
              <a:avLst/>
            </a:prstGeom>
            <a:solidFill>
              <a:srgbClr val="33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74880" rIns="90000" bIns="46800"/>
            <a:lstStyle/>
            <a:p>
              <a:pPr defTabSz="457200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20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0" y="192"/>
              <a:ext cx="5759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0" y="623"/>
              <a:ext cx="5759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0" y="192"/>
              <a:ext cx="1" cy="43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5759" y="192"/>
              <a:ext cx="1" cy="43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102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04800"/>
            <a:ext cx="9045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01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20016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71475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2pPr>
      <a:lvl3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3pPr>
      <a:lvl4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4pPr>
      <a:lvl5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5pPr>
      <a:lvl6pPr marL="2514600" indent="-228600"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6pPr>
      <a:lvl7pPr marL="2971800" indent="-228600"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7pPr>
      <a:lvl8pPr marL="3429000" indent="-228600"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8pPr>
      <a:lvl9pPr marL="3886200" indent="-228600"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9pPr>
    </p:titleStyle>
    <p:bodyStyle>
      <a:lvl1pPr marL="342900" indent="-342900" algn="l" defTabSz="457200" rtl="0" eaLnBrk="0" fontAlgn="base" hangingPunct="0">
        <a:lnSpc>
          <a:spcPct val="62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62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62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2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5.png"/><Relationship Id="rId5" Type="http://schemas.openxmlformats.org/officeDocument/2006/relationships/image" Target="../media/image50.png"/><Relationship Id="rId4" Type="http://schemas.openxmlformats.org/officeDocument/2006/relationships/image" Target="../media/image5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7.png"/><Relationship Id="rId5" Type="http://schemas.openxmlformats.org/officeDocument/2006/relationships/image" Target="../media/image50.pn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4" Type="http://schemas.openxmlformats.org/officeDocument/2006/relationships/image" Target="../media/image59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Please Prepare to Sign Up: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Name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Email  (</a:t>
            </a:r>
            <a:r>
              <a:rPr lang="en-US" dirty="0" err="1" smtClean="0"/>
              <a:t>Onyen</a:t>
            </a:r>
            <a:r>
              <a:rPr lang="en-US" dirty="0" smtClean="0"/>
              <a:t> is fine, or …)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Are You </a:t>
            </a:r>
            <a:r>
              <a:rPr lang="en-US" dirty="0" err="1" smtClean="0"/>
              <a:t>ENRolled</a:t>
            </a:r>
            <a:r>
              <a:rPr lang="en-US" dirty="0" smtClean="0"/>
              <a:t>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Tentative Title    (???? Is OK)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When:</a:t>
            </a:r>
          </a:p>
          <a:p>
            <a:pPr marL="457200" lvl="1" indent="0" eaLnBrk="1" hangingPunct="1">
              <a:buNone/>
            </a:pPr>
            <a:r>
              <a:rPr lang="en-US" dirty="0" smtClean="0"/>
              <a:t>Next Week, Early, Oct., Nov., Late</a:t>
            </a:r>
          </a:p>
        </p:txBody>
      </p:sp>
    </p:spTree>
    <p:extLst>
      <p:ext uri="{BB962C8B-B14F-4D97-AF65-F5344CB8AC3E}">
        <p14:creationId xmlns:p14="http://schemas.microsoft.com/office/powerpoint/2010/main" val="2940200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Toy Example: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FF0000"/>
                </a:solidFill>
                <a:sym typeface="Wingdings" pitchFamily="2" charset="2"/>
              </a:rPr>
              <a:t>Apple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smtClean="0">
                <a:solidFill>
                  <a:srgbClr val="FFFF00"/>
                </a:solidFill>
                <a:sym typeface="Wingdings" pitchFamily="2" charset="2"/>
              </a:rPr>
              <a:t>Banana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– </a:t>
            </a:r>
            <a:r>
              <a:rPr lang="en-US" sz="3200" smtClean="0">
                <a:solidFill>
                  <a:srgbClr val="00FF00"/>
                </a:solidFill>
                <a:sym typeface="Wingdings" pitchFamily="2" charset="2"/>
              </a:rPr>
              <a:t>Pear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Obscured by “noisy dimensions”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1</a:t>
            </a:r>
            <a:r>
              <a:rPr lang="en-US" sz="3200" baseline="3000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3 PC directions only show noise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Study some rotations, to find structure</a:t>
            </a:r>
          </a:p>
          <a:p>
            <a:pPr eaLnBrk="1" hangingPunct="1">
              <a:spcBef>
                <a:spcPct val="50000"/>
              </a:spcBef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67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 Expression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Microarray data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(after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preprocessing):     	Expression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level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of: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thousands of genes    (d ~ 1,000s)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only dozens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cases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(n ~ 10s)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statistical issue:</a:t>
            </a:r>
          </a:p>
          <a:p>
            <a:pPr marL="457200" indent="-457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Dimension Low Sample Size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  <a:p>
            <a:pPr marL="457200" indent="-457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(HDLSS)</a:t>
            </a:r>
          </a:p>
        </p:txBody>
      </p:sp>
    </p:spTree>
    <p:extLst>
      <p:ext uri="{BB962C8B-B14F-4D97-AF65-F5344CB8AC3E}">
        <p14:creationId xmlns:p14="http://schemas.microsoft.com/office/powerpoint/2010/main" val="33779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from: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Spellman, et al (1998)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Analysis here is from: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Zhao,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Wells (2004)</a:t>
            </a:r>
          </a:p>
        </p:txBody>
      </p:sp>
    </p:spTree>
    <p:extLst>
      <p:ext uri="{BB962C8B-B14F-4D97-AF65-F5344CB8AC3E}">
        <p14:creationId xmlns:p14="http://schemas.microsoft.com/office/powerpoint/2010/main" val="208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Lab experiment:</a:t>
            </a: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Chemically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synchronize cell cycles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of yeast cells</a:t>
            </a: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cDNA micro-arrays over time</a:t>
            </a: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Used 18 time points, over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about 2 cell cycles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Studied 4,489 genes  (whole genome)</a:t>
            </a: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view of data:    </a:t>
            </a:r>
          </a:p>
          <a:p>
            <a:pPr marL="609600" indent="-6096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have 4,489 time series of length 18</a:t>
            </a: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Functional Data View:    </a:t>
            </a:r>
          </a:p>
          <a:p>
            <a:pPr marL="609600" indent="-6096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have 18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”,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dimension 4,489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733800"/>
            <a:ext cx="1905000" cy="2308324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What are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the data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o</a:t>
            </a:r>
            <a:r>
              <a:rPr lang="en-US" sz="3200" dirty="0" smtClean="0">
                <a:solidFill>
                  <a:srgbClr val="FF0000"/>
                </a:solidFill>
              </a:rPr>
              <a:t>bjects?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4267200"/>
            <a:ext cx="7086600" cy="990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2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5562600"/>
            <a:ext cx="8610600" cy="1066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question: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Which genes are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periodic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 2 cell cycles?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15157" r="16058" b="12631"/>
          <a:stretch>
            <a:fillRect/>
          </a:stretch>
        </p:blipFill>
        <p:spPr>
          <a:xfrm>
            <a:off x="1568450" y="1117600"/>
            <a:ext cx="5861050" cy="4237038"/>
          </a:xfrm>
          <a:noFill/>
        </p:spPr>
      </p:pic>
    </p:spTree>
    <p:extLst>
      <p:ext uri="{BB962C8B-B14F-4D97-AF65-F5344CB8AC3E}">
        <p14:creationId xmlns:p14="http://schemas.microsoft.com/office/powerpoint/2010/main" val="7959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143000"/>
            <a:ext cx="22860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Periodic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genes?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approach: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PCA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>
            <a:fillRect/>
          </a:stretch>
        </p:blipFill>
        <p:spPr>
          <a:xfrm>
            <a:off x="3429000" y="866775"/>
            <a:ext cx="5270500" cy="6600825"/>
          </a:xfrm>
          <a:noFill/>
        </p:spPr>
      </p:pic>
    </p:spTree>
    <p:extLst>
      <p:ext uri="{BB962C8B-B14F-4D97-AF65-F5344CB8AC3E}">
        <p14:creationId xmlns:p14="http://schemas.microsoft.com/office/powerpoint/2010/main" val="370881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question:    which genes are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periodic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 2 cell cycles?</a:t>
            </a: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approach:      Simple PCA</a:t>
            </a: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apparent (2 cycle) periodic structure?</a:t>
            </a: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Eigenvalues suggest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 spread in many directions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finds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 of maximal variation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Often,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not always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same as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directions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 need better approach to study periodicities</a:t>
            </a:r>
          </a:p>
        </p:txBody>
      </p:sp>
    </p:spTree>
    <p:extLst>
      <p:ext uri="{BB962C8B-B14F-4D97-AF65-F5344CB8AC3E}">
        <p14:creationId xmlns:p14="http://schemas.microsoft.com/office/powerpoint/2010/main" val="162303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</a:t>
            </a: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on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 2 Components Only</a:t>
            </a: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Calculate via Fourier Representation</a:t>
            </a:r>
          </a:p>
          <a:p>
            <a:pPr marL="609600" indent="-6096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understand,  study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Basis</a:t>
            </a:r>
          </a:p>
          <a:p>
            <a:pPr marL="609600" indent="-609600" eaLnBrk="1" hangingPunct="1"/>
            <a:endParaRPr lang="en-US" sz="28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457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Toy E.g.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" name="ToyEGAppleBananaPearV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952500"/>
            <a:ext cx="6400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58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Main Point:</a:t>
            </a:r>
          </a:p>
          <a:p>
            <a:pPr eaLnBrk="1" hangingPunct="1">
              <a:spcBef>
                <a:spcPct val="50000"/>
              </a:spcBef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May be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Important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 Structure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Not Visible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in 1</a:t>
            </a:r>
            <a:r>
              <a:rPr lang="en-US" sz="3200" baseline="30000" dirty="0" smtClean="0">
                <a:solidFill>
                  <a:srgbClr val="000000"/>
                </a:solidFill>
                <a:sym typeface="Wingdings" pitchFamily="2" charset="2"/>
              </a:rPr>
              <a:t>st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Few PCs</a:t>
            </a:r>
          </a:p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59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classes: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CNS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 directions??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try “unsupervised view”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switch off class colors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turn on colors, to identify clusters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look at “supervised view”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33528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II. Exploratory</a:t>
            </a:r>
          </a:p>
          <a:p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  Analysis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4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55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1582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1-4 vs. 5-8?</a:t>
            </a:r>
          </a:p>
        </p:txBody>
      </p:sp>
      <p:pic>
        <p:nvPicPr>
          <p:cNvPr id="2498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35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5-8 vs. 9-12?</a:t>
            </a:r>
          </a:p>
        </p:txBody>
      </p:sp>
      <p:pic>
        <p:nvPicPr>
          <p:cNvPr id="25395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53956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65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 using PC directions??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some, but not others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Nothing after 1</a:t>
            </a:r>
            <a:r>
              <a:rPr lang="en-US" altLang="ko-KR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five PCs 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 seem to be noise driven</a:t>
            </a:r>
          </a:p>
          <a:p>
            <a:pPr marL="457200" indent="-457200" eaLnBrk="1" hangingPunct="1">
              <a:buFontTx/>
              <a:buNone/>
            </a:pPr>
            <a:endParaRPr lang="en-US" altLang="ko-KR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There Better Directions?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only “feels” maximal variation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Can We </a:t>
            </a: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Labels?</a:t>
            </a:r>
          </a:p>
        </p:txBody>
      </p:sp>
    </p:spTree>
    <p:extLst>
      <p:ext uri="{BB962C8B-B14F-4D97-AF65-F5344CB8AC3E}">
        <p14:creationId xmlns:p14="http://schemas.microsoft.com/office/powerpoint/2010/main" val="24690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Can We </a:t>
            </a: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Labels?</a:t>
            </a:r>
          </a:p>
          <a:p>
            <a:pPr marL="457200" indent="-457200" eaLnBrk="1" hangingPunct="1">
              <a:buFontTx/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  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Directions to “Best Separate” Classes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Disjoint Pairs  (thus 4 Directions)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DWD: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Discrimination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Defined (&amp; Motivated) Later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All Data on These 4 Directions</a:t>
            </a:r>
          </a:p>
        </p:txBody>
      </p:sp>
    </p:spTree>
    <p:extLst>
      <p:ext uri="{BB962C8B-B14F-4D97-AF65-F5344CB8AC3E}">
        <p14:creationId xmlns:p14="http://schemas.microsoft.com/office/powerpoint/2010/main" val="30876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Dir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 (focus on biology)</a:t>
            </a:r>
          </a:p>
        </p:txBody>
      </p:sp>
      <p:pic>
        <p:nvPicPr>
          <p:cNvPr id="260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6849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Parts of OODA Applications: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</p:txBody>
      </p:sp>
    </p:spTree>
    <p:extLst>
      <p:ext uri="{BB962C8B-B14F-4D97-AF65-F5344CB8AC3E}">
        <p14:creationId xmlns:p14="http://schemas.microsoft.com/office/powerpoint/2010/main" val="3813744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cancer types clearly distinct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CNS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these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chosen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directions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Others less clear cut</a:t>
            </a:r>
          </a:p>
          <a:p>
            <a:pPr marL="857250" lvl="1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NSCLC   (at least 3 subtypes)</a:t>
            </a:r>
          </a:p>
          <a:p>
            <a:pPr marL="857250" lvl="1" indent="-457200" eaLnBrk="1" hangingPunct="1"/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Breast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(4 published subtypes)</a:t>
            </a:r>
          </a:p>
        </p:txBody>
      </p:sp>
    </p:spTree>
    <p:extLst>
      <p:ext uri="{BB962C8B-B14F-4D97-AF65-F5344CB8AC3E}">
        <p14:creationId xmlns:p14="http://schemas.microsoft.com/office/powerpoint/2010/main" val="9499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Visualization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PCA limitations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uses class info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Hence can “better separate known classes”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this for pairs of classes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(DWD just on those, ignore others)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choose pairs in NCI 60 data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DWD Directions </a:t>
            </a: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 Orthogonal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(PCA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orthogonality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may be 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strong a constraint)</a:t>
            </a:r>
          </a:p>
        </p:txBody>
      </p:sp>
    </p:spTree>
    <p:extLst>
      <p:ext uri="{BB962C8B-B14F-4D97-AF65-F5344CB8AC3E}">
        <p14:creationId xmlns:p14="http://schemas.microsoft.com/office/powerpoint/2010/main" val="8190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Dir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 (focus on biology)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2173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 using PC directions??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some, but not others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so distinct as in DWD view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Nothing after 1</a:t>
            </a:r>
            <a:r>
              <a:rPr lang="en-US" altLang="ko-KR" baseline="30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five PCs 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 seem to be noise driven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Orthogonality </a:t>
            </a:r>
            <a:r>
              <a:rPr lang="en-US" altLang="ko-KR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strong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constraint???</a:t>
            </a:r>
          </a:p>
          <a:p>
            <a:pPr marL="457200" indent="-457200"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dir’ns are </a:t>
            </a:r>
            <a:r>
              <a:rPr lang="en-US" altLang="ko-KR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nearly orthogonal</a:t>
            </a:r>
          </a:p>
          <a:p>
            <a:pPr marL="457200" indent="-457200" eaLnBrk="1" hangingPunct="1">
              <a:buFontTx/>
              <a:buNone/>
            </a:pPr>
            <a:endParaRPr lang="en-US" altLang="ko-KR" i="1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73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to try similar analyses?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Available from UNC Site License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Download Software: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Google “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Software”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22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" y="1692592"/>
            <a:ext cx="8776335" cy="516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Download .zip File,  &amp; Expand to 4 Directories</a:t>
            </a:r>
          </a:p>
        </p:txBody>
      </p:sp>
      <p:sp>
        <p:nvSpPr>
          <p:cNvPr id="2" name="Oval 1"/>
          <p:cNvSpPr/>
          <p:nvPr/>
        </p:nvSpPr>
        <p:spPr>
          <a:xfrm>
            <a:off x="0" y="5715000"/>
            <a:ext cx="8991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286000" y="1371600"/>
            <a:ext cx="990600" cy="434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7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With </a:t>
                </a:r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Columns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as Data Objects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(recall not everybody does this,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rows are data objects in R &amp; SAS)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3124200" y="1600200"/>
            <a:ext cx="609600" cy="1447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24200" y="1600200"/>
            <a:ext cx="609600" cy="1447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 Objects   (e.g. PCA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decomp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12936" r="7447" b="40702"/>
          <a:stretch/>
        </p:blipFill>
        <p:spPr bwMode="auto">
          <a:xfrm>
            <a:off x="2066925" y="1162050"/>
            <a:ext cx="709612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24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 Objects 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Relationships Between Objects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(e.g. scatterplot matrices)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2123" b="-3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11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 Objects 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Relationships Between Objects</a:t>
                </a: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Marginal Distributions   (1-d each “variable”)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2123" r="-1486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124200" y="1600200"/>
            <a:ext cx="24384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1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Interesting Real Data Example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Genetics (Cancer Research)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RNAseq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(Next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Gener’n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Sequen’g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Deep look at “gene components”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Gene studied here:    CDNK2A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Goal: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Study Alternate Splicing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Sample Size,   n = 180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Dimension,    d = ~1700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4192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Ideas: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For Each Variable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Study 1-d Distributions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SimultaneousViews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Jitter Plots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Smooth Histograms (Kernel Density Est’s)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546" t="6052" r="50000" b="47505"/>
          <a:stretch/>
        </p:blipFill>
        <p:spPr bwMode="auto">
          <a:xfrm>
            <a:off x="3378790" y="0"/>
            <a:ext cx="5765210" cy="456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3276600" y="1066800"/>
            <a:ext cx="3733800" cy="3494224"/>
            <a:chOff x="3276600" y="1066800"/>
            <a:chExt cx="3733800" cy="3494224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3276600" y="1066800"/>
              <a:ext cx="2209800" cy="34942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276600" y="3276600"/>
              <a:ext cx="3733800" cy="12844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267200" y="1600200"/>
            <a:ext cx="3429000" cy="3494224"/>
            <a:chOff x="2971800" y="1066800"/>
            <a:chExt cx="3429000" cy="3494224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2971800" y="1066800"/>
              <a:ext cx="304800" cy="34942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276600" y="3276600"/>
              <a:ext cx="3124200" cy="12844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38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 smtClean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52400" y="2895600"/>
            <a:ext cx="3124200" cy="3609439"/>
            <a:chOff x="-53403" y="2362200"/>
            <a:chExt cx="3124200" cy="3609439"/>
          </a:xfrm>
        </p:grpSpPr>
        <p:sp>
          <p:nvSpPr>
            <p:cNvPr id="2" name="TextBox 1"/>
            <p:cNvSpPr txBox="1"/>
            <p:nvPr/>
          </p:nvSpPr>
          <p:spPr>
            <a:xfrm>
              <a:off x="-53403" y="4401979"/>
              <a:ext cx="280397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Dashed Lines </a:t>
              </a:r>
            </a:p>
            <a:p>
              <a:r>
                <a:rPr lang="en-US" sz="3200" dirty="0" smtClean="0">
                  <a:solidFill>
                    <a:srgbClr val="000000"/>
                  </a:solidFill>
                </a:rPr>
                <a:t>Correspond</a:t>
              </a:r>
            </a:p>
            <a:p>
              <a:r>
                <a:rPr lang="en-US" sz="3200" dirty="0" smtClean="0">
                  <a:solidFill>
                    <a:srgbClr val="000000"/>
                  </a:solidFill>
                </a:rPr>
                <a:t>To 1-d </a:t>
              </a:r>
              <a:r>
                <a:rPr lang="en-US" sz="3200" dirty="0" err="1" smtClean="0">
                  <a:solidFill>
                    <a:srgbClr val="000000"/>
                  </a:solidFill>
                </a:rPr>
                <a:t>Distn’s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2433165" y="2362200"/>
              <a:ext cx="637632" cy="282461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flipV="1">
            <a:off x="2638968" y="3048000"/>
            <a:ext cx="1399632" cy="267221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38600" y="3048000"/>
            <a:ext cx="1905000" cy="2672210"/>
          </a:xfrm>
          <a:prstGeom prst="straightConnector1">
            <a:avLst/>
          </a:prstGeom>
          <a:ln w="38100">
            <a:solidFill>
              <a:schemeClr val="bg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76600" y="2895600"/>
            <a:ext cx="4038600" cy="0"/>
          </a:xfrm>
          <a:prstGeom prst="straightConnector1">
            <a:avLst/>
          </a:prstGeom>
          <a:ln w="38100">
            <a:solidFill>
              <a:schemeClr val="bg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6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Skewness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Measure Asymmetry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Left Skewed                Right Skewed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sz="1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(Thanks to Wikipedia)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Negative and positive skew diagrams (English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83" y="3276600"/>
            <a:ext cx="7481017" cy="2667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7998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Kurtosis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4-th Moment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Nice Graphic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(from mvpprograms.com)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8" descr="http://mvpprograms.com/help/images/Kurtosis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6" y="3458851"/>
            <a:ext cx="5447354" cy="33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12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Kurtosis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4-th Moment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Positive</a:t>
            </a:r>
            <a:b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at Peak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Tails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(with controlled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variance)</a:t>
            </a: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8" descr="http://mvpprograms.com/help/images/Kurtosis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6" y="3458851"/>
            <a:ext cx="5447354" cy="33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667000" y="3657600"/>
            <a:ext cx="36576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86000" y="4267200"/>
            <a:ext cx="5943600" cy="2362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6000" y="4267200"/>
            <a:ext cx="2362200" cy="2362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1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Kurtosis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4-th Moment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Negative</a:t>
            </a:r>
            <a:br>
              <a:rPr lang="en-US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in Flanks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8" descr="http://mvpprograms.com/help/images/Kurtosis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6" y="3458851"/>
            <a:ext cx="5447354" cy="33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819400" y="4267200"/>
            <a:ext cx="4343400" cy="990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19400" y="4267200"/>
            <a:ext cx="2895600" cy="990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3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Mean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𝜔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4,1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−4,1</m:t>
                          </m:r>
                        </m:e>
                      </m:d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Kurtosis</a:t>
                </a: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Less 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4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𝜇</m:t>
                          </m:r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ko-KR" alt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box>
                        <m:boxPr>
                          <m:ctrlPr>
                            <a:rPr lang="en-US" altLang="ko-K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ko-KR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ko-KR" alt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𝜇</m:t>
                          </m:r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ko-KR" alt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Kurtosis</a:t>
                </a: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3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Some Useful Summaries: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Mean, SD,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Skewness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Kurtosis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# Unique,    # Most Frequent,    # 0s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Measures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L-statistics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Entropy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Continuity Measure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⋮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8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Software: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MargDistPlotSM.m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Directory</a:t>
            </a:r>
          </a:p>
        </p:txBody>
      </p:sp>
    </p:spTree>
    <p:extLst>
      <p:ext uri="{BB962C8B-B14F-4D97-AF65-F5344CB8AC3E}">
        <p14:creationId xmlns:p14="http://schemas.microsoft.com/office/powerpoint/2010/main" val="19329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Simple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st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Curve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Overlay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(log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scale)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1922" y="63246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I. Object Definition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Drug Discovery Data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262</m:t>
                    </m:r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,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C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hemical Compounds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2489</m:t>
                    </m:r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, Chemical “Descriptors”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  Discrete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Response:</a:t>
                </a:r>
              </a:p>
              <a:p>
                <a:pPr marL="0" lvl="0" indent="0" algn="ctr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3333FF"/>
                    </a:solidFill>
                    <a:latin typeface="Tahoma"/>
                  </a:rPr>
                  <a:t>0 – blue 0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,   </a:t>
                </a:r>
                <a:r>
                  <a:rPr lang="en-US" altLang="en-US" dirty="0">
                    <a:solidFill>
                      <a:srgbClr val="FF0000"/>
                    </a:solidFill>
                    <a:latin typeface="Tahoma"/>
                  </a:rPr>
                  <a:t> 1 – red +</a:t>
                </a:r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:r>
                  <a:rPr lang="en-US" altLang="ko-KR" sz="1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(Thanks to Alex </a:t>
                </a:r>
                <a:r>
                  <a:rPr lang="en-US" altLang="ko-KR" sz="18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Tropsha</a:t>
                </a:r>
                <a:r>
                  <a:rPr lang="en-US" altLang="ko-KR" sz="1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Lab)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 b="-3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57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PCA Scatterplot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Dominated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Few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 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Compounds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Good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885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Few 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Crazy 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They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Dominate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PCA???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143000" y="2590800"/>
            <a:ext cx="2895600" cy="838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046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Many 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No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Variation???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3505200"/>
            <a:ext cx="2819400" cy="304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492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Suspicious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Value ???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524000" y="2667000"/>
            <a:ext cx="3429000" cy="1732979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586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Sub-Densities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Highlight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Differences</a:t>
            </a: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187003" y="3124201"/>
            <a:ext cx="3832797" cy="2895599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555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Descriptor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Names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752600" y="3352800"/>
            <a:ext cx="5562600" cy="2438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723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Standard Deviation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Large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Number of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0-Variation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(No Useful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  Info…)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438400" y="2362200"/>
            <a:ext cx="1066800" cy="2286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745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Investigate Weird -999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Values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Note:    Sometimes Such Values Are Used To Code Missing Values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(And Nobody Remembers to Say So)</a:t>
            </a:r>
            <a:endParaRPr lang="en-US" altLang="ko-KR" dirty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34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Investigate Weird -999 Values, Via Mean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Look at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i="1" dirty="0">
                <a:solidFill>
                  <a:srgbClr val="000000"/>
                </a:solidFill>
                <a:latin typeface="Tahoma"/>
              </a:rPr>
              <a:t>Smallest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Mean Values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(All Dashed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Bars On Left)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762000" y="2895600"/>
            <a:ext cx="2362200" cy="2819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772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Often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Useful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Population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PCA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Scores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9986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Investigate Weird -999 Values, Via Mean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Smallest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6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Are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All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-999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514600" y="3505200"/>
            <a:ext cx="3581400" cy="304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99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Investigate Weird -999 Values, Via Mean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Smallest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6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Are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All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999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Other Have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Some -999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90800" y="4953000"/>
            <a:ext cx="1828800" cy="838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90800" y="5791200"/>
            <a:ext cx="4419600" cy="76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983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Focus on -999 Values, Using Minimum,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Equally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Spaced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Not Too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Many Such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981200" y="2895600"/>
            <a:ext cx="1143000" cy="1905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100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Focus More on -999 Values, Using Minimum,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Smallest 15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(Again All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Dashed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Bars On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Left)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905000" y="2895600"/>
            <a:ext cx="1219200" cy="2895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016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Drug Discovery 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Explicit Screening Found: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Out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2489 </m:t>
                    </m:r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 Variables</a:t>
                </a: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1315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Had 0 Variance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16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Had some 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–999</a:t>
                </a: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So </a:t>
                </a:r>
                <a:r>
                  <a:rPr lang="en-US" altLang="en-US" u="sng" dirty="0">
                    <a:solidFill>
                      <a:srgbClr val="000000"/>
                    </a:solidFill>
                    <a:latin typeface="Tahoma"/>
                  </a:rPr>
                  <a:t>Deleted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All Of The Above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Remaining Data Set Had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1164</m:t>
                    </m:r>
                  </m:oMath>
                </a14:m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4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Full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Data PCA from Above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(Include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To Show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 Contrast)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16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PCA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After Variable Deletion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Looks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Similar!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172200" y="2286000"/>
            <a:ext cx="457200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PCA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After Variable Deletion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Makes Sense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For 0-Var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03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PCA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After Variable Deletion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-999s Have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 Impact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Since Others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Much Bigger!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981200" y="5105400"/>
            <a:ext cx="2057400" cy="304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022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After Variable Deletion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Means, Equally Spaced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Still Have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Massive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 Types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057400" y="2971800"/>
            <a:ext cx="2590800" cy="2286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057400" y="3810000"/>
            <a:ext cx="2819400" cy="1447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057400" y="5029200"/>
            <a:ext cx="5181600" cy="228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274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“Brush”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0292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FF99"/>
                </a:solidFill>
              </a:rPr>
              <a:t>II. Exploratory</a:t>
            </a:r>
          </a:p>
          <a:p>
            <a:r>
              <a:rPr lang="en-US" dirty="0">
                <a:solidFill>
                  <a:srgbClr val="99FF99"/>
                </a:solidFill>
              </a:rPr>
              <a:t> </a:t>
            </a:r>
            <a:r>
              <a:rPr lang="en-US" dirty="0" smtClean="0">
                <a:solidFill>
                  <a:srgbClr val="99FF99"/>
                </a:solidFill>
              </a:rPr>
              <a:t>      Analysis</a:t>
            </a:r>
            <a:endParaRPr lang="en-US" dirty="0">
              <a:solidFill>
                <a:srgbClr val="99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7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After Variable Deletion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Means, Equally Spaced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Still Have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 Few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That Are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 Big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057400" y="2895600"/>
            <a:ext cx="2057400" cy="1752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981200" y="5715000"/>
            <a:ext cx="5181600" cy="76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5399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SDs,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Equally Spaced To Study Variation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Very Wide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Range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ko-KR" dirty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Standardization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May Be Useful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676400" y="2667000"/>
            <a:ext cx="2895600" cy="762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676400" y="3429000"/>
            <a:ext cx="5486400" cy="2286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050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SDs,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Equally Spaced To Study Variation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Now See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Some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Very Small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How Many?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438400" y="2667000"/>
            <a:ext cx="2514600" cy="1981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937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SDs,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Smallest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Several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Very Small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Some Very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Skewed???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171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Sort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On Skewness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Wide Range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(Consider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Transform-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 </a:t>
            </a:r>
            <a:r>
              <a:rPr lang="en-US" altLang="en-US" dirty="0" err="1" smtClean="0">
                <a:solidFill>
                  <a:srgbClr val="000000"/>
                </a:solidFill>
                <a:latin typeface="Tahoma"/>
              </a:rPr>
              <a:t>ation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)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0-1s Very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Prominent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713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Drug Discovery  -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Sort 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On Kurtosis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altLang="en-US" dirty="0" smtClean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endParaRPr lang="en-US" altLang="en-US" dirty="0" smtClean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Again Very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Wide Range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Again 0-1s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Are Major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Players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			So Focus on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0-1 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Variables</a:t>
                </a: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endParaRPr lang="en-US" altLang="en-US" dirty="0" smtClean="0">
                  <a:solidFill>
                    <a:srgbClr val="000000"/>
                  </a:solidFill>
                  <a:latin typeface="Tahoma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691" b="-11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06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Sort On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Number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Unique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Shows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Many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Binary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 flipH="1">
            <a:off x="1752600" y="3505201"/>
            <a:ext cx="1562100" cy="609599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Left Brace 7"/>
          <p:cNvSpPr/>
          <p:nvPr/>
        </p:nvSpPr>
        <p:spPr bwMode="auto">
          <a:xfrm rot="16200000">
            <a:off x="3162300" y="3162301"/>
            <a:ext cx="304799" cy="38100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9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Sort On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Number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Unique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Shows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Many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Binary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Few Truly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Continuous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286000" y="5257800"/>
            <a:ext cx="4876800" cy="457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950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Sort On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Number of Most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Frequent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Shows Many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Have a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Common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Value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(Often 0)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1981200" y="3505201"/>
            <a:ext cx="1943101" cy="1676399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Left Brace 9"/>
          <p:cNvSpPr/>
          <p:nvPr/>
        </p:nvSpPr>
        <p:spPr bwMode="auto">
          <a:xfrm rot="16200000">
            <a:off x="3771901" y="3162301"/>
            <a:ext cx="304799" cy="38100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Explicit Screening Found: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364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Binary Variables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Consider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Those Only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Do PCA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Try Variable Screening</a:t>
                </a: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4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Brush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Splicing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9436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FF99"/>
                </a:solidFill>
              </a:rPr>
              <a:t>II. Exploratory</a:t>
            </a:r>
          </a:p>
          <a:p>
            <a:r>
              <a:rPr lang="en-US" dirty="0">
                <a:solidFill>
                  <a:srgbClr val="99FF99"/>
                </a:solidFill>
              </a:rPr>
              <a:t> </a:t>
            </a:r>
            <a:r>
              <a:rPr lang="en-US" dirty="0" smtClean="0">
                <a:solidFill>
                  <a:srgbClr val="99FF99"/>
                </a:solidFill>
              </a:rPr>
              <a:t>      Analysis</a:t>
            </a:r>
            <a:endParaRPr lang="en-US" dirty="0">
              <a:solidFill>
                <a:srgbClr val="99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9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PCA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286000" y="2895600"/>
            <a:ext cx="2133600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27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PCA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Clusters?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3048000"/>
            <a:ext cx="3810000" cy="990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836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PCA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Clusters?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FF0000"/>
                </a:solidFill>
                <a:latin typeface="Tahoma"/>
              </a:rPr>
              <a:t>Red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vs. </a:t>
            </a:r>
            <a:r>
              <a:rPr lang="en-US" altLang="en-US" dirty="0">
                <a:solidFill>
                  <a:srgbClr val="0000FF"/>
                </a:solidFill>
                <a:latin typeface="Tahoma"/>
              </a:rPr>
              <a:t>Blue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3124200"/>
            <a:ext cx="1524000" cy="2133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683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Binary Variables, Mean Sort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Shows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Many Are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Mostly 0s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 flipH="1">
            <a:off x="1143000" y="3505200"/>
            <a:ext cx="2324100" cy="9906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Left Brace 9"/>
          <p:cNvSpPr/>
          <p:nvPr/>
        </p:nvSpPr>
        <p:spPr bwMode="auto">
          <a:xfrm rot="16200000">
            <a:off x="3314700" y="3009900"/>
            <a:ext cx="304799" cy="68580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Explicit Screening Found: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800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Non-Binary Variables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Now Focus on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Those Only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:r>
                  <a:rPr lang="en-US" altLang="en-US" i="1" dirty="0">
                    <a:solidFill>
                      <a:srgbClr val="000000"/>
                    </a:solidFill>
                    <a:latin typeface="Tahoma"/>
                  </a:rPr>
                  <a:t>Standardize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Variables</a:t>
                </a:r>
              </a:p>
              <a:p>
                <a:pPr marL="0" lvl="0" indent="0" algn="ctr" eaLnBrk="1" hangingPunct="1">
                  <a:lnSpc>
                    <a:spcPct val="150000"/>
                  </a:lnSpc>
                  <a:buSzPct val="100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(Subtract Mean, Divide By SD) </a:t>
                </a: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08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PCA on non-Binary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Focus Only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362200" y="2667000"/>
            <a:ext cx="2362200" cy="838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773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PCA on non-Binary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Focus Only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Suggests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Subtypes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3048000"/>
            <a:ext cx="3886200" cy="1600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260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PCA on non-Binary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Focus Only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Suggests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Subtypes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FF0000"/>
                </a:solidFill>
                <a:latin typeface="Tahoma"/>
              </a:rPr>
              <a:t>Reds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Only?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362200" y="4114800"/>
            <a:ext cx="3505200" cy="2418208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849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Useful Method for Data Analysts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Apply to Marginal Distributions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(i.e. to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Individual Variables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Idea:  Put Data on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Scale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Example:</a:t>
            </a:r>
          </a:p>
          <a:p>
            <a:pPr marL="857250" lvl="1" indent="-457200"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Orders of Magnitude Different</a:t>
            </a:r>
          </a:p>
          <a:p>
            <a:pPr marL="857250" lvl="1" indent="-457200"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</a:t>
            </a:r>
            <a:r>
              <a:rPr lang="en-US" baseline="-25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Puts Data on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ore Analyzable Scale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3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Example:    Melanoma Data Analysis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Miedema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(2012)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b="1" dirty="0" smtClean="0">
                <a:solidFill>
                  <a:srgbClr val="000000"/>
                </a:solidFill>
                <a:sym typeface="Wingdings" pitchFamily="2" charset="2"/>
              </a:rPr>
              <a:t>Linear Algebra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Please Check Familiarity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No? Read Up in Linear Algebra Text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Or Wikipedia?</a:t>
            </a: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04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3200" smtClean="0">
                <a:solidFill>
                  <a:srgbClr val="FFFFFF"/>
                </a:solidFill>
              </a:rPr>
              <a:t>Clinical diagnosis</a:t>
            </a:r>
          </a:p>
        </p:txBody>
      </p:sp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7175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Background</a:t>
              </a:r>
            </a:p>
          </p:txBody>
        </p:sp>
        <p:sp>
          <p:nvSpPr>
            <p:cNvPr id="717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Introduction</a:t>
              </a:r>
            </a:p>
          </p:txBody>
        </p:sp>
        <p:sp>
          <p:nvSpPr>
            <p:cNvPr id="7177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78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79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80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81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82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grpSp>
        <p:nvGrpSpPr>
          <p:cNvPr id="7172" name="Group 3"/>
          <p:cNvGrpSpPr>
            <a:grpSpLocks noChangeAspect="1"/>
          </p:cNvGrpSpPr>
          <p:nvPr/>
        </p:nvGrpSpPr>
        <p:grpSpPr bwMode="auto">
          <a:xfrm>
            <a:off x="762000" y="2133600"/>
            <a:ext cx="7570788" cy="2514600"/>
            <a:chOff x="2268538" y="2362200"/>
            <a:chExt cx="4556125" cy="1374775"/>
          </a:xfrm>
        </p:grpSpPr>
        <p:pic>
          <p:nvPicPr>
            <p:cNvPr id="7173" name="Picture 2" descr="Dx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013" y="2819400"/>
              <a:ext cx="1898650" cy="73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3" descr="Dx_Picture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8" y="2362200"/>
              <a:ext cx="2619375" cy="137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6325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3200" smtClean="0">
                <a:solidFill>
                  <a:srgbClr val="FFFFFF"/>
                </a:solidFill>
              </a:rPr>
              <a:t>Image Analysis of Histology Slides</a:t>
            </a:r>
          </a:p>
        </p:txBody>
      </p:sp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-1588" y="0"/>
            <a:ext cx="9142413" cy="317500"/>
            <a:chOff x="-1" y="0"/>
            <a:chExt cx="5759" cy="200"/>
          </a:xfrm>
        </p:grpSpPr>
        <p:sp>
          <p:nvSpPr>
            <p:cNvPr id="8207" name="Rectangle 3"/>
            <p:cNvSpPr>
              <a:spLocks noChangeArrowheads="1"/>
            </p:cNvSpPr>
            <p:nvPr/>
          </p:nvSpPr>
          <p:spPr bwMode="auto">
            <a:xfrm>
              <a:off x="2879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Goal</a:t>
              </a:r>
            </a:p>
          </p:txBody>
        </p:sp>
        <p:sp>
          <p:nvSpPr>
            <p:cNvPr id="8208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Background</a:t>
              </a:r>
            </a:p>
          </p:txBody>
        </p:sp>
        <p:sp>
          <p:nvSpPr>
            <p:cNvPr id="8209" name="Line 5"/>
            <p:cNvSpPr>
              <a:spLocks noChangeShapeType="1"/>
            </p:cNvSpPr>
            <p:nvPr/>
          </p:nvSpPr>
          <p:spPr bwMode="auto">
            <a:xfrm>
              <a:off x="-1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0" name="Line 6"/>
            <p:cNvSpPr>
              <a:spLocks noChangeShapeType="1"/>
            </p:cNvSpPr>
            <p:nvPr/>
          </p:nvSpPr>
          <p:spPr bwMode="auto">
            <a:xfrm>
              <a:off x="-1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1" name="Line 7"/>
            <p:cNvSpPr>
              <a:spLocks noChangeShapeType="1"/>
            </p:cNvSpPr>
            <p:nvPr/>
          </p:nvSpPr>
          <p:spPr bwMode="auto">
            <a:xfrm>
              <a:off x="-1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2" name="Line 8"/>
            <p:cNvSpPr>
              <a:spLocks noChangeShapeType="1"/>
            </p:cNvSpPr>
            <p:nvPr/>
          </p:nvSpPr>
          <p:spPr bwMode="auto">
            <a:xfrm>
              <a:off x="5758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3" name="Line 9"/>
            <p:cNvSpPr>
              <a:spLocks noChangeShapeType="1"/>
            </p:cNvSpPr>
            <p:nvPr/>
          </p:nvSpPr>
          <p:spPr bwMode="auto">
            <a:xfrm>
              <a:off x="2879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4" name="Line 10"/>
            <p:cNvSpPr>
              <a:spLocks noChangeShapeType="1"/>
            </p:cNvSpPr>
            <p:nvPr/>
          </p:nvSpPr>
          <p:spPr bwMode="auto">
            <a:xfrm>
              <a:off x="2879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04913"/>
            <a:ext cx="260508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204913"/>
            <a:ext cx="2605087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4114800" y="3810000"/>
            <a:ext cx="1828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000000"/>
                </a:solidFill>
              </a:rPr>
              <a:t>Melanoma</a:t>
            </a:r>
          </a:p>
        </p:txBody>
      </p:sp>
      <p:pic>
        <p:nvPicPr>
          <p:cNvPr id="819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2667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6781800" y="3349625"/>
            <a:ext cx="16779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524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000" smtClean="0">
                <a:solidFill>
                  <a:srgbClr val="000000"/>
                </a:solidFill>
              </a:rPr>
              <a:t>Image: www.melanoma.ca</a:t>
            </a:r>
          </a:p>
        </p:txBody>
      </p:sp>
      <p:sp>
        <p:nvSpPr>
          <p:cNvPr id="8201" name="Text Box 16"/>
          <p:cNvSpPr txBox="1">
            <a:spLocks noChangeArrowheads="1"/>
          </p:cNvSpPr>
          <p:nvPr/>
        </p:nvSpPr>
        <p:spPr bwMode="auto">
          <a:xfrm>
            <a:off x="1143000" y="3810000"/>
            <a:ext cx="1143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000000"/>
                </a:solidFill>
              </a:rPr>
              <a:t>Benign</a:t>
            </a:r>
          </a:p>
        </p:txBody>
      </p:sp>
      <p:sp>
        <p:nvSpPr>
          <p:cNvPr id="8202" name="Text Box 17"/>
          <p:cNvSpPr txBox="1">
            <a:spLocks noChangeArrowheads="1"/>
          </p:cNvSpPr>
          <p:nvPr/>
        </p:nvSpPr>
        <p:spPr bwMode="auto">
          <a:xfrm>
            <a:off x="228600" y="4232275"/>
            <a:ext cx="86868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000000"/>
                </a:solidFill>
              </a:rPr>
              <a:t>1 in 75 North Americans will develop a </a:t>
            </a:r>
          </a:p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000000"/>
                </a:solidFill>
              </a:rPr>
              <a:t>malignant melanoma in their lifetime.</a:t>
            </a:r>
          </a:p>
        </p:txBody>
      </p:sp>
      <p:sp>
        <p:nvSpPr>
          <p:cNvPr id="8203" name="Text Box 18"/>
          <p:cNvSpPr txBox="1">
            <a:spLocks noChangeArrowheads="1"/>
          </p:cNvSpPr>
          <p:nvPr/>
        </p:nvSpPr>
        <p:spPr bwMode="auto">
          <a:xfrm>
            <a:off x="1390650" y="5449888"/>
            <a:ext cx="180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204" name="Text Box 20"/>
          <p:cNvSpPr txBox="1">
            <a:spLocks noChangeArrowheads="1"/>
          </p:cNvSpPr>
          <p:nvPr/>
        </p:nvSpPr>
        <p:spPr bwMode="auto">
          <a:xfrm>
            <a:off x="228600" y="5029200"/>
            <a:ext cx="8610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3333CC"/>
                </a:solidFill>
              </a:rPr>
              <a:t>Initial goal: 	Automatically segment nuclei.</a:t>
            </a:r>
          </a:p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3333CC"/>
                </a:solidFill>
              </a:rPr>
              <a:t>Challenge: 	Dense packing of nuclei.</a:t>
            </a:r>
          </a:p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3333CC"/>
                </a:solidFill>
              </a:rPr>
              <a:t>Ultimately:	Cancer grading and patient survival.</a:t>
            </a:r>
          </a:p>
        </p:txBody>
      </p:sp>
      <p:pic>
        <p:nvPicPr>
          <p:cNvPr id="820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3657600"/>
            <a:ext cx="209867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6" name="Text Box 22"/>
          <p:cNvSpPr txBox="1">
            <a:spLocks noChangeArrowheads="1"/>
          </p:cNvSpPr>
          <p:nvPr/>
        </p:nvSpPr>
        <p:spPr bwMode="auto">
          <a:xfrm>
            <a:off x="6705600" y="5407025"/>
            <a:ext cx="2051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4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000" smtClean="0">
                <a:solidFill>
                  <a:srgbClr val="000000"/>
                </a:solidFill>
              </a:rPr>
              <a:t>Image: melanoma.blogsome.com</a:t>
            </a:r>
          </a:p>
        </p:txBody>
      </p:sp>
    </p:spTree>
    <p:extLst>
      <p:ext uri="{BB962C8B-B14F-4D97-AF65-F5344CB8AC3E}">
        <p14:creationId xmlns:p14="http://schemas.microsoft.com/office/powerpoint/2010/main" val="7008251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3200" smtClean="0">
                <a:solidFill>
                  <a:srgbClr val="FFFFFF"/>
                </a:solidFill>
              </a:rPr>
              <a:t>Cutting Cell Clusters</a:t>
            </a:r>
          </a:p>
        </p:txBody>
      </p:sp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13324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Cell Nuclei from Histology</a:t>
              </a:r>
            </a:p>
          </p:txBody>
        </p:sp>
        <p:sp>
          <p:nvSpPr>
            <p:cNvPr id="1332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Segmentation</a:t>
              </a:r>
            </a:p>
          </p:txBody>
        </p:sp>
        <p:sp>
          <p:nvSpPr>
            <p:cNvPr id="13326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3327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3328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3329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3330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3331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3316" name="Text Box 13"/>
          <p:cNvSpPr txBox="1">
            <a:spLocks noChangeArrowheads="1"/>
          </p:cNvSpPr>
          <p:nvPr/>
        </p:nvSpPr>
        <p:spPr bwMode="auto">
          <a:xfrm>
            <a:off x="3505200" y="5029200"/>
            <a:ext cx="237966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</a:rPr>
              <a:t>With subdivision</a:t>
            </a:r>
          </a:p>
        </p:txBody>
      </p:sp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92075" y="5029200"/>
            <a:ext cx="2803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</a:rPr>
              <a:t>Without subdivision</a:t>
            </a:r>
          </a:p>
        </p:txBody>
      </p:sp>
      <p:cxnSp>
        <p:nvCxnSpPr>
          <p:cNvPr id="13318" name="AutoShape 15"/>
          <p:cNvCxnSpPr>
            <a:cxnSpLocks noChangeShapeType="1"/>
          </p:cNvCxnSpPr>
          <p:nvPr/>
        </p:nvCxnSpPr>
        <p:spPr bwMode="auto">
          <a:xfrm>
            <a:off x="2895600" y="5256213"/>
            <a:ext cx="609600" cy="1587"/>
          </a:xfrm>
          <a:prstGeom prst="straightConnector1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9" name="Text Box 16"/>
          <p:cNvSpPr txBox="1">
            <a:spLocks noChangeArrowheads="1"/>
          </p:cNvSpPr>
          <p:nvPr/>
        </p:nvSpPr>
        <p:spPr bwMode="auto">
          <a:xfrm>
            <a:off x="155575" y="6019800"/>
            <a:ext cx="89931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3333CC"/>
                </a:solidFill>
              </a:rPr>
              <a:t>Not perfect, but improved over standard algorithm (rq. validation).</a:t>
            </a:r>
          </a:p>
        </p:txBody>
      </p:sp>
      <p:pic>
        <p:nvPicPr>
          <p:cNvPr id="13320" name="Picture 17" descr="segmentation2_without_cutt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38325"/>
            <a:ext cx="2924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8" descr="segmentation2_with_cutt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2924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9" descr="segmentation2_with_cutting_aperio_overlai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828800"/>
            <a:ext cx="2924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6307138" y="5029200"/>
            <a:ext cx="2379662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3333CC"/>
                </a:solidFill>
              </a:rPr>
              <a:t>Our segmentation</a:t>
            </a:r>
          </a:p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FF0000"/>
                </a:solidFill>
              </a:rPr>
              <a:t>Commercial seg.</a:t>
            </a:r>
          </a:p>
        </p:txBody>
      </p:sp>
    </p:spTree>
    <p:extLst>
      <p:ext uri="{BB962C8B-B14F-4D97-AF65-F5344CB8AC3E}">
        <p14:creationId xmlns:p14="http://schemas.microsoft.com/office/powerpoint/2010/main" val="4292977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3200" smtClean="0">
                <a:solidFill>
                  <a:srgbClr val="FFFFFF"/>
                </a:solidFill>
              </a:rPr>
              <a:t>Feature Extraction</a:t>
            </a:r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14341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Features from Cell Nuclei</a:t>
              </a:r>
            </a:p>
          </p:txBody>
        </p:sp>
        <p:sp>
          <p:nvSpPr>
            <p:cNvPr id="1434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 Extraction</a:t>
              </a:r>
            </a:p>
          </p:txBody>
        </p:sp>
        <p:sp>
          <p:nvSpPr>
            <p:cNvPr id="14343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344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345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346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347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348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4340" name="TextBox 17"/>
          <p:cNvSpPr txBox="1">
            <a:spLocks noChangeArrowheads="1"/>
          </p:cNvSpPr>
          <p:nvPr/>
        </p:nvSpPr>
        <p:spPr bwMode="auto">
          <a:xfrm>
            <a:off x="381000" y="1371600"/>
            <a:ext cx="76200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Extract various features based on color and morphology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Example “high-level” concepts: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 Stain intensity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 Nuclear area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 Density of nuclei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 Regularity of nuclear shape</a:t>
            </a:r>
          </a:p>
        </p:txBody>
      </p:sp>
    </p:spTree>
    <p:extLst>
      <p:ext uri="{BB962C8B-B14F-4D97-AF65-F5344CB8AC3E}">
        <p14:creationId xmlns:p14="http://schemas.microsoft.com/office/powerpoint/2010/main" val="143736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smtClean="0">
                <a:solidFill>
                  <a:srgbClr val="FFFFFF"/>
                </a:solidFill>
              </a:rPr>
              <a:t>Original Image</a:t>
            </a:r>
            <a:endParaRPr lang="en-GB" sz="3200" smtClean="0">
              <a:solidFill>
                <a:srgbClr val="FFFFFF"/>
              </a:solidFill>
            </a:endParaRPr>
          </a:p>
        </p:txBody>
      </p:sp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15368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Features from Cell Nuclei</a:t>
              </a:r>
            </a:p>
          </p:txBody>
        </p:sp>
        <p:sp>
          <p:nvSpPr>
            <p:cNvPr id="1536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 Extraction</a:t>
              </a:r>
            </a:p>
          </p:txBody>
        </p:sp>
        <p:sp>
          <p:nvSpPr>
            <p:cNvPr id="15370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5371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5372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5373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5374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5375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39719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667000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4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Conventional Nevus</a:t>
            </a: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Superficial Spreading Melanoma</a:t>
            </a:r>
          </a:p>
        </p:txBody>
      </p:sp>
    </p:spTree>
    <p:extLst>
      <p:ext uri="{BB962C8B-B14F-4D97-AF65-F5344CB8AC3E}">
        <p14:creationId xmlns:p14="http://schemas.microsoft.com/office/powerpoint/2010/main" val="2935552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smtClean="0">
                <a:solidFill>
                  <a:srgbClr val="FFFFFF"/>
                </a:solidFill>
              </a:rPr>
              <a:t>Restained Image</a:t>
            </a:r>
            <a:endParaRPr lang="en-GB" sz="3200" smtClean="0">
              <a:solidFill>
                <a:srgbClr val="FFFFFF"/>
              </a:solidFill>
            </a:endParaRPr>
          </a:p>
        </p:txBody>
      </p:sp>
      <p:grpSp>
        <p:nvGrpSpPr>
          <p:cNvPr id="16387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16392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Features from Cell Nuclei</a:t>
              </a:r>
            </a:p>
          </p:txBody>
        </p:sp>
        <p:sp>
          <p:nvSpPr>
            <p:cNvPr id="1639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 Extraction</a:t>
              </a:r>
            </a:p>
          </p:txBody>
        </p:sp>
        <p:sp>
          <p:nvSpPr>
            <p:cNvPr id="16394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6395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6396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6397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6398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6399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6388" name="TextBox 16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Conventional Nevus</a:t>
            </a:r>
          </a:p>
        </p:txBody>
      </p:sp>
      <p:sp>
        <p:nvSpPr>
          <p:cNvPr id="16389" name="TextBox 17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Superficial Spreading Melanoma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39719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667000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267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smtClean="0">
                <a:solidFill>
                  <a:srgbClr val="FFFFFF"/>
                </a:solidFill>
              </a:rPr>
              <a:t>Masked Region</a:t>
            </a:r>
            <a:endParaRPr lang="en-GB" sz="3200" smtClean="0">
              <a:solidFill>
                <a:srgbClr val="FFFFFF"/>
              </a:solidFill>
            </a:endParaRPr>
          </a:p>
        </p:txBody>
      </p:sp>
      <p:grpSp>
        <p:nvGrpSpPr>
          <p:cNvPr id="17411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17423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Features from Cell Nuclei</a:t>
              </a:r>
            </a:p>
          </p:txBody>
        </p:sp>
        <p:sp>
          <p:nvSpPr>
            <p:cNvPr id="1742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 Extraction</a:t>
              </a:r>
            </a:p>
          </p:txBody>
        </p:sp>
        <p:sp>
          <p:nvSpPr>
            <p:cNvPr id="17425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426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427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428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429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430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7412" name="TextBox 16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Conventional Nevus</a:t>
            </a:r>
          </a:p>
        </p:txBody>
      </p:sp>
      <p:sp>
        <p:nvSpPr>
          <p:cNvPr id="17413" name="TextBox 17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Superficial Spreading Melanoma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39719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667000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15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Conventional Nevus</a:t>
            </a:r>
          </a:p>
        </p:txBody>
      </p:sp>
      <p:sp>
        <p:nvSpPr>
          <p:cNvPr id="17417" name="TextBox 20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Superficial Spreading Melanoma</a:t>
            </a:r>
          </a:p>
        </p:txBody>
      </p:sp>
      <p:pic>
        <p:nvPicPr>
          <p:cNvPr id="17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39719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667000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09600" y="3048000"/>
            <a:ext cx="3968750" cy="2193925"/>
          </a:xfrm>
          <a:prstGeom prst="rect">
            <a:avLst/>
          </a:prstGeom>
          <a:blipFill dpi="0" rotWithShape="1">
            <a:blip r:embed="rId5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05450" y="2667000"/>
            <a:ext cx="2952750" cy="2952750"/>
          </a:xfrm>
          <a:prstGeom prst="rect">
            <a:avLst/>
          </a:prstGeom>
          <a:blipFill dpi="0" rotWithShape="1">
            <a:blip r:embed="rId5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7422" name="TextBox 25"/>
          <p:cNvSpPr txBox="1">
            <a:spLocks noChangeArrowheads="1"/>
          </p:cNvSpPr>
          <p:nvPr/>
        </p:nvSpPr>
        <p:spPr bwMode="auto">
          <a:xfrm>
            <a:off x="228600" y="6096000"/>
            <a:ext cx="46482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smtClean="0">
                <a:solidFill>
                  <a:srgbClr val="000000"/>
                </a:solidFill>
                <a:latin typeface="Arial" pitchFamily="34" charset="0"/>
              </a:rPr>
              <a:t>Masks generated by pathologist</a:t>
            </a:r>
          </a:p>
        </p:txBody>
      </p:sp>
    </p:spTree>
    <p:extLst>
      <p:ext uri="{BB962C8B-B14F-4D97-AF65-F5344CB8AC3E}">
        <p14:creationId xmlns:p14="http://schemas.microsoft.com/office/powerpoint/2010/main" val="105316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smtClean="0">
                <a:solidFill>
                  <a:srgbClr val="FFFFFF"/>
                </a:solidFill>
              </a:rPr>
              <a:t>Segmented Nuclei</a:t>
            </a:r>
            <a:endParaRPr lang="en-GB" sz="3200" smtClean="0">
              <a:solidFill>
                <a:srgbClr val="FFFFFF"/>
              </a:solidFill>
            </a:endParaRP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18442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Features from Cell Nuclei</a:t>
              </a:r>
            </a:p>
          </p:txBody>
        </p:sp>
        <p:sp>
          <p:nvSpPr>
            <p:cNvPr id="1844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 Extraction</a:t>
              </a:r>
            </a:p>
          </p:txBody>
        </p:sp>
        <p:sp>
          <p:nvSpPr>
            <p:cNvPr id="18444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8445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8446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8447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8448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8449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8436" name="TextBox 26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Conventional Nevus</a:t>
            </a:r>
          </a:p>
        </p:txBody>
      </p:sp>
      <p:sp>
        <p:nvSpPr>
          <p:cNvPr id="18437" name="TextBox 27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Superficial Spreading Melanoma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39719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667000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7175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460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smtClean="0">
                <a:solidFill>
                  <a:srgbClr val="FFFFFF"/>
                </a:solidFill>
              </a:rPr>
              <a:t>Labeled Nuclei</a:t>
            </a:r>
            <a:endParaRPr lang="en-GB" sz="3200" smtClean="0">
              <a:solidFill>
                <a:srgbClr val="FFFFFF"/>
              </a:solidFill>
            </a:endParaRPr>
          </a:p>
        </p:txBody>
      </p:sp>
      <p:grpSp>
        <p:nvGrpSpPr>
          <p:cNvPr id="19459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19468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Features from Cell Nuclei</a:t>
              </a:r>
            </a:p>
          </p:txBody>
        </p:sp>
        <p:sp>
          <p:nvSpPr>
            <p:cNvPr id="1946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 Extraction</a:t>
              </a:r>
            </a:p>
          </p:txBody>
        </p:sp>
        <p:sp>
          <p:nvSpPr>
            <p:cNvPr id="19470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9471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9472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9473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9474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9475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9460" name="TextBox 23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Conventional Nevus</a:t>
            </a:r>
          </a:p>
        </p:txBody>
      </p:sp>
      <p:sp>
        <p:nvSpPr>
          <p:cNvPr id="19461" name="TextBox 24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Superficial Spreading Melanoma</a:t>
            </a:r>
          </a:p>
        </p:txBody>
      </p:sp>
      <p:grpSp>
        <p:nvGrpSpPr>
          <p:cNvPr id="19462" name="Group 25"/>
          <p:cNvGrpSpPr>
            <a:grpSpLocks/>
          </p:cNvGrpSpPr>
          <p:nvPr/>
        </p:nvGrpSpPr>
        <p:grpSpPr bwMode="auto">
          <a:xfrm>
            <a:off x="609600" y="3048000"/>
            <a:ext cx="3971925" cy="2193925"/>
            <a:chOff x="609600" y="3048000"/>
            <a:chExt cx="3971925" cy="2194560"/>
          </a:xfrm>
        </p:grpSpPr>
        <p:pic>
          <p:nvPicPr>
            <p:cNvPr id="194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048000"/>
              <a:ext cx="3971925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09600" y="3048000"/>
              <a:ext cx="3968750" cy="2194560"/>
            </a:xfrm>
            <a:prstGeom prst="rect">
              <a:avLst/>
            </a:prstGeom>
            <a:blipFill dpi="0" rotWithShape="1">
              <a:blip r:embed="rId4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19463" name="Group 34"/>
          <p:cNvGrpSpPr>
            <a:grpSpLocks/>
          </p:cNvGrpSpPr>
          <p:nvPr/>
        </p:nvGrpSpPr>
        <p:grpSpPr bwMode="auto">
          <a:xfrm>
            <a:off x="5505450" y="2667000"/>
            <a:ext cx="2952750" cy="2952750"/>
            <a:chOff x="5504688" y="2667000"/>
            <a:chExt cx="2953512" cy="2953512"/>
          </a:xfrm>
        </p:grpSpPr>
        <p:pic>
          <p:nvPicPr>
            <p:cNvPr id="1946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450" y="2667000"/>
              <a:ext cx="2952750" cy="295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5504688" y="2667000"/>
              <a:ext cx="2953512" cy="2953512"/>
            </a:xfrm>
            <a:prstGeom prst="rect">
              <a:avLst/>
            </a:prstGeom>
            <a:blipFill dpi="0" rotWithShape="1">
              <a:blip r:embed="rId6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8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smtClean="0">
                <a:solidFill>
                  <a:srgbClr val="FFFFFF"/>
                </a:solidFill>
              </a:rPr>
              <a:t>Nuclear Regions</a:t>
            </a:r>
            <a:endParaRPr lang="en-GB" sz="3200" smtClean="0">
              <a:solidFill>
                <a:srgbClr val="FFFFFF"/>
              </a:solidFill>
            </a:endParaRPr>
          </a:p>
        </p:txBody>
      </p:sp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20493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Features from Cell Nuclei</a:t>
              </a:r>
            </a:p>
          </p:txBody>
        </p:sp>
        <p:sp>
          <p:nvSpPr>
            <p:cNvPr id="2049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 Extraction</a:t>
              </a:r>
            </a:p>
          </p:txBody>
        </p:sp>
        <p:sp>
          <p:nvSpPr>
            <p:cNvPr id="20495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96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97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98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99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500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20484" name="TextBox 23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Conventional Nevus</a:t>
            </a:r>
          </a:p>
        </p:txBody>
      </p:sp>
      <p:sp>
        <p:nvSpPr>
          <p:cNvPr id="20485" name="TextBox 24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Superficial Spreading Melanoma</a:t>
            </a:r>
          </a:p>
        </p:txBody>
      </p:sp>
      <p:grpSp>
        <p:nvGrpSpPr>
          <p:cNvPr id="20486" name="Group 19"/>
          <p:cNvGrpSpPr>
            <a:grpSpLocks/>
          </p:cNvGrpSpPr>
          <p:nvPr/>
        </p:nvGrpSpPr>
        <p:grpSpPr bwMode="auto">
          <a:xfrm>
            <a:off x="609600" y="3048000"/>
            <a:ext cx="3971925" cy="2193925"/>
            <a:chOff x="609600" y="3048000"/>
            <a:chExt cx="3971925" cy="2194560"/>
          </a:xfrm>
        </p:grpSpPr>
        <p:pic>
          <p:nvPicPr>
            <p:cNvPr id="2049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048000"/>
              <a:ext cx="3971925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09600" y="3048000"/>
              <a:ext cx="3968750" cy="2194560"/>
            </a:xfrm>
            <a:prstGeom prst="rect">
              <a:avLst/>
            </a:prstGeom>
            <a:blipFill dpi="0" rotWithShape="1">
              <a:blip r:embed="rId4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20487" name="Group 22"/>
          <p:cNvGrpSpPr>
            <a:grpSpLocks/>
          </p:cNvGrpSpPr>
          <p:nvPr/>
        </p:nvGrpSpPr>
        <p:grpSpPr bwMode="auto">
          <a:xfrm>
            <a:off x="5505450" y="2667000"/>
            <a:ext cx="2952750" cy="2952750"/>
            <a:chOff x="5504688" y="2667000"/>
            <a:chExt cx="2953512" cy="2953512"/>
          </a:xfrm>
        </p:grpSpPr>
        <p:pic>
          <p:nvPicPr>
            <p:cNvPr id="2048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450" y="2667000"/>
              <a:ext cx="2952750" cy="295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5504688" y="2667000"/>
              <a:ext cx="2953512" cy="2953512"/>
            </a:xfrm>
            <a:prstGeom prst="rect">
              <a:avLst/>
            </a:prstGeom>
            <a:blipFill dpi="0" rotWithShape="1">
              <a:blip r:embed="rId6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0488" name="TextBox 27"/>
          <p:cNvSpPr txBox="1">
            <a:spLocks noChangeArrowheads="1"/>
          </p:cNvSpPr>
          <p:nvPr/>
        </p:nvSpPr>
        <p:spPr bwMode="auto">
          <a:xfrm>
            <a:off x="228600" y="5486400"/>
            <a:ext cx="6477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Generated by growing nuclei out from boundary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Used for various color and density features:  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	Region Stain 2, Region Area Ratio, etc.</a:t>
            </a:r>
          </a:p>
        </p:txBody>
      </p:sp>
    </p:spTree>
    <p:extLst>
      <p:ext uri="{BB962C8B-B14F-4D97-AF65-F5344CB8AC3E}">
        <p14:creationId xmlns:p14="http://schemas.microsoft.com/office/powerpoint/2010/main" val="2524205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II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629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b="1" dirty="0" err="1" smtClean="0">
                <a:solidFill>
                  <a:srgbClr val="000000"/>
                </a:solidFill>
                <a:sym typeface="Wingdings" pitchFamily="2" charset="2"/>
              </a:rPr>
              <a:t>MultiVariate</a:t>
            </a:r>
            <a:r>
              <a:rPr lang="en-US" sz="3200" b="1" dirty="0" smtClean="0">
                <a:solidFill>
                  <a:srgbClr val="000000"/>
                </a:solidFill>
                <a:sym typeface="Wingdings" pitchFamily="2" charset="2"/>
              </a:rPr>
              <a:t> Probability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Again Please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Check Familiarity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No? Read Up in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Probability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Text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Or Wikipedia?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b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18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smtClean="0">
                <a:solidFill>
                  <a:srgbClr val="FFFFFF"/>
                </a:solidFill>
              </a:rPr>
              <a:t>Delaunay Triangulation</a:t>
            </a:r>
            <a:endParaRPr lang="en-GB" sz="3200" smtClean="0">
              <a:solidFill>
                <a:srgbClr val="FFFFFF"/>
              </a:solidFill>
            </a:endParaRPr>
          </a:p>
        </p:txBody>
      </p:sp>
      <p:grpSp>
        <p:nvGrpSpPr>
          <p:cNvPr id="21507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21517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Features from Cell Nuclei</a:t>
              </a:r>
            </a:p>
          </p:txBody>
        </p:sp>
        <p:sp>
          <p:nvSpPr>
            <p:cNvPr id="2151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 Extraction</a:t>
              </a:r>
            </a:p>
          </p:txBody>
        </p:sp>
        <p:sp>
          <p:nvSpPr>
            <p:cNvPr id="21519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520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521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522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523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524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21508" name="TextBox 23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Conventional Nevus</a:t>
            </a:r>
          </a:p>
        </p:txBody>
      </p:sp>
      <p:sp>
        <p:nvSpPr>
          <p:cNvPr id="21509" name="TextBox 24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Superficial Spreading Melanoma</a:t>
            </a:r>
          </a:p>
        </p:txBody>
      </p:sp>
      <p:grpSp>
        <p:nvGrpSpPr>
          <p:cNvPr id="21510" name="Group 19"/>
          <p:cNvGrpSpPr>
            <a:grpSpLocks/>
          </p:cNvGrpSpPr>
          <p:nvPr/>
        </p:nvGrpSpPr>
        <p:grpSpPr bwMode="auto">
          <a:xfrm>
            <a:off x="609600" y="3048000"/>
            <a:ext cx="3971925" cy="2193925"/>
            <a:chOff x="609600" y="3048000"/>
            <a:chExt cx="3971925" cy="2194560"/>
          </a:xfrm>
        </p:grpSpPr>
        <p:pic>
          <p:nvPicPr>
            <p:cNvPr id="215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048000"/>
              <a:ext cx="3971925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609600" y="3048000"/>
              <a:ext cx="3968750" cy="2194560"/>
            </a:xfrm>
            <a:prstGeom prst="rect">
              <a:avLst/>
            </a:prstGeom>
            <a:blipFill dpi="0" rotWithShape="1">
              <a:blip r:embed="rId4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21511" name="Group 28"/>
          <p:cNvGrpSpPr>
            <a:grpSpLocks/>
          </p:cNvGrpSpPr>
          <p:nvPr/>
        </p:nvGrpSpPr>
        <p:grpSpPr bwMode="auto">
          <a:xfrm>
            <a:off x="5505450" y="2667000"/>
            <a:ext cx="2952750" cy="2952750"/>
            <a:chOff x="5504688" y="2667000"/>
            <a:chExt cx="2953512" cy="2953512"/>
          </a:xfrm>
        </p:grpSpPr>
        <p:pic>
          <p:nvPicPr>
            <p:cNvPr id="215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450" y="2667000"/>
              <a:ext cx="2952750" cy="295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5504688" y="2667000"/>
              <a:ext cx="2953512" cy="2953512"/>
            </a:xfrm>
            <a:prstGeom prst="rect">
              <a:avLst/>
            </a:prstGeom>
            <a:blipFill dpi="0" rotWithShape="1">
              <a:blip r:embed="rId6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685800" y="5486400"/>
            <a:ext cx="6477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Triangulation of nuclear centers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Used for various density features:  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	Mean Delaunay, Max. Delaunay, etc.</a:t>
            </a:r>
          </a:p>
        </p:txBody>
      </p:sp>
    </p:spTree>
    <p:extLst>
      <p:ext uri="{BB962C8B-B14F-4D97-AF65-F5344CB8AC3E}">
        <p14:creationId xmlns:p14="http://schemas.microsoft.com/office/powerpoint/2010/main" val="1158859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867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Challenge: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 Features Spread Over Several Orders of Magnitude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Few Big Values Can Dominate Analysis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Few Large Values Can Dominate Analysis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276600" y="1371600"/>
            <a:ext cx="4191000" cy="1524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276600" y="1371600"/>
            <a:ext cx="3048000" cy="2667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4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 Scale Gives All More Appropriate Weight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Magnitude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</a:t>
            </a:r>
            <a:r>
              <a:rPr lang="en-US" baseline="-25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most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Interpretable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653622" y="2982914"/>
            <a:ext cx="4899578" cy="3265486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53622" y="2982913"/>
            <a:ext cx="2003978" cy="32654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1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Feature with Large Values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This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Feature: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  Values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 log)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629400" y="1143000"/>
            <a:ext cx="990600" cy="1752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4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200"/>
                <a:ext cx="8839200" cy="58674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Another Feature with Large Values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Approach: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Shifted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Log:</a:t>
                </a: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𝑙𝑜𝑔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∙+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Need to 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Tune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200"/>
                <a:ext cx="8839200" cy="5867400"/>
              </a:xfrm>
              <a:blipFill rotWithShape="1">
                <a:blip r:embed="rId4"/>
                <a:stretch>
                  <a:fillRect l="-1724" t="-1351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219200" y="4800600"/>
            <a:ext cx="304800" cy="1447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9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Nicer Distribution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Direction (Negative)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Skewness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6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Log Difference Transformation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8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Example Showing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Directions Beyond PCA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5410200"/>
            <a:ext cx="3694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Exploratory Data Analysis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1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LGC Sans"/>
        <a:cs typeface="DejaVu LGC Sans"/>
      </a:majorFont>
      <a:minorFont>
        <a:latin typeface="Arial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6833</TotalTime>
  <Words>2575</Words>
  <Application>Microsoft Office PowerPoint</Application>
  <PresentationFormat>On-screen Show (4:3)</PresentationFormat>
  <Paragraphs>936</Paragraphs>
  <Slides>106</Slides>
  <Notes>106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21" baseType="lpstr">
      <vt:lpstr>Arial Unicode MS</vt:lpstr>
      <vt:lpstr>Gulim</vt:lpstr>
      <vt:lpstr>Gulim</vt:lpstr>
      <vt:lpstr>맑은 고딕</vt:lpstr>
      <vt:lpstr>Arial</vt:lpstr>
      <vt:lpstr>Cambria Math</vt:lpstr>
      <vt:lpstr>Courier New</vt:lpstr>
      <vt:lpstr>DejaVu LGC Sans</vt:lpstr>
      <vt:lpstr>Tahoma</vt:lpstr>
      <vt:lpstr>Times New Roman</vt:lpstr>
      <vt:lpstr>Wingdings</vt:lpstr>
      <vt:lpstr>Default Design</vt:lpstr>
      <vt:lpstr>Office Theme</vt:lpstr>
      <vt:lpstr>1_Default Design</vt:lpstr>
      <vt:lpstr>Equation</vt:lpstr>
      <vt:lpstr>Participant Presentations</vt:lpstr>
      <vt:lpstr>Object Oriented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Course Background I</vt:lpstr>
      <vt:lpstr>Course Background II</vt:lpstr>
      <vt:lpstr>Limitation of PCA</vt:lpstr>
      <vt:lpstr>Limitation of PCA, Toy E.g.</vt:lpstr>
      <vt:lpstr>Limitation of PCA</vt:lpstr>
      <vt:lpstr>PCA Visualization of NCI 60 Data</vt:lpstr>
      <vt:lpstr>NCI 60:  Can we find classes Using PCA view?</vt:lpstr>
      <vt:lpstr>NCI 60:  Can we find classes Using PCA 1-4 vs. 5-8?</vt:lpstr>
      <vt:lpstr>NCI 60:  Can we find classes Using PCA 5-8 vs. 9-12?</vt:lpstr>
      <vt:lpstr>PCA Visualization of NCI 60 Data</vt:lpstr>
      <vt:lpstr>Visualization of NCI 60 Data</vt:lpstr>
      <vt:lpstr>NCI 60:  Views using DWD Dir’ns (focus on biology)</vt:lpstr>
      <vt:lpstr>DWD Visualization of NCI 60 Data</vt:lpstr>
      <vt:lpstr>DWD Visualization</vt:lpstr>
      <vt:lpstr>NCI 60:  Views using DWD Dir’ns (focus on biology)</vt:lpstr>
      <vt:lpstr>PCA Visualization of NCI 60 Data</vt:lpstr>
      <vt:lpstr>Matlab Software</vt:lpstr>
      <vt:lpstr>Matlab Software</vt:lpstr>
      <vt:lpstr>Big Picture Data Visualization</vt:lpstr>
      <vt:lpstr>Big Picture Data Visualization</vt:lpstr>
      <vt:lpstr>Big Picture Data Visualization</vt:lpstr>
      <vt:lpstr>Big Picture Data Visualization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Transformations</vt:lpstr>
      <vt:lpstr>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Transformations</vt:lpstr>
      <vt:lpstr>Transformations</vt:lpstr>
      <vt:lpstr>Transformations</vt:lpstr>
      <vt:lpstr>Transformations</vt:lpstr>
      <vt:lpstr>Transformations</vt:lpstr>
      <vt:lpstr>Transformations</vt:lpstr>
      <vt:lpstr>Transformations</vt:lpstr>
      <vt:lpstr>Transformations</vt:lpstr>
      <vt:lpstr>Yeast Cell Cycle Data</vt:lpstr>
      <vt:lpstr>Yeast Cell Cycle Data</vt:lpstr>
      <vt:lpstr>Yeast Cell Cycle Data</vt:lpstr>
      <vt:lpstr>Yeast Cell Cycle Data</vt:lpstr>
      <vt:lpstr>Yeast Cell Cycle Data, FDA View</vt:lpstr>
      <vt:lpstr>Yeast Cell Cycle Data, FDA View</vt:lpstr>
      <vt:lpstr>Yeast Cell Cycle Data, FDA View</vt:lpstr>
      <vt:lpstr>Yeast Cell Cycle Data, FDA View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199</cp:revision>
  <dcterms:created xsi:type="dcterms:W3CDTF">2001-06-08T01:38:43Z</dcterms:created>
  <dcterms:modified xsi:type="dcterms:W3CDTF">2016-01-21T20:13:15Z</dcterms:modified>
</cp:coreProperties>
</file>