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46" r:id="rId2"/>
    <p:sldMasterId id="2147483960" r:id="rId3"/>
  </p:sldMasterIdLst>
  <p:notesMasterIdLst>
    <p:notesMasterId r:id="rId161"/>
  </p:notesMasterIdLst>
  <p:sldIdLst>
    <p:sldId id="2339" r:id="rId4"/>
    <p:sldId id="2340" r:id="rId5"/>
    <p:sldId id="2356" r:id="rId6"/>
    <p:sldId id="2373" r:id="rId7"/>
    <p:sldId id="2375" r:id="rId8"/>
    <p:sldId id="2384" r:id="rId9"/>
    <p:sldId id="2385" r:id="rId10"/>
    <p:sldId id="2406" r:id="rId11"/>
    <p:sldId id="2423" r:id="rId12"/>
    <p:sldId id="2429" r:id="rId13"/>
    <p:sldId id="2430" r:id="rId14"/>
    <p:sldId id="2431" r:id="rId15"/>
    <p:sldId id="2432" r:id="rId16"/>
    <p:sldId id="2433" r:id="rId17"/>
    <p:sldId id="2434" r:id="rId18"/>
    <p:sldId id="2435" r:id="rId19"/>
    <p:sldId id="2436" r:id="rId20"/>
    <p:sldId id="2437" r:id="rId21"/>
    <p:sldId id="2438" r:id="rId22"/>
    <p:sldId id="2439" r:id="rId23"/>
    <p:sldId id="2440" r:id="rId24"/>
    <p:sldId id="2441" r:id="rId25"/>
    <p:sldId id="2442" r:id="rId26"/>
    <p:sldId id="2443" r:id="rId27"/>
    <p:sldId id="2445" r:id="rId28"/>
    <p:sldId id="2446" r:id="rId29"/>
    <p:sldId id="2447" r:id="rId30"/>
    <p:sldId id="2448" r:id="rId31"/>
    <p:sldId id="2449" r:id="rId32"/>
    <p:sldId id="2450" r:id="rId33"/>
    <p:sldId id="2451" r:id="rId34"/>
    <p:sldId id="2452" r:id="rId35"/>
    <p:sldId id="2453" r:id="rId36"/>
    <p:sldId id="2454" r:id="rId37"/>
    <p:sldId id="2455" r:id="rId38"/>
    <p:sldId id="2456" r:id="rId39"/>
    <p:sldId id="2457" r:id="rId40"/>
    <p:sldId id="2458" r:id="rId41"/>
    <p:sldId id="2459" r:id="rId42"/>
    <p:sldId id="2460" r:id="rId43"/>
    <p:sldId id="2461" r:id="rId44"/>
    <p:sldId id="2462" r:id="rId45"/>
    <p:sldId id="2463" r:id="rId46"/>
    <p:sldId id="2464" r:id="rId47"/>
    <p:sldId id="2465" r:id="rId48"/>
    <p:sldId id="2466" r:id="rId49"/>
    <p:sldId id="2467" r:id="rId50"/>
    <p:sldId id="2468" r:id="rId51"/>
    <p:sldId id="2469" r:id="rId52"/>
    <p:sldId id="2470" r:id="rId53"/>
    <p:sldId id="2471" r:id="rId54"/>
    <p:sldId id="2472" r:id="rId55"/>
    <p:sldId id="2473" r:id="rId56"/>
    <p:sldId id="2474" r:id="rId57"/>
    <p:sldId id="2475" r:id="rId58"/>
    <p:sldId id="2476" r:id="rId59"/>
    <p:sldId id="2477" r:id="rId60"/>
    <p:sldId id="2478" r:id="rId61"/>
    <p:sldId id="2479" r:id="rId62"/>
    <p:sldId id="2480" r:id="rId63"/>
    <p:sldId id="2481" r:id="rId64"/>
    <p:sldId id="2482" r:id="rId65"/>
    <p:sldId id="2483" r:id="rId66"/>
    <p:sldId id="2484" r:id="rId67"/>
    <p:sldId id="2485" r:id="rId68"/>
    <p:sldId id="2486" r:id="rId69"/>
    <p:sldId id="2487" r:id="rId70"/>
    <p:sldId id="2488" r:id="rId71"/>
    <p:sldId id="2489" r:id="rId72"/>
    <p:sldId id="2490" r:id="rId73"/>
    <p:sldId id="2491" r:id="rId74"/>
    <p:sldId id="2492" r:id="rId75"/>
    <p:sldId id="2129" r:id="rId76"/>
    <p:sldId id="2134" r:id="rId77"/>
    <p:sldId id="2141" r:id="rId78"/>
    <p:sldId id="2147" r:id="rId79"/>
    <p:sldId id="2153" r:id="rId80"/>
    <p:sldId id="2157" r:id="rId81"/>
    <p:sldId id="2161" r:id="rId82"/>
    <p:sldId id="2167" r:id="rId83"/>
    <p:sldId id="2175" r:id="rId84"/>
    <p:sldId id="2180" r:id="rId85"/>
    <p:sldId id="2185" r:id="rId86"/>
    <p:sldId id="2186" r:id="rId87"/>
    <p:sldId id="2204" r:id="rId88"/>
    <p:sldId id="2207" r:id="rId89"/>
    <p:sldId id="2208" r:id="rId90"/>
    <p:sldId id="2209" r:id="rId91"/>
    <p:sldId id="2210" r:id="rId92"/>
    <p:sldId id="2212" r:id="rId93"/>
    <p:sldId id="2213" r:id="rId94"/>
    <p:sldId id="2214" r:id="rId95"/>
    <p:sldId id="2215" r:id="rId96"/>
    <p:sldId id="2216" r:id="rId97"/>
    <p:sldId id="2217" r:id="rId98"/>
    <p:sldId id="2218" r:id="rId99"/>
    <p:sldId id="2219" r:id="rId100"/>
    <p:sldId id="2220" r:id="rId101"/>
    <p:sldId id="2221" r:id="rId102"/>
    <p:sldId id="2239" r:id="rId103"/>
    <p:sldId id="2224" r:id="rId104"/>
    <p:sldId id="2225" r:id="rId105"/>
    <p:sldId id="2226" r:id="rId106"/>
    <p:sldId id="2227" r:id="rId107"/>
    <p:sldId id="2228" r:id="rId108"/>
    <p:sldId id="2229" r:id="rId109"/>
    <p:sldId id="2230" r:id="rId110"/>
    <p:sldId id="2231" r:id="rId111"/>
    <p:sldId id="2232" r:id="rId112"/>
    <p:sldId id="2233" r:id="rId113"/>
    <p:sldId id="2234" r:id="rId114"/>
    <p:sldId id="2235" r:id="rId115"/>
    <p:sldId id="2236" r:id="rId116"/>
    <p:sldId id="2237" r:id="rId117"/>
    <p:sldId id="2238" r:id="rId118"/>
    <p:sldId id="2257" r:id="rId119"/>
    <p:sldId id="2258" r:id="rId120"/>
    <p:sldId id="2259" r:id="rId121"/>
    <p:sldId id="2260" r:id="rId122"/>
    <p:sldId id="2261" r:id="rId123"/>
    <p:sldId id="2262" r:id="rId124"/>
    <p:sldId id="2263" r:id="rId125"/>
    <p:sldId id="2264" r:id="rId126"/>
    <p:sldId id="2265" r:id="rId127"/>
    <p:sldId id="2266" r:id="rId128"/>
    <p:sldId id="2267" r:id="rId129"/>
    <p:sldId id="2268" r:id="rId130"/>
    <p:sldId id="2269" r:id="rId131"/>
    <p:sldId id="2270" r:id="rId132"/>
    <p:sldId id="2271" r:id="rId133"/>
    <p:sldId id="2272" r:id="rId134"/>
    <p:sldId id="2273" r:id="rId135"/>
    <p:sldId id="2274" r:id="rId136"/>
    <p:sldId id="2275" r:id="rId137"/>
    <p:sldId id="2276" r:id="rId138"/>
    <p:sldId id="2277" r:id="rId139"/>
    <p:sldId id="2278" r:id="rId140"/>
    <p:sldId id="2279" r:id="rId141"/>
    <p:sldId id="2280" r:id="rId142"/>
    <p:sldId id="2281" r:id="rId143"/>
    <p:sldId id="2282" r:id="rId144"/>
    <p:sldId id="2283" r:id="rId145"/>
    <p:sldId id="2284" r:id="rId146"/>
    <p:sldId id="2285" r:id="rId147"/>
    <p:sldId id="2286" r:id="rId148"/>
    <p:sldId id="2287" r:id="rId149"/>
    <p:sldId id="2288" r:id="rId150"/>
    <p:sldId id="2289" r:id="rId151"/>
    <p:sldId id="2290" r:id="rId152"/>
    <p:sldId id="2291" r:id="rId153"/>
    <p:sldId id="2292" r:id="rId154"/>
    <p:sldId id="2293" r:id="rId155"/>
    <p:sldId id="2294" r:id="rId156"/>
    <p:sldId id="2295" r:id="rId157"/>
    <p:sldId id="2296" r:id="rId158"/>
    <p:sldId id="2297" r:id="rId159"/>
    <p:sldId id="2298" r:id="rId1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57FF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1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tableStyles" Target="tableStyle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9.wmf"/><Relationship Id="rId1" Type="http://schemas.openxmlformats.org/officeDocument/2006/relationships/image" Target="../media/image46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2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6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6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62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A2082-D931-4DB3-80E8-E79AD27A6455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53C52-0E43-4DE5-AE6B-EB2BFCFC368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F2BA1-803B-47C7-8EAF-66E1A18649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4A1BCC-9A84-408D-98B6-469B60FEAA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9AE17-F08A-4AA0-A60F-0AABAB7DD9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C09DA-D92F-4FBD-939B-6F3F6D7177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430F5-16B3-44D9-97E0-9C72F46488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8B28B-AFC3-4A4C-98E3-E2A70CBD725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BBB0F-17A1-46B9-8B57-F1D83D09093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6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30995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22389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2470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80697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73588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30995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98083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9808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6A902-79F3-40F8-A017-88AAADB1FE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97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1489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0746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4604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CB6EA-96C8-40FC-9459-92A2363B81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8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1257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0325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614487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481554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75004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400897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6958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3D974-8C72-48A9-B0D8-22E872185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599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505350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068878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769783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9519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5680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F5EAB-8533-4166-9173-28AF6A76D9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0359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4456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DBBC0-A3C7-449F-BD7F-B30C3D532E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F96ABB-9466-4D9F-BA7B-BE71C9512E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2179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70C2A2-B641-44CC-88AB-81C924D843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8E461-F46F-4820-8CB5-64274197616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B707D-EFA9-4DE3-8662-AE5AB8FF798D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1D5F3-025B-4EC4-BD87-5204EDB6EA2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5D12-7B15-494F-830D-9783852197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9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FF9A-AEF8-4419-BA0D-2060698C6C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C592-AFE7-4A6E-AC86-737C16242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1657-B3DA-423F-B231-E289855732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5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C201-BB14-4100-BB34-5300CCB801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7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527D-10B8-4D53-8DDA-C073B5851D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D6505-33D0-47A7-A94F-92B356685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3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3054-A977-4A3D-AFDA-1350CA74AE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84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EA56-AF7C-44D8-8D3D-4FD349A36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7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23BA-F154-4AE8-A6A9-906E8C53A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39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D53B-EF33-42FC-853A-34F420200B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454C-5822-40F2-B515-600AB0152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D83E-CB0E-4361-8B85-BF365F8131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7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94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986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28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59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033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11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99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27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03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950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72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70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89ED1BA-2A6B-40EE-90DF-2C4896D52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42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7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04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2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2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9.wmf"/><Relationship Id="rId10" Type="http://schemas.openxmlformats.org/officeDocument/2006/relationships/image" Target="../media/image71.wmf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0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70.wmf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69.wmf"/><Relationship Id="rId10" Type="http://schemas.openxmlformats.org/officeDocument/2006/relationships/image" Target="../media/image72.wmf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3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4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4.bin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4.w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4.wm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0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1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7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7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122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0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3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4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6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7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8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89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2.bin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131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86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97.bin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7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100.bin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01.bin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156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90.wmf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92.wmf"/><Relationship Id="rId3" Type="http://schemas.openxmlformats.org/officeDocument/2006/relationships/notesSlide" Target="../notesSlides/notesSlide157.xm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9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nc.edu/pubsup/dw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8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0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1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0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1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0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0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8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5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3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0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1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85072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5257800"/>
            <a:ext cx="7696200" cy="11430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9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Paper on </a:t>
            </a:r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Get Geometrical Representation using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4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 Assumption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Stronger Covariance Matrix (only)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Assum’n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7906" name="Picture 2" descr="Makoto AO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2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Kazuyoshi Y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indep’dent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depend’ce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= 0!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06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0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Kent’s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Data Vectors are indep’dent of each other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entries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each have strong depend’ce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However, can show entries have cov = 0!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Recall statistical folklore: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Covariance = 0                Independence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371600" y="1905000"/>
          <a:ext cx="603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15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0309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4343400" y="5410200"/>
          <a:ext cx="6032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16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6032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343400" y="5410200"/>
            <a:ext cx="609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43400" y="5410200"/>
            <a:ext cx="533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7788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(Note: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Using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ultivariate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Gaussian)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24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25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26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Random Variables       and    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Make both Gaussian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With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 dependence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Yet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</a:t>
            </a:r>
          </a:p>
          <a:p>
            <a:pPr marL="0" indent="0" eaLnBrk="1" hangingPunct="1">
              <a:lnSpc>
                <a:spcPct val="125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          ,    define     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6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67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876800" y="2590800"/>
          <a:ext cx="2730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68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2730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676400" y="5486400"/>
          <a:ext cx="10826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69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0826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8"/>
          <p:cNvGraphicFramePr>
            <a:graphicFrameLocks noChangeAspect="1"/>
          </p:cNvGraphicFramePr>
          <p:nvPr/>
        </p:nvGraphicFramePr>
        <p:xfrm>
          <a:off x="4800600" y="4953000"/>
          <a:ext cx="364966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70" name="Equation" r:id="rId12" imgW="1155600" imgH="507960" progId="Equation.3">
                  <p:embed/>
                </p:oleObj>
              </mc:Choice>
              <mc:Fallback>
                <p:oleObj name="Equation" r:id="rId12" imgW="1155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3649663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4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</p:txBody>
      </p:sp>
    </p:spTree>
    <p:extLst>
      <p:ext uri="{BB962C8B-B14F-4D97-AF65-F5344CB8AC3E}">
        <p14:creationId xmlns:p14="http://schemas.microsoft.com/office/powerpoint/2010/main" val="14610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C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Discrete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Illustrated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MargDistPlot.m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(Thanks to Alex </a:t>
                </a:r>
                <a:r>
                  <a:rPr lang="en-US" altLang="ko-KR" sz="1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Tropsha</a:t>
                </a: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Lab)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578" b="-7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Lebesgue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meas.</a:t>
            </a:r>
          </a:p>
        </p:txBody>
      </p:sp>
    </p:spTree>
    <p:extLst>
      <p:ext uri="{BB962C8B-B14F-4D97-AF65-F5344CB8AC3E}">
        <p14:creationId xmlns:p14="http://schemas.microsoft.com/office/powerpoint/2010/main" val="1974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Lebesgue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meas.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For small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For large      , have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343400" y="3962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09" name="Equation" r:id="rId4" imgW="863280" imgH="215640" progId="Equation.3">
                  <p:embed/>
                </p:oleObj>
              </mc:Choice>
              <mc:Fallback>
                <p:oleObj name="Equation" r:id="rId4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743200" y="4114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10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667000" y="4876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11" name="Equation" r:id="rId8" imgW="114120" imgH="139680" progId="Equation.3">
                  <p:embed/>
                </p:oleObj>
              </mc:Choice>
              <mc:Fallback>
                <p:oleObj name="Equation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4495800" y="4724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12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24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9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Distribution is degenerate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Supported on diagonal lines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abs. cont. w.r.t. 2-d Lebesgue meas.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For small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For large      , have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By continuity,               with  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343400" y="3962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1" name="Equation" r:id="rId4" imgW="863280" imgH="215640" progId="Equation.3">
                  <p:embed/>
                </p:oleObj>
              </mc:Choice>
              <mc:Fallback>
                <p:oleObj name="Equation" r:id="rId4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62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743200" y="4114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2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2667000" y="4876800"/>
          <a:ext cx="360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3" name="Equation" r:id="rId8" imgW="114120" imgH="139680" progId="Equation.3">
                  <p:embed/>
                </p:oleObj>
              </mc:Choice>
              <mc:Fallback>
                <p:oleObj name="Equation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360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8"/>
          <p:cNvGraphicFramePr>
            <a:graphicFrameLocks noChangeAspect="1"/>
          </p:cNvGraphicFramePr>
          <p:nvPr/>
        </p:nvGraphicFramePr>
        <p:xfrm>
          <a:off x="3505200" y="5486400"/>
          <a:ext cx="10414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4" name="Equation" r:id="rId9" imgW="330120" imgH="190440" progId="Equation.3">
                  <p:embed/>
                </p:oleObj>
              </mc:Choice>
              <mc:Fallback>
                <p:oleObj name="Equation" r:id="rId9" imgW="3301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10414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9"/>
          <p:cNvGraphicFramePr>
            <a:graphicFrameLocks noChangeAspect="1"/>
          </p:cNvGraphicFramePr>
          <p:nvPr/>
        </p:nvGraphicFramePr>
        <p:xfrm>
          <a:off x="4495800" y="47244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5" name="Equation" r:id="rId11" imgW="863280" imgH="215640" progId="Equation.3">
                  <p:embed/>
                </p:oleObj>
              </mc:Choice>
              <mc:Fallback>
                <p:oleObj name="Equation" r:id="rId11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244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0"/>
          <p:cNvGraphicFramePr>
            <a:graphicFrameLocks noChangeAspect="1"/>
          </p:cNvGraphicFramePr>
          <p:nvPr/>
        </p:nvGraphicFramePr>
        <p:xfrm>
          <a:off x="5867400" y="5410200"/>
          <a:ext cx="2728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6" name="Equation" r:id="rId13" imgW="863280" imgH="215640" progId="Equation.3">
                  <p:embed/>
                </p:oleObj>
              </mc:Choice>
              <mc:Fallback>
                <p:oleObj name="Equation" r:id="rId13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728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marginals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28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29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0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3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marginals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0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1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2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3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4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2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Result:</a:t>
            </a:r>
          </a:p>
          <a:p>
            <a:pPr marL="0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Joint distribution of       and     :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 Gaussian marginals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Has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Yet strong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dependence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of        and   </a:t>
            </a:r>
          </a:p>
          <a:p>
            <a:pPr marL="400050" lvl="1" indent="0" eaLnBrk="1" hangingPunct="1">
              <a:lnSpc>
                <a:spcPct val="125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Thus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not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Shows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Multivariate Gaussian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means more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than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Gaussian Marginals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791200" y="1905000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05000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4343400" y="1905000"/>
          <a:ext cx="5619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7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05000"/>
                        <a:ext cx="5619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2209800" y="3200400"/>
          <a:ext cx="2133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8" name="Equation" r:id="rId8" imgW="863280" imgH="215640" progId="Equation.3">
                  <p:embed/>
                </p:oleObj>
              </mc:Choice>
              <mc:Fallback>
                <p:oleObj name="Equation" r:id="rId8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1336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562600" y="3886200"/>
          <a:ext cx="481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9" name="Equation" r:id="rId10" imgW="177480" imgH="164880" progId="Equation.3">
                  <p:embed/>
                </p:oleObj>
              </mc:Choice>
              <mc:Fallback>
                <p:oleObj name="Equation" r:id="rId10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86200"/>
                        <a:ext cx="481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/>
          <p:cNvGraphicFramePr>
            <a:graphicFrameLocks noChangeAspect="1"/>
          </p:cNvGraphicFramePr>
          <p:nvPr/>
        </p:nvGraphicFramePr>
        <p:xfrm>
          <a:off x="6934200" y="3886200"/>
          <a:ext cx="377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0" name="Equation" r:id="rId11" imgW="139680" imgH="164880" progId="Equation.3">
                  <p:embed/>
                </p:oleObj>
              </mc:Choice>
              <mc:Fallback>
                <p:oleObj name="Equation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86200"/>
                        <a:ext cx="3778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9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33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1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Note:  Critical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Parameter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57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5105400" y="2819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Turns out:  Direction Doesn’t Matter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08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09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3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PCA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3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Spike Covariance Model, Paul (2007)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Eigenvalues:    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Eigenvector: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Good are Empirical Versions,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 Estimates?</a:t>
            </a: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2819400"/>
          <a:ext cx="468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59" name="Equation" r:id="rId4" imgW="1803240" imgH="253800" progId="Equation.3">
                  <p:embed/>
                </p:oleObj>
              </mc:Choice>
              <mc:Fallback>
                <p:oleObj name="Equation" r:id="rId4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46894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810000" y="3470275"/>
          <a:ext cx="5715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0" name="Equation" r:id="rId6" imgW="164880" imgH="241200" progId="Equation.3">
                  <p:embed/>
                </p:oleObj>
              </mc:Choice>
              <mc:Fallback>
                <p:oleObj name="Equation" r:id="rId6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0275"/>
                        <a:ext cx="5715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638800" y="5715000"/>
          <a:ext cx="31702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61" name="Equation" r:id="rId8" imgW="965160" imgH="266400" progId="Equation.3">
                  <p:embed/>
                </p:oleObj>
              </mc:Choice>
              <mc:Fallback>
                <p:oleObj name="Equation" r:id="rId8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31702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(big enough spike):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53480"/>
              </p:ext>
            </p:extLst>
          </p:nvPr>
        </p:nvGraphicFramePr>
        <p:xfrm>
          <a:off x="1219200" y="1981200"/>
          <a:ext cx="817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6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817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63130"/>
              </p:ext>
            </p:extLst>
          </p:nvPr>
        </p:nvGraphicFramePr>
        <p:xfrm>
          <a:off x="2895600" y="25908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7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4105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(big enough spike):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 Inconsistency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(spike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big enough):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7590"/>
              </p:ext>
            </p:extLst>
          </p:nvPr>
        </p:nvGraphicFramePr>
        <p:xfrm>
          <a:off x="1219200" y="1981200"/>
          <a:ext cx="817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4" name="Equation" r:id="rId4" imgW="355320" imgH="177480" progId="Equation.3">
                  <p:embed/>
                </p:oleObj>
              </mc:Choice>
              <mc:Fallback>
                <p:oleObj name="Equation" r:id="rId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817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48385"/>
              </p:ext>
            </p:extLst>
          </p:nvPr>
        </p:nvGraphicFramePr>
        <p:xfrm>
          <a:off x="2895600" y="2590800"/>
          <a:ext cx="327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5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3276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99930"/>
              </p:ext>
            </p:extLst>
          </p:nvPr>
        </p:nvGraphicFramePr>
        <p:xfrm>
          <a:off x="1219200" y="4724400"/>
          <a:ext cx="788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6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7889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25075"/>
              </p:ext>
            </p:extLst>
          </p:nvPr>
        </p:nvGraphicFramePr>
        <p:xfrm>
          <a:off x="2743200" y="5410200"/>
          <a:ext cx="365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7" name="Equation" r:id="rId10" imgW="1218960" imgH="228600" progId="Equation.3">
                  <p:embed/>
                </p:oleObj>
              </mc:Choice>
              <mc:Fallback>
                <p:oleObj name="Equation" r:id="rId10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365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254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Intuition:       Random Noise   ~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1/2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(Recall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Scale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Variance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Pops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ut of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799033"/>
              </p:ext>
            </p:extLst>
          </p:nvPr>
        </p:nvGraphicFramePr>
        <p:xfrm>
          <a:off x="1198938" y="2743200"/>
          <a:ext cx="1010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7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38" y="2743200"/>
                        <a:ext cx="10108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6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Intuition:       Random Noise   ~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1/2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(Recall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Scale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Variance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Pops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ut of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For          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Spike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Contained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Pure Noise Sphere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26105"/>
              </p:ext>
            </p:extLst>
          </p:nvPr>
        </p:nvGraphicFramePr>
        <p:xfrm>
          <a:off x="1198938" y="2743200"/>
          <a:ext cx="1010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28"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38" y="2743200"/>
                        <a:ext cx="10108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789526"/>
              </p:ext>
            </p:extLst>
          </p:nvPr>
        </p:nvGraphicFramePr>
        <p:xfrm>
          <a:off x="1219200" y="5124565"/>
          <a:ext cx="990600" cy="51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29" name="Equation" r:id="rId6" imgW="342603" imgH="177646" progId="Equation.3">
                  <p:embed/>
                </p:oleObj>
              </mc:Choice>
              <mc:Fallback>
                <p:oleObj name="Equation" r:id="rId6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24565"/>
                        <a:ext cx="990600" cy="514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2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5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1962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9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3424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nown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73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0918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of eigenvalues?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Eigenvalues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nown Distribution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when                  as Well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24" name="Equation" r:id="rId4" imgW="1079280" imgH="419040" progId="Equation.3">
                  <p:embed/>
                </p:oleObj>
              </mc:Choice>
              <mc:Fallback>
                <p:oleObj name="Equation" r:id="rId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64457"/>
              </p:ext>
            </p:extLst>
          </p:nvPr>
        </p:nvGraphicFramePr>
        <p:xfrm>
          <a:off x="4360862" y="5562600"/>
          <a:ext cx="15065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25" name="Equation" r:id="rId6" imgW="444240" imgH="139680" progId="Equation.3">
                  <p:embed/>
                </p:oleObj>
              </mc:Choice>
              <mc:Fallback>
                <p:oleObj name="Equation" r:id="rId6" imgW="4442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2" y="5562600"/>
                        <a:ext cx="15065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531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63168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21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MargDistPlot.m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Sorted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Led To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Modifcation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5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80052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72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73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4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PCA Conditions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since Noise Still   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59907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3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4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80670"/>
              </p:ext>
            </p:extLst>
          </p:nvPr>
        </p:nvGraphicFramePr>
        <p:xfrm>
          <a:off x="7667725" y="5791200"/>
          <a:ext cx="147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5" name="Equation" r:id="rId8" imgW="545760" imgH="253800" progId="Equation.3">
                  <p:embed/>
                </p:oleObj>
              </mc:Choice>
              <mc:Fallback>
                <p:oleObj name="Equation" r:id="rId8" imgW="545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725" y="5791200"/>
                        <a:ext cx="1476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PCA Consist.: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Kent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only say: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deterministic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But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some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M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Cond.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98684"/>
              </p:ext>
            </p:extLst>
          </p:nvPr>
        </p:nvGraphicFramePr>
        <p:xfrm>
          <a:off x="3276600" y="2570162"/>
          <a:ext cx="5373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0" name="Equation" r:id="rId4" imgW="2260600" imgH="393700" progId="Equation.3">
                  <p:embed/>
                </p:oleObj>
              </mc:Choice>
              <mc:Fallback>
                <p:oleObj name="Equation" r:id="rId4" imgW="2260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70162"/>
                        <a:ext cx="53736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9763" y="3733800"/>
          <a:ext cx="55768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1" name="Equation" r:id="rId6" imgW="2438400" imgH="533400" progId="Equation.3">
                  <p:embed/>
                </p:oleObj>
              </mc:Choice>
              <mc:Fallback>
                <p:oleObj name="Equation" r:id="rId6" imgW="24384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3733800"/>
                        <a:ext cx="55768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6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Conclude: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Need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some 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ixing Condition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159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519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9655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9657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𝑛</m:t>
                          </m:r>
                        </m:e>
                      </m:ra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5184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2959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190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28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716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142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2164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</a:t>
                </a:r>
                <a:r>
                  <a:rPr lang="en-US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1986 version)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Better, Newer References???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727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 Used 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Rho – 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5962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4217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3505200"/>
            <a:ext cx="1066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58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3340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3505200"/>
            <a:ext cx="1752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 Gap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10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5" name="Oval 24"/>
          <p:cNvSpPr/>
          <p:nvPr/>
        </p:nvSpPr>
        <p:spPr>
          <a:xfrm>
            <a:off x="2209800" y="28194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19400" y="5257800"/>
            <a:ext cx="12954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05500"/>
            <a:ext cx="2286000" cy="342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9349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Deep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Is</a:t>
            </a:r>
            <a:endParaRPr lang="en-US" altLang="en-US" dirty="0" smtClean="0">
              <a:solidFill>
                <a:srgbClr val="FF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Better?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−∞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+∞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/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t="-1508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495800" y="5334000"/>
            <a:ext cx="1295400" cy="762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10801"/>
              </p:ext>
            </p:extLst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17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7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Drawback: 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JRSS-B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since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Biometrika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Refused)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05336"/>
              </p:ext>
            </p:extLst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41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2362200" y="3287714"/>
            <a:ext cx="1143000" cy="174148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Muller &amp; Chi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(2007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(2010),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974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Tricky Point: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onditions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equire Notion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ime Ordering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lways Clear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 e.g.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Microarrays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9645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69455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92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24475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93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59630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43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63378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44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63839"/>
              </p:ext>
            </p:extLst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45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7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96491"/>
              </p:ext>
            </p:extLst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21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635439"/>
              </p:ext>
            </p:extLst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22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014823"/>
              </p:ext>
            </p:extLst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23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697839"/>
              </p:ext>
            </p:extLst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24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32353"/>
              </p:ext>
            </p:extLst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25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4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PCA on Transformed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Transformed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Same Deep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Is</a:t>
            </a:r>
            <a:endParaRPr lang="en-US" altLang="en-US" dirty="0" smtClean="0">
              <a:solidFill>
                <a:srgbClr val="FF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Better?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7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When Is </a:t>
            </a: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 smtClean="0">
                <a:solidFill>
                  <a:srgbClr val="0000FF"/>
                </a:solidFill>
                <a:latin typeface="Tahoma"/>
              </a:rPr>
              <a:t>Blue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 Better?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Approach: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Train DWD to Separate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Project, and View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Separated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 View, Add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 PC Directions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8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1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119803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5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Transform’d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3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425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III. Confirmatory Analysis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=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vs.    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≠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Tahoma"/>
                  </a:rPr>
                  <a:t>-1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et al (2014)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5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 smtClean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Approach taken here: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	Wei et al (2013)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Visualization via Projection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(Thus Test Related to Exploration)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89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17140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Parameter Estimation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”)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Toy 2-Class Example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Separated DWD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Projections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kern="0" dirty="0" smtClean="0">
                    <a:latin typeface="Tahoma"/>
                  </a:rPr>
                  <a:t>(Again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/>
                          </a:rPr>
                          <m:t>0,</m:t>
                        </m:r>
                        <m:r>
                          <a:rPr lang="en-US" i="1" kern="0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kern="0" dirty="0" smtClean="0"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𝑑</m:t>
                    </m:r>
                    <m:r>
                      <a:rPr lang="en-US" i="1" kern="0" dirty="0" smtClean="0">
                        <a:latin typeface="Cambria Math"/>
                      </a:rPr>
                      <m:t>=1000</m:t>
                    </m:r>
                  </m:oMath>
                </a14:m>
                <a:r>
                  <a:rPr lang="en-US" kern="0" dirty="0" smtClean="0">
                    <a:latin typeface="Tahoma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03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Mean Difference = 6.209</a:t>
            </a: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00B050"/>
                </a:solidFill>
                <a:latin typeface="Tahoma" pitchFamily="34" charset="0"/>
              </a:rPr>
              <a:t>Mean Difference = 6.209</a:t>
            </a:r>
            <a:endParaRPr lang="en-US" kern="0" dirty="0">
              <a:solidFill>
                <a:srgbClr val="00B05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                                Record as Vertical Line</a:t>
            </a: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16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Separated DWD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Projections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</a:t>
            </a:r>
            <a:r>
              <a:rPr lang="en-US" u="sng" kern="0" dirty="0">
                <a:latin typeface="Tahoma" pitchFamily="34" charset="0"/>
              </a:rPr>
              <a:t>Separation of Classes</a:t>
            </a:r>
            <a:r>
              <a:rPr lang="en-US" kern="0" dirty="0">
                <a:latin typeface="Tahoma" pitchFamily="34" charset="0"/>
              </a:rPr>
              <a:t> Using: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Mean Difference = </a:t>
            </a:r>
            <a:r>
              <a:rPr lang="en-US" kern="0" dirty="0" smtClean="0">
                <a:solidFill>
                  <a:srgbClr val="00B050"/>
                </a:solidFill>
                <a:latin typeface="Tahoma" pitchFamily="34" charset="0"/>
              </a:rPr>
              <a:t>6.209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00B05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4400" kern="0" dirty="0">
                <a:latin typeface="Tahoma" pitchFamily="34" charset="0"/>
              </a:rPr>
              <a:t>Statistically Significant???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Permuted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Class Labels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007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Permuted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Class Labels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err="1">
                <a:latin typeface="Tahoma" pitchFamily="34" charset="0"/>
              </a:rPr>
              <a:t>Recompute</a:t>
            </a:r>
            <a:r>
              <a:rPr lang="en-US" kern="0" dirty="0">
                <a:latin typeface="Tahoma" pitchFamily="34" charset="0"/>
              </a:rPr>
              <a:t> DWD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&amp; Projections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86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   = 6.26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746362" y="156644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Colors are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   = 6.26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Record as Dot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12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2</a:t>
            </a:r>
            <a:r>
              <a:rPr lang="en-US" kern="0" baseline="30000" dirty="0">
                <a:latin typeface="Tahoma" pitchFamily="34" charset="0"/>
              </a:rPr>
              <a:t>nd</a:t>
            </a: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Permutation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5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Measure Class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Separation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Using Mean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Difference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    = 6.15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Record as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Second Dot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953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Repeat </a:t>
            </a:r>
            <a:r>
              <a:rPr lang="en-US" sz="3200" dirty="0" smtClean="0">
                <a:solidFill>
                  <a:srgbClr val="000000"/>
                </a:solidFill>
              </a:rPr>
              <a:t>This </a:t>
            </a:r>
            <a:r>
              <a:rPr lang="en-US" sz="3200" dirty="0">
                <a:solidFill>
                  <a:srgbClr val="000000"/>
                </a:solidFill>
              </a:rPr>
              <a:t>1,000 </a:t>
            </a:r>
            <a:r>
              <a:rPr lang="en-US" sz="3200" dirty="0" smtClean="0">
                <a:solidFill>
                  <a:srgbClr val="000000"/>
                </a:solidFill>
              </a:rPr>
              <a:t>Times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To </a:t>
            </a:r>
            <a:r>
              <a:rPr lang="en-US" sz="3200" dirty="0" smtClean="0">
                <a:solidFill>
                  <a:srgbClr val="000000"/>
                </a:solidFill>
              </a:rPr>
              <a:t>Generate Null Distribution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latin typeface="Tahoma" pitchFamily="34" charset="0"/>
              </a:rPr>
              <a:t>Distribution</a:t>
            </a:r>
            <a:endParaRPr lang="en-US" sz="2400" kern="0" dirty="0" smtClean="0"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249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83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7030A0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Take Proportion 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 smtClean="0">
                <a:solidFill>
                  <a:srgbClr val="7030A0"/>
                </a:solidFill>
                <a:latin typeface="Tahoma" pitchFamily="34" charset="0"/>
              </a:rPr>
              <a:t>Larger as P-Value</a:t>
            </a:r>
            <a:endParaRPr lang="en-US" kern="0" dirty="0" smtClean="0">
              <a:solidFill>
                <a:srgbClr val="7030A0"/>
              </a:solidFill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kern="0" dirty="0" smtClean="0">
                <a:latin typeface="Tahoma"/>
              </a:rPr>
              <a:t>Toy 2-Class Example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Generate Null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Distribution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latin typeface="Tahoma" pitchFamily="34" charset="0"/>
              </a:rPr>
              <a:t>Compare With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kern="0" dirty="0">
                <a:solidFill>
                  <a:srgbClr val="00B050"/>
                </a:solidFill>
                <a:latin typeface="Tahoma" pitchFamily="34" charset="0"/>
              </a:rPr>
              <a:t>Original Value</a:t>
            </a: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2400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5400" u="sng" kern="0" dirty="0">
                <a:latin typeface="Tahoma" pitchFamily="34" charset="0"/>
              </a:rPr>
              <a:t>Not</a:t>
            </a:r>
            <a:r>
              <a:rPr lang="en-US" sz="5400" kern="0" dirty="0">
                <a:latin typeface="Tahoma" pitchFamily="34" charset="0"/>
              </a:rPr>
              <a:t> Significant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>
              <a:solidFill>
                <a:srgbClr val="5B5249"/>
              </a:solidFill>
              <a:latin typeface="Tahoma" pitchFamily="34" charset="0"/>
            </a:endParaRPr>
          </a:p>
          <a:p>
            <a:pPr marL="0" indent="0" algn="l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kern="0" dirty="0" smtClean="0">
              <a:solidFill>
                <a:srgbClr val="5B524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kern="0" dirty="0" smtClean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89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PCA View</a:t>
                </a: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909935"/>
            <a:ext cx="4305300" cy="2214265"/>
            <a:chOff x="3200400" y="909935"/>
            <a:chExt cx="4305300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𝐽</m:t>
                      </m:r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</a:rPr>
                    <a:t> = vector of 1s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5262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9834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7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 (C.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Benito, et al (2004)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https://genome.unc.edu/pubsup/dwd/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28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DWD View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(</a:t>
                </a:r>
                <a:r>
                  <a:rPr lang="en-US" kern="0" dirty="0" smtClean="0">
                    <a:latin typeface="Tahoma" pitchFamily="34" charset="0"/>
                  </a:rPr>
                  <a:t>Similar  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 </a:t>
                </a:r>
                <a:r>
                  <a:rPr lang="en-US" kern="0" dirty="0" smtClean="0">
                    <a:latin typeface="Tahoma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/>
                          </a:rPr>
                          <m:t>0,</m:t>
                        </m:r>
                        <m:r>
                          <a:rPr lang="en-US" i="1" kern="0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kern="0" dirty="0" smtClean="0">
                    <a:latin typeface="Tahoma" pitchFamily="34" charset="0"/>
                  </a:rPr>
                  <a:t>?)</a:t>
                </a: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Another 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+0.05∗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−0.05∗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Now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Quite 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algn="l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kern="0" dirty="0" smtClean="0">
                  <a:latin typeface="Tahoma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94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Even PCA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Shows Class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Difference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0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 smtClean="0">
                  <a:solidFill>
                    <a:srgbClr val="0000C8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Very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Significant</a:t>
                </a: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latin typeface="Tahoma" pitchFamily="34" charset="0"/>
                  </a:rPr>
                  <a:t>Stronger </a:t>
                </a:r>
                <a:r>
                  <a:rPr lang="en-US" kern="0" dirty="0">
                    <a:latin typeface="Tahoma" pitchFamily="34" charset="0"/>
                  </a:rPr>
                  <a:t>Example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smtClean="0">
                    <a:solidFill>
                      <a:srgbClr val="FF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+0.</m:t>
                        </m:r>
                        <m:r>
                          <a:rPr lang="en-US" i="1" kern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solidFill>
                      <a:srgbClr val="5B5249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−0.</m:t>
                        </m:r>
                        <m:r>
                          <a:rPr lang="en-US" i="1" kern="0" smtClean="0">
                            <a:solidFill>
                              <a:srgbClr val="0000C8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𝐽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0000C8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kern="0" dirty="0" smtClean="0">
                  <a:solidFill>
                    <a:srgbClr val="0000C8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 err="1">
                    <a:latin typeface="Tahoma" pitchFamily="34" charset="0"/>
                  </a:rPr>
                  <a:t>DiProPerm</a:t>
                </a:r>
                <a:r>
                  <a:rPr lang="en-US" kern="0" dirty="0">
                    <a:latin typeface="Tahoma" pitchFamily="34" charset="0"/>
                  </a:rPr>
                  <a:t> Very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Significant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kern="0" dirty="0">
                    <a:latin typeface="Tahoma" pitchFamily="34" charset="0"/>
                  </a:rPr>
                  <a:t>Z-Score Allows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r>
                  <a:rPr lang="en-US" i="1" kern="0" dirty="0">
                    <a:latin typeface="Tahoma" pitchFamily="34" charset="0"/>
                  </a:rPr>
                  <a:t>Comparison</a:t>
                </a: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 smtClean="0">
                  <a:solidFill>
                    <a:srgbClr val="5B5249"/>
                  </a:solidFill>
                  <a:latin typeface="Tahoma" pitchFamily="34" charset="0"/>
                </a:endParaRPr>
              </a:p>
              <a:p>
                <a:pPr marL="0" indent="0" algn="l" eaLnBrk="1" hangingPunct="1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Wingdings" pitchFamily="2" charset="2"/>
                  <a:buNone/>
                </a:pPr>
                <a:endParaRPr lang="en-US" kern="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5B5249"/>
                  </a:solidFill>
                  <a:latin typeface="Tahoma" pitchFamily="34" charset="0"/>
                </a:rPr>
                <a:t>&gt;&gt; 5.4 above</a:t>
              </a:r>
              <a:endParaRPr lang="en-US" sz="1400" dirty="0">
                <a:solidFill>
                  <a:srgbClr val="5B5249"/>
                </a:solidFill>
                <a:latin typeface="Tahoma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814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Thanks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to Josh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Cates)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Despite Weak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2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Also Compare:   Developmentally Delayed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No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But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Stronger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9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82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algn="ctr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(Reason:  Differing Sample Sizes)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34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2280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Value of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DiProPerm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Visual Impression is Easily Misleading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(Onto 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HDLSS 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Projections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Recall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Example)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Really Need to Assess Significance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Font typeface="Wingdings" pitchFamily="2" charset="2"/>
                  <a:buChar char="q"/>
                </a:pP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DiProPerm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used routinely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(even for variable selection)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lvl="0" indent="0" eaLnBrk="1" hangingPunct="1">
                  <a:lnSpc>
                    <a:spcPct val="110000"/>
                  </a:lnSpc>
                  <a:buClr>
                    <a:srgbClr val="000000"/>
                  </a:buClr>
                  <a:buSzPct val="100000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7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of Direction: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Distance Weighted Discrimination (DWD)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Support Vector Machine (SVM)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Maximal Data Piling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89409"/>
              </p:ext>
            </p:extLst>
          </p:nvPr>
        </p:nvGraphicFramePr>
        <p:xfrm>
          <a:off x="2209800" y="4419600"/>
          <a:ext cx="342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96" name="Equation" r:id="rId4" imgW="76101" imgH="190252" progId="Equation.3">
                  <p:embed/>
                </p:oleObj>
              </mc:Choice>
              <mc:Fallback>
                <p:oleObj name="Equation" r:id="rId4" imgW="76101" imgH="190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342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495800" y="2971800"/>
            <a:ext cx="3280239" cy="2020907"/>
            <a:chOff x="4495800" y="2971800"/>
            <a:chExt cx="3280239" cy="2020907"/>
          </a:xfrm>
        </p:grpSpPr>
        <p:sp>
          <p:nvSpPr>
            <p:cNvPr id="3" name="TextBox 2"/>
            <p:cNvSpPr txBox="1"/>
            <p:nvPr/>
          </p:nvSpPr>
          <p:spPr>
            <a:xfrm>
              <a:off x="5791200" y="4038600"/>
              <a:ext cx="1984839" cy="954107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</a:rPr>
                <a:t>Introduced </a:t>
              </a:r>
            </a:p>
            <a:p>
              <a:r>
                <a:rPr lang="en-US" sz="2800" dirty="0" smtClean="0">
                  <a:solidFill>
                    <a:srgbClr val="0000FF"/>
                  </a:solidFill>
                </a:rPr>
                <a:t>Later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5257800" y="2971800"/>
              <a:ext cx="533400" cy="1066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4495800" y="3962400"/>
              <a:ext cx="1295400" cy="76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6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of 1-d Summary Statistic: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2-sample t-stat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Median difference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Area Under ROC Curve</a:t>
            </a:r>
          </a:p>
          <a:p>
            <a:pPr marL="457200" lvl="0" indent="-457200" eaLnBrk="1" hangingPunct="1">
              <a:lnSpc>
                <a:spcPct val="110000"/>
              </a:lnSpc>
              <a:buSzPct val="100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44231"/>
              </p:ext>
            </p:extLst>
          </p:nvPr>
        </p:nvGraphicFramePr>
        <p:xfrm>
          <a:off x="2209800" y="4419600"/>
          <a:ext cx="342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0" name="Equation" r:id="rId4" imgW="76101" imgH="190252" progId="Equation.3">
                  <p:embed/>
                </p:oleObj>
              </mc:Choice>
              <mc:Fallback>
                <p:oleObj name="Equation" r:id="rId4" imgW="76101" imgH="190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3429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962400" y="1752600"/>
            <a:ext cx="4625331" cy="1200329"/>
            <a:chOff x="3962400" y="1752600"/>
            <a:chExt cx="4625331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6553200" y="1752600"/>
              <a:ext cx="2034531" cy="1200329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Surprising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Comparison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Coming Later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3962400" y="2057400"/>
              <a:ext cx="2590800" cy="29536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>
              <a:off x="3962400" y="2352765"/>
              <a:ext cx="2590800" cy="31423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40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692592"/>
            <a:ext cx="8776335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Posted Software for OODA</a:t>
            </a:r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899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0" y="1371600"/>
            <a:ext cx="990600" cy="434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sz="4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DiProPermSM.m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BatchAdjust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24894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6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2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Transform’d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Raw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10.4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Reasonable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  &amp;  -999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11.6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1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719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Variables Only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14.6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More Than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0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Non-Binary – Standardized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17.3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0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Non-Binary – Shifted Log Transform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Almost always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Occasional </a:t>
                </a:r>
                <a:r>
                  <a:rPr lang="en-US" dirty="0" smtClean="0">
                    <a:solidFill>
                      <a:schemeClr val="hlink"/>
                    </a:solidFill>
                    <a:latin typeface="Arial" charset="0"/>
                  </a:rPr>
                  <a:t>misconceptions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Indicates behavior for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large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only makes sense for “large”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Models phenomenon of “increasing data”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So other flavors are useless???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4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4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    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4"/>
                <a:stretch>
                  <a:fillRect l="-1968" t="-716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24000" y="1219200"/>
          <a:ext cx="3778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6" name="Equation" r:id="rId5" imgW="228600" imgH="279360" progId="Equation.3">
                  <p:embed/>
                </p:oleObj>
              </mc:Choice>
              <mc:Fallback>
                <p:oleObj name="Equation" r:id="rId5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3778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2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4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0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 rotWithShape="1">
                <a:blip r:embed="rId3"/>
                <a:stretch>
                  <a:fillRect l="-1968" r="-379" b="-16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8054975" cy="5105400"/>
              </a:xfrm>
              <a:blipFill rotWithShape="1">
                <a:blip r:embed="rId3"/>
                <a:stretch>
                  <a:fillRect l="-1968" t="-2506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928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Asymptotics: Simple Paradoxes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8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</a:rPr>
              <a:t>HDLSS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 rotWithShape="1"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53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Represent’n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rotation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 	random data?</a:t>
                </a:r>
              </a:p>
            </p:txBody>
          </p:sp>
        </mc:Choice>
        <mc:Fallback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 rotWithShape="1">
                <a:blip r:embed="rId6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hyperplane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Repeat 10 times, use different colors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2322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479550"/>
            <a:ext cx="7902575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Straightforward Generalizations: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non-Gaussian data:    only need moments?</a:t>
            </a:r>
          </a:p>
        </p:txBody>
      </p:sp>
    </p:spTree>
    <p:extLst>
      <p:ext uri="{BB962C8B-B14F-4D97-AF65-F5344CB8AC3E}">
        <p14:creationId xmlns:p14="http://schemas.microsoft.com/office/powerpoint/2010/main" val="429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32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33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34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  <a:endParaRPr lang="en-US" i="1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 sense: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            assume                     i.e.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(min possible)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(much weaker than previous mixing conditions…)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19200" y="34290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08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724400" y="4038600"/>
          <a:ext cx="1541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09" name="Equation" r:id="rId6" imgW="660240" imgH="228600" progId="Equation.3">
                  <p:embed/>
                </p:oleObj>
              </mc:Choice>
              <mc:Fallback>
                <p:oleObj name="Equation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15414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467600" y="4038600"/>
          <a:ext cx="1219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10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038600"/>
                        <a:ext cx="1219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3" name="Straight Arrow Connector 24"/>
          <p:cNvCxnSpPr>
            <a:cxnSpLocks noChangeShapeType="1"/>
          </p:cNvCxnSpPr>
          <p:nvPr/>
        </p:nvCxnSpPr>
        <p:spPr bwMode="auto">
          <a:xfrm flipV="1">
            <a:off x="6705600" y="4419600"/>
            <a:ext cx="1447800" cy="4572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344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980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Background: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 classical multivariate analysis, the statistic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Is called the “epsilon statistic”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And is used to test “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sphericity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of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dist’n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“are all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cov’nce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eigenvalues the same?”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248400" y="27432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4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03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04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5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12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13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14" name="Equation" r:id="rId8" imgW="330120" imgH="177480" progId="Equation.3">
                  <p:embed/>
                </p:oleObj>
              </mc:Choice>
              <mc:Fallback>
                <p:oleObj name="Equation" r:id="rId8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2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Single extreme eigenvalue gives</a:t>
            </a:r>
          </a:p>
          <a:p>
            <a:pPr eaLnBrk="1" hangingPunct="1">
              <a:lnSpc>
                <a:spcPct val="120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21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22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23" name="Equation" r:id="rId8" imgW="330120" imgH="177480" progId="Equation.3">
                  <p:embed/>
                </p:oleObj>
              </mc:Choice>
              <mc:Fallback>
                <p:oleObj name="Equation" r:id="rId8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934200" y="3810000"/>
          <a:ext cx="11096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24" name="Equation" r:id="rId10" imgW="393480" imgH="393480" progId="Equation.3">
                  <p:embed/>
                </p:oleObj>
              </mc:Choice>
              <mc:Fallback>
                <p:oleObj name="Equation" r:id="rId10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1096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0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show: epsilon statistic: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Satisfies: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spherical Normal,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Single extreme eigenvalue gives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So assumption                is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very mild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Much weaker than mixing conditions</a:t>
            </a:r>
          </a:p>
          <a:p>
            <a:pPr eaLnBrk="1" hangingPunct="1">
              <a:lnSpc>
                <a:spcPct val="12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248400" y="1295400"/>
          <a:ext cx="16764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30" name="Equation" r:id="rId4" imgW="838080" imgH="952200" progId="Equation.3">
                  <p:embed/>
                </p:oleObj>
              </mc:Choice>
              <mc:Fallback>
                <p:oleObj name="Equation" r:id="rId4" imgW="83808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16764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38400" y="2667000"/>
          <a:ext cx="1676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31" name="Equation" r:id="rId6" imgW="533160" imgH="228600" progId="Equation.3">
                  <p:embed/>
                </p:oleObj>
              </mc:Choice>
              <mc:Fallback>
                <p:oleObj name="Equation" r:id="rId6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67000"/>
                        <a:ext cx="1676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657600" y="47244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32" name="Equation" r:id="rId8" imgW="545760" imgH="203040" progId="Equation.3">
                  <p:embed/>
                </p:oleObj>
              </mc:Choice>
              <mc:Fallback>
                <p:oleObj name="Equation" r:id="rId8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876800" y="3352800"/>
          <a:ext cx="930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33" name="Equation" r:id="rId10" imgW="330120" imgH="177480" progId="Equation.3">
                  <p:embed/>
                </p:oleObj>
              </mc:Choice>
              <mc:Fallback>
                <p:oleObj name="Equation" r:id="rId10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930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934200" y="3810000"/>
          <a:ext cx="11096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34" name="Equation" r:id="rId12" imgW="393480" imgH="393480" progId="Equation.3">
                  <p:embed/>
                </p:oleObj>
              </mc:Choice>
              <mc:Fallback>
                <p:oleObj name="Equation" r:id="rId12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1096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9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07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08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3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  <a:endParaRPr lang="en-US" i="1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Then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Not so strong as before: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629400" y="2514600"/>
          <a:ext cx="14239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6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14239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531938" y="3657600"/>
          <a:ext cx="39068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7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657600"/>
                        <a:ext cx="3906837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429000" y="5638800"/>
          <a:ext cx="4191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8" name="Equation" r:id="rId8" imgW="2920680" imgH="431640" progId="Equation.3">
                  <p:embed/>
                </p:oleObj>
              </mc:Choice>
              <mc:Fallback>
                <p:oleObj name="Equation" r:id="rId8" imgW="292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41910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6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26" name="Equation" r:id="rId4" imgW="1447560" imgH="304560" progId="Equation.3">
                  <p:embed/>
                </p:oleObj>
              </mc:Choice>
              <mc:Fallback>
                <p:oleObj name="Equation" r:id="rId4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8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54150" y="3890963"/>
          <a:ext cx="60309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37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90963"/>
                        <a:ext cx="60309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38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3570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we improve 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John Kent example:    Normal scale mixture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Won’t get: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54150" y="3890963"/>
          <a:ext cx="60309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4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90963"/>
                        <a:ext cx="60309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2895600" y="1828800"/>
          <a:ext cx="39068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5" name="Equation" r:id="rId6" imgW="1447560" imgH="304560" progId="Equation.3">
                  <p:embed/>
                </p:oleObj>
              </mc:Choice>
              <mc:Fallback>
                <p:oleObj name="Equation" r:id="rId6" imgW="1447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90683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265363" y="5334000"/>
          <a:ext cx="45577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6" name="Equation" r:id="rId8" imgW="1688760" imgH="304560" progId="Equation.3">
                  <p:embed/>
                </p:oleObj>
              </mc:Choice>
              <mc:Fallback>
                <p:oleObj name="Equation" r:id="rId8" imgW="1688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334000"/>
                        <a:ext cx="45577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9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6064</TotalTime>
  <Words>4523</Words>
  <Application>Microsoft Office PowerPoint</Application>
  <PresentationFormat>On-screen Show (4:3)</PresentationFormat>
  <Paragraphs>1354</Paragraphs>
  <Slides>157</Slides>
  <Notes>157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61" baseType="lpstr">
      <vt:lpstr>12_Default Design</vt:lpstr>
      <vt:lpstr>6_Default Design</vt:lpstr>
      <vt:lpstr>1_Default Design</vt:lpstr>
      <vt:lpstr>Equation</vt:lpstr>
      <vt:lpstr>Participant Presentations</vt:lpstr>
      <vt:lpstr>Object Oriented Data Analysis</vt:lpstr>
      <vt:lpstr>Yeast Cell Cycle Data, FDA View</vt:lpstr>
      <vt:lpstr>Frequency 2 Analysis</vt:lpstr>
      <vt:lpstr>Batch and Source Adjustment</vt:lpstr>
      <vt:lpstr>Source Batch Adj:  PC 1-3 &amp; DWD direction</vt:lpstr>
      <vt:lpstr>Source Batch Adj:  DWD Source Adjustment</vt:lpstr>
      <vt:lpstr>NCI 60:  Raw Data, Platform Colored</vt:lpstr>
      <vt:lpstr>NCI 60:  Fully Adjusted Data, Platform Colored</vt:lpstr>
      <vt:lpstr>Object Oriented Data Analysis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Caution</vt:lpstr>
      <vt:lpstr>Caution</vt:lpstr>
      <vt:lpstr>Caution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Recall Matlab Software</vt:lpstr>
      <vt:lpstr>DiProPerm Hypothesis Test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HDLSS Asy’s: Geometrical Represen’tion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3rd  Paper on HDLSS Asymptotics</vt:lpstr>
      <vt:lpstr>2nd Paper on HDLSS Asymptotics</vt:lpstr>
      <vt:lpstr>2nd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333</cp:revision>
  <dcterms:created xsi:type="dcterms:W3CDTF">2001-06-08T01:38:43Z</dcterms:created>
  <dcterms:modified xsi:type="dcterms:W3CDTF">2016-01-27T20:07:16Z</dcterms:modified>
</cp:coreProperties>
</file>