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46" r:id="rId2"/>
    <p:sldMasterId id="2147483960" r:id="rId3"/>
  </p:sldMasterIdLst>
  <p:notesMasterIdLst>
    <p:notesMasterId r:id="rId103"/>
  </p:notesMasterIdLst>
  <p:sldIdLst>
    <p:sldId id="2339" r:id="rId4"/>
    <p:sldId id="2340" r:id="rId5"/>
    <p:sldId id="2356" r:id="rId6"/>
    <p:sldId id="2373" r:id="rId7"/>
    <p:sldId id="2375" r:id="rId8"/>
    <p:sldId id="2384" r:id="rId9"/>
    <p:sldId id="2385" r:id="rId10"/>
    <p:sldId id="2406" r:id="rId11"/>
    <p:sldId id="2423" r:id="rId12"/>
    <p:sldId id="2429" r:id="rId13"/>
    <p:sldId id="2430" r:id="rId14"/>
    <p:sldId id="2431" r:id="rId15"/>
    <p:sldId id="2432" r:id="rId16"/>
    <p:sldId id="2433" r:id="rId17"/>
    <p:sldId id="2434" r:id="rId18"/>
    <p:sldId id="2435" r:id="rId19"/>
    <p:sldId id="2436" r:id="rId20"/>
    <p:sldId id="2437" r:id="rId21"/>
    <p:sldId id="2438" r:id="rId22"/>
    <p:sldId id="2439" r:id="rId23"/>
    <p:sldId id="2440" r:id="rId24"/>
    <p:sldId id="2441" r:id="rId25"/>
    <p:sldId id="2442" r:id="rId26"/>
    <p:sldId id="2443" r:id="rId27"/>
    <p:sldId id="2445" r:id="rId28"/>
    <p:sldId id="2446" r:id="rId29"/>
    <p:sldId id="2447" r:id="rId30"/>
    <p:sldId id="2448" r:id="rId31"/>
    <p:sldId id="2449" r:id="rId32"/>
    <p:sldId id="2450" r:id="rId33"/>
    <p:sldId id="2451" r:id="rId34"/>
    <p:sldId id="2452" r:id="rId35"/>
    <p:sldId id="2453" r:id="rId36"/>
    <p:sldId id="2454" r:id="rId37"/>
    <p:sldId id="2455" r:id="rId38"/>
    <p:sldId id="2456" r:id="rId39"/>
    <p:sldId id="2457" r:id="rId40"/>
    <p:sldId id="2458" r:id="rId41"/>
    <p:sldId id="2459" r:id="rId42"/>
    <p:sldId id="2460" r:id="rId43"/>
    <p:sldId id="2461" r:id="rId44"/>
    <p:sldId id="2462" r:id="rId45"/>
    <p:sldId id="2463" r:id="rId46"/>
    <p:sldId id="2464" r:id="rId47"/>
    <p:sldId id="2465" r:id="rId48"/>
    <p:sldId id="2466" r:id="rId49"/>
    <p:sldId id="2467" r:id="rId50"/>
    <p:sldId id="2468" r:id="rId51"/>
    <p:sldId id="2469" r:id="rId52"/>
    <p:sldId id="2470" r:id="rId53"/>
    <p:sldId id="2471" r:id="rId54"/>
    <p:sldId id="2472" r:id="rId55"/>
    <p:sldId id="2473" r:id="rId56"/>
    <p:sldId id="2474" r:id="rId57"/>
    <p:sldId id="2475" r:id="rId58"/>
    <p:sldId id="2476" r:id="rId59"/>
    <p:sldId id="2477" r:id="rId60"/>
    <p:sldId id="2478" r:id="rId61"/>
    <p:sldId id="2479" r:id="rId62"/>
    <p:sldId id="2480" r:id="rId63"/>
    <p:sldId id="2481" r:id="rId64"/>
    <p:sldId id="2482" r:id="rId65"/>
    <p:sldId id="2483" r:id="rId66"/>
    <p:sldId id="2484" r:id="rId67"/>
    <p:sldId id="2485" r:id="rId68"/>
    <p:sldId id="2486" r:id="rId69"/>
    <p:sldId id="2487" r:id="rId70"/>
    <p:sldId id="2488" r:id="rId71"/>
    <p:sldId id="2489" r:id="rId72"/>
    <p:sldId id="2490" r:id="rId73"/>
    <p:sldId id="2491" r:id="rId74"/>
    <p:sldId id="2492" r:id="rId75"/>
    <p:sldId id="2493" r:id="rId76"/>
    <p:sldId id="2495" r:id="rId77"/>
    <p:sldId id="2129" r:id="rId78"/>
    <p:sldId id="2134" r:id="rId79"/>
    <p:sldId id="2496" r:id="rId80"/>
    <p:sldId id="2141" r:id="rId81"/>
    <p:sldId id="2497" r:id="rId82"/>
    <p:sldId id="2498" r:id="rId83"/>
    <p:sldId id="2147" r:id="rId84"/>
    <p:sldId id="2499" r:id="rId85"/>
    <p:sldId id="2500" r:id="rId86"/>
    <p:sldId id="2153" r:id="rId87"/>
    <p:sldId id="2157" r:id="rId88"/>
    <p:sldId id="2161" r:id="rId89"/>
    <p:sldId id="2502" r:id="rId90"/>
    <p:sldId id="2505" r:id="rId91"/>
    <p:sldId id="2167" r:id="rId92"/>
    <p:sldId id="2175" r:id="rId93"/>
    <p:sldId id="2510" r:id="rId94"/>
    <p:sldId id="2509" r:id="rId95"/>
    <p:sldId id="2508" r:id="rId96"/>
    <p:sldId id="2507" r:id="rId97"/>
    <p:sldId id="2506" r:id="rId98"/>
    <p:sldId id="2180" r:id="rId99"/>
    <p:sldId id="2185" r:id="rId100"/>
    <p:sldId id="2186" r:id="rId101"/>
    <p:sldId id="2207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6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6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3099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22389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2470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80697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73588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30995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08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08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6A902-79F3-40F8-A017-88AAADB1FE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7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1489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0746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4604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CB6EA-96C8-40FC-9459-92A2363B81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8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25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614487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481554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75004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00897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958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599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50535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6887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769783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9519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5680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0359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582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571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578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06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2563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873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456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40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059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83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327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40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80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990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9233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387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6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217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30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543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650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54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198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4174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40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699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968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9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7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94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8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28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9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33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1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99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27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03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0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72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0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nc.edu/pubsup/dw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85072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5257800"/>
            <a:ext cx="7696200" cy="11430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9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Illustrated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MargDistPlot.m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578" b="-7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3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MargDistPlot.m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Sorted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Led To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Modifcation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5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8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PCA on Transformed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Transformed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Same 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7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When Is </a:t>
            </a: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 smtClean="0">
                <a:solidFill>
                  <a:srgbClr val="0000FF"/>
                </a:solidFill>
                <a:latin typeface="Tahoma"/>
              </a:rPr>
              <a:t>Blue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 Better?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Approach: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Train DWD to Separate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Project, and View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Separated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 View, Add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 PC Directions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8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11980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5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3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25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III. Confirmatory Analysis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et al (2014)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 smtClean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Approach taken here: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(Thus Test Related to Exploration)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89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17140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”)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Toy 2-Class Example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Separated DWD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Projections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(Again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𝑑</m:t>
                    </m:r>
                    <m:r>
                      <a:rPr lang="en-US" i="1" kern="0" dirty="0" smtClean="0">
                        <a:latin typeface="Cambria Math"/>
                      </a:rPr>
                      <m:t>=1000</m:t>
                    </m:r>
                  </m:oMath>
                </a14:m>
                <a:r>
                  <a:rPr lang="en-US" kern="0" dirty="0" smtClean="0">
                    <a:latin typeface="Tahoma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03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                                Record as Vertical Line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1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</a:t>
            </a: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6.209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4400" kern="0" dirty="0">
                <a:latin typeface="Tahoma" pitchFamily="34" charset="0"/>
              </a:rPr>
              <a:t>Statistically Significant???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07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err="1">
                <a:latin typeface="Tahoma" pitchFamily="34" charset="0"/>
              </a:rPr>
              <a:t>Recompute</a:t>
            </a:r>
            <a:r>
              <a:rPr lang="en-US" kern="0" dirty="0">
                <a:latin typeface="Tahoma" pitchFamily="34" charset="0"/>
              </a:rPr>
              <a:t> DWD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&amp; Projections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86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46362" y="156644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Colors are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Record as Dot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12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2</a:t>
            </a:r>
            <a:r>
              <a:rPr lang="en-US" kern="0" baseline="30000" dirty="0">
                <a:latin typeface="Tahoma" pitchFamily="34" charset="0"/>
              </a:rPr>
              <a:t>nd</a:t>
            </a: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Permutation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5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6.15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Record as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Second Dot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953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Repeat </a:t>
            </a:r>
            <a:r>
              <a:rPr lang="en-US" sz="3200" dirty="0" smtClean="0">
                <a:solidFill>
                  <a:srgbClr val="000000"/>
                </a:solidFill>
              </a:rPr>
              <a:t>This </a:t>
            </a:r>
            <a:r>
              <a:rPr lang="en-US" sz="3200" dirty="0">
                <a:solidFill>
                  <a:srgbClr val="000000"/>
                </a:solidFill>
              </a:rPr>
              <a:t>1,000 </a:t>
            </a:r>
            <a:r>
              <a:rPr lang="en-US" sz="3200" dirty="0" smtClean="0">
                <a:solidFill>
                  <a:srgbClr val="000000"/>
                </a:solidFill>
              </a:rPr>
              <a:t>Times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To </a:t>
            </a:r>
            <a:r>
              <a:rPr lang="en-US" sz="3200" dirty="0" smtClean="0">
                <a:solidFill>
                  <a:srgbClr val="000000"/>
                </a:solidFill>
              </a:rPr>
              <a:t>Generate Null Distribution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latin typeface="Tahoma" pitchFamily="34" charset="0"/>
              </a:rPr>
              <a:t>Distribution</a:t>
            </a:r>
            <a:endParaRPr lang="en-US" sz="2400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49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83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7030A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Take Proportion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Larger as P-Value</a:t>
            </a:r>
            <a:endParaRPr lang="en-US" kern="0" dirty="0" smtClean="0">
              <a:solidFill>
                <a:srgbClr val="7030A0"/>
              </a:solidFill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5400" u="sng" kern="0" dirty="0">
                <a:latin typeface="Tahoma" pitchFamily="34" charset="0"/>
              </a:rPr>
              <a:t>Not</a:t>
            </a:r>
            <a:r>
              <a:rPr lang="en-US" sz="5400" kern="0" dirty="0">
                <a:latin typeface="Tahoma" pitchFamily="34" charset="0"/>
              </a:rPr>
              <a:t> Significant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8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PCA View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</a:rPr>
                    <a:t> = vector of 1s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7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 (C.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Benito, et al (2004)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https://genome.unc.edu/pubsup/dwd/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8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DWD View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(</a:t>
                </a:r>
                <a:r>
                  <a:rPr lang="en-US" kern="0" dirty="0" smtClean="0">
                    <a:latin typeface="Tahoma" pitchFamily="34" charset="0"/>
                  </a:rPr>
                  <a:t>Similar  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 </a:t>
                </a:r>
                <a:r>
                  <a:rPr lang="en-US" kern="0" dirty="0" smtClean="0">
                    <a:latin typeface="Tahoma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 pitchFamily="34" charset="0"/>
                  </a:rPr>
                  <a:t>?)</a:t>
                </a: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Now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Quite 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94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Even PCA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Shows Class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Difference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Significant</a:t>
                </a: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Z-Score Allows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i="1" kern="0" dirty="0">
                    <a:latin typeface="Tahoma" pitchFamily="34" charset="0"/>
                  </a:rPr>
                  <a:t>Comparison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5B5249"/>
                  </a:solidFill>
                  <a:latin typeface="Tahoma" pitchFamily="34" charset="0"/>
                </a:rPr>
                <a:t>&gt;&gt; 5.4 above</a:t>
              </a:r>
              <a:endParaRPr lang="en-US" sz="1400" dirty="0">
                <a:solidFill>
                  <a:srgbClr val="5B5249"/>
                </a:solidFill>
                <a:latin typeface="Tahom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814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Thanks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to Josh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Cates)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2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Stronger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2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algn="ctr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(Reason:  Differing Sample Sizes)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34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280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Value of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DiProPerm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Visual Impression is Easily Misleading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(Onto 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HDLSS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Projections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Example)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Really Need to Assess Significance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DiProPerm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used routinely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(even for variable selection)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7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Direction: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Distance Weighted Discrimination (DWD)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Support Vector Machine (SVM)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Maximal Data Piling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89409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7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95800" y="2971800"/>
            <a:ext cx="3280239" cy="2020907"/>
            <a:chOff x="4495800" y="2971800"/>
            <a:chExt cx="3280239" cy="2020907"/>
          </a:xfrm>
        </p:grpSpPr>
        <p:sp>
          <p:nvSpPr>
            <p:cNvPr id="3" name="TextBox 2"/>
            <p:cNvSpPr txBox="1"/>
            <p:nvPr/>
          </p:nvSpPr>
          <p:spPr>
            <a:xfrm>
              <a:off x="5791200" y="4038600"/>
              <a:ext cx="1984839" cy="954107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Introduced </a:t>
              </a:r>
            </a:p>
            <a:p>
              <a:r>
                <a:rPr lang="en-US" sz="2800" dirty="0" smtClean="0">
                  <a:solidFill>
                    <a:srgbClr val="0000FF"/>
                  </a:solidFill>
                </a:rPr>
                <a:t>Later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5257800" y="2971800"/>
              <a:ext cx="533400" cy="1066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4495800" y="3962400"/>
              <a:ext cx="1295400" cy="76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6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1-d Summary Statistic: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2-sample t-stat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Median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Area Under ROC Curve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4231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1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962400" y="1752600"/>
            <a:ext cx="4625331" cy="1200329"/>
            <a:chOff x="3962400" y="1752600"/>
            <a:chExt cx="4625331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6553200" y="1752600"/>
              <a:ext cx="2034531" cy="1200329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Surprising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Comparison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Coming Later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3962400" y="2057400"/>
              <a:ext cx="2590800" cy="29536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>
              <a:off x="3962400" y="2352765"/>
              <a:ext cx="2590800" cy="3142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0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Posted Software for OODA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BatchAdjust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489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6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2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  &amp;  -999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719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Variables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More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0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Shifted Log Transform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900"/>
            <a:ext cx="4038600" cy="6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Central Limit Theorems (Quantify Errors)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 rotWithShape="1">
                <a:blip r:embed="rId3"/>
                <a:stretch>
                  <a:fillRect l="-1909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 smtClean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4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4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2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928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e>
                    </m:ra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5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4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3"/>
                <a:stretch>
                  <a:fillRect l="-1968" r="-379" b="-1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(We can only perceive 3 dimensions)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 rotWithShape="1">
                <a:blip r:embed="rId3"/>
                <a:stretch>
                  <a:fillRect l="-1968" t="-2365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Ever Wonder Why?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dimensions)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143000" cy="3657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19500"/>
            <a:ext cx="4324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vectors from the Origin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               Thanks to: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members.tripod.com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4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8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8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(</a:t>
                </a:r>
                <a:r>
                  <a:rPr lang="en-US" sz="2000" smtClean="0">
                    <a:solidFill>
                      <a:schemeClr val="bg2"/>
                    </a:solidFill>
                    <a:latin typeface="Arial" charset="0"/>
                  </a:rPr>
                  <a:t>modulo rotation)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</a:t>
                </a:r>
                <a:r>
                  <a:rPr lang="en-US" sz="2000" smtClean="0">
                    <a:solidFill>
                      <a:schemeClr val="bg2"/>
                    </a:solidFill>
                    <a:latin typeface="Arial" charset="0"/>
                  </a:rPr>
                  <a:t>by Data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13686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 rotWithShape="1"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2322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6407</TotalTime>
  <Words>1930</Words>
  <Application>Microsoft Office PowerPoint</Application>
  <PresentationFormat>On-screen Show (4:3)</PresentationFormat>
  <Paragraphs>963</Paragraphs>
  <Slides>99</Slides>
  <Notes>99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2" baseType="lpstr">
      <vt:lpstr>Arial Unicode MS</vt:lpstr>
      <vt:lpstr>Gulim</vt:lpstr>
      <vt:lpstr>맑은 고딕</vt:lpstr>
      <vt:lpstr>Arial</vt:lpstr>
      <vt:lpstr>Cambria Math</vt:lpstr>
      <vt:lpstr>Courier New</vt:lpstr>
      <vt:lpstr>Tahoma</vt:lpstr>
      <vt:lpstr>Times New Roman</vt:lpstr>
      <vt:lpstr>Wingdings</vt:lpstr>
      <vt:lpstr>12_Default Design</vt:lpstr>
      <vt:lpstr>6_Default Design</vt:lpstr>
      <vt:lpstr>1_Default Design</vt:lpstr>
      <vt:lpstr>Equation</vt:lpstr>
      <vt:lpstr>Participant Presentations</vt:lpstr>
      <vt:lpstr>Object Oriented Data Analysis</vt:lpstr>
      <vt:lpstr>Yeast Cell Cycle Data, FDA View</vt:lpstr>
      <vt:lpstr>Frequency 2 Analysis</vt:lpstr>
      <vt:lpstr>Batch and Source Adjustment</vt:lpstr>
      <vt:lpstr>Source Batch Adj:  PC 1-3 &amp; DWD direction</vt:lpstr>
      <vt:lpstr>Source Batch Adj:  DWD Source Adjustment</vt:lpstr>
      <vt:lpstr>NCI 60:  Raw Data, Platform Colored</vt:lpstr>
      <vt:lpstr>NCI 60:  Fully Adjusted Data, Platform Colored</vt:lpstr>
      <vt:lpstr>Object Oriented Data Analysis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Recall Matlab Software</vt:lpstr>
      <vt:lpstr>DiProPerm Hypothesis Test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360</cp:revision>
  <dcterms:created xsi:type="dcterms:W3CDTF">2001-06-08T01:38:43Z</dcterms:created>
  <dcterms:modified xsi:type="dcterms:W3CDTF">2016-01-28T16:14:10Z</dcterms:modified>
</cp:coreProperties>
</file>