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x-msvide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46" r:id="rId2"/>
    <p:sldMasterId id="2147483960" r:id="rId3"/>
  </p:sldMasterIdLst>
  <p:notesMasterIdLst>
    <p:notesMasterId r:id="rId94"/>
  </p:notesMasterIdLst>
  <p:sldIdLst>
    <p:sldId id="2341" r:id="rId4"/>
    <p:sldId id="2494" r:id="rId5"/>
    <p:sldId id="2342" r:id="rId6"/>
    <p:sldId id="2370" r:id="rId7"/>
    <p:sldId id="2371" r:id="rId8"/>
    <p:sldId id="2372" r:id="rId9"/>
    <p:sldId id="2387" r:id="rId10"/>
    <p:sldId id="2391" r:id="rId11"/>
    <p:sldId id="2394" r:id="rId12"/>
    <p:sldId id="2403" r:id="rId13"/>
    <p:sldId id="2404" r:id="rId14"/>
    <p:sldId id="2417" r:id="rId15"/>
    <p:sldId id="2418" r:id="rId16"/>
    <p:sldId id="2421" r:id="rId17"/>
    <p:sldId id="2426" r:id="rId18"/>
    <p:sldId id="2429" r:id="rId19"/>
    <p:sldId id="2435" r:id="rId20"/>
    <p:sldId id="2436" r:id="rId21"/>
    <p:sldId id="2440" r:id="rId22"/>
    <p:sldId id="2441" r:id="rId23"/>
    <p:sldId id="2495" r:id="rId24"/>
    <p:sldId id="2496" r:id="rId25"/>
    <p:sldId id="2497" r:id="rId26"/>
    <p:sldId id="2498" r:id="rId27"/>
    <p:sldId id="2499" r:id="rId28"/>
    <p:sldId id="2500" r:id="rId29"/>
    <p:sldId id="2501" r:id="rId30"/>
    <p:sldId id="2439" r:id="rId31"/>
    <p:sldId id="2442" r:id="rId32"/>
    <p:sldId id="2443" r:id="rId33"/>
    <p:sldId id="2444" r:id="rId34"/>
    <p:sldId id="2445" r:id="rId35"/>
    <p:sldId id="2446" r:id="rId36"/>
    <p:sldId id="2447" r:id="rId37"/>
    <p:sldId id="2448" r:id="rId38"/>
    <p:sldId id="2449" r:id="rId39"/>
    <p:sldId id="2450" r:id="rId40"/>
    <p:sldId id="2451" r:id="rId41"/>
    <p:sldId id="2452" r:id="rId42"/>
    <p:sldId id="2453" r:id="rId43"/>
    <p:sldId id="2454" r:id="rId44"/>
    <p:sldId id="2455" r:id="rId45"/>
    <p:sldId id="2456" r:id="rId46"/>
    <p:sldId id="2457" r:id="rId47"/>
    <p:sldId id="2458" r:id="rId48"/>
    <p:sldId id="2459" r:id="rId49"/>
    <p:sldId id="2460" r:id="rId50"/>
    <p:sldId id="2461" r:id="rId51"/>
    <p:sldId id="2462" r:id="rId52"/>
    <p:sldId id="2505" r:id="rId53"/>
    <p:sldId id="2463" r:id="rId54"/>
    <p:sldId id="2464" r:id="rId55"/>
    <p:sldId id="2465" r:id="rId56"/>
    <p:sldId id="2466" r:id="rId57"/>
    <p:sldId id="2467" r:id="rId58"/>
    <p:sldId id="2468" r:id="rId59"/>
    <p:sldId id="2503" r:id="rId60"/>
    <p:sldId id="2469" r:id="rId61"/>
    <p:sldId id="2470" r:id="rId62"/>
    <p:sldId id="2471" r:id="rId63"/>
    <p:sldId id="2472" r:id="rId64"/>
    <p:sldId id="2473" r:id="rId65"/>
    <p:sldId id="2474" r:id="rId66"/>
    <p:sldId id="2475" r:id="rId67"/>
    <p:sldId id="2476" r:id="rId68"/>
    <p:sldId id="2477" r:id="rId69"/>
    <p:sldId id="2478" r:id="rId70"/>
    <p:sldId id="2479" r:id="rId71"/>
    <p:sldId id="2480" r:id="rId72"/>
    <p:sldId id="2481" r:id="rId73"/>
    <p:sldId id="2482" r:id="rId74"/>
    <p:sldId id="2483" r:id="rId75"/>
    <p:sldId id="2484" r:id="rId76"/>
    <p:sldId id="2485" r:id="rId77"/>
    <p:sldId id="2486" r:id="rId78"/>
    <p:sldId id="2487" r:id="rId79"/>
    <p:sldId id="2488" r:id="rId80"/>
    <p:sldId id="2502" r:id="rId81"/>
    <p:sldId id="2489" r:id="rId82"/>
    <p:sldId id="2490" r:id="rId83"/>
    <p:sldId id="2491" r:id="rId84"/>
    <p:sldId id="2492" r:id="rId85"/>
    <p:sldId id="2493" r:id="rId86"/>
    <p:sldId id="2299" r:id="rId87"/>
    <p:sldId id="2301" r:id="rId88"/>
    <p:sldId id="2302" r:id="rId89"/>
    <p:sldId id="2303" r:id="rId90"/>
    <p:sldId id="2304" r:id="rId91"/>
    <p:sldId id="2306" r:id="rId92"/>
    <p:sldId id="2504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D357FF"/>
    <a:srgbClr val="FFDCDC"/>
    <a:srgbClr val="99FF99"/>
    <a:srgbClr val="FFB279"/>
    <a:srgbClr val="DA71FF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6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51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1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28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4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96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9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7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87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37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45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378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101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378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9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42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39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065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120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6543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506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618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76174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234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751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736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380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260135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90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58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2BA1-803B-47C7-8EAF-66E1A1864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129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A1BCC-9A84-408D-98B6-469B60FEAA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573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92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2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14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140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9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886073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300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9788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4928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84153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079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326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3265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138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33971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116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001127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7252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14658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0926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0995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2319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7953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790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9233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1570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30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7608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4294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58410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6444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5098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296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5519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099571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09957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3631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589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3378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3135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208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94812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51505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580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4991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13683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128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025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0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3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9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7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94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8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28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9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33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1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99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27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03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0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72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0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3spring2016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4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8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9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8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334809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Posted Software for OODA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BatchAdjust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30712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0">
                <a:blip r:embed="rId3"/>
                <a:stretch>
                  <a:fillRect l="-1968" t="-716" r="-1514" b="-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0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7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(We can only perceive 3 dimensions)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 rotWithShape="0">
                <a:blip r:embed="rId3"/>
                <a:stretch>
                  <a:fillRect l="-1968" t="-2365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0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</a:t>
                </a:r>
                <a:r>
                  <a:rPr lang="en-US" sz="2000" smtClean="0">
                    <a:solidFill>
                      <a:schemeClr val="bg2"/>
                    </a:solidFill>
                    <a:latin typeface="Arial" charset="0"/>
                  </a:rPr>
                  <a:t>by Data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985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Hyperplane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 rotWithShape="1"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7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Draft Schedule Now on Course Web Page: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https://stor893spring2016.web.unc.edu/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14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Consider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Also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 satisfies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0497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37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38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39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2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Marron,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(min possible)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(much weaker than previous mixing conditions…)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61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62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63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3" name="Straight Arrow Connector 24"/>
          <p:cNvCxnSpPr>
            <a:cxnSpLocks noChangeShapeType="1"/>
          </p:cNvCxnSpPr>
          <p:nvPr/>
        </p:nvCxnSpPr>
        <p:spPr bwMode="auto">
          <a:xfrm flipV="1">
            <a:off x="6705600" y="4419600"/>
            <a:ext cx="1447800" cy="4572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74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And is used to test “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sphericity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of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“are all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cov’nce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eigenvalues the same?”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7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show: epsilon statistic: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Satisfies: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1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spherical Normal,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extreme eigenvalue gives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assumption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very mild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weaker than mixing conditions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3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  <a:blipFill rotWithShape="1">
                <a:blip r:embed="rId4"/>
                <a:stretch>
                  <a:fillRect l="-1926" t="-767" b="-16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1" name="Equation" r:id="rId5" imgW="838080" imgH="952200" progId="Equation.3">
                  <p:embed/>
                </p:oleObj>
              </mc:Choice>
              <mc:Fallback>
                <p:oleObj name="Equation" r:id="rId5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6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4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5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Not so strong as before: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57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58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429000" y="5638800"/>
          <a:ext cx="4191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59" name="Equation" r:id="rId8" imgW="2920680" imgH="431640" progId="Equation.3">
                  <p:embed/>
                </p:oleObj>
              </mc:Choice>
              <mc:Fallback>
                <p:oleObj name="Equation" r:id="rId8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4191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0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3" name="Equation" r:id="rId4" imgW="1447560" imgH="304560" progId="Equation.3">
                  <p:embed/>
                </p:oleObj>
              </mc:Choice>
              <mc:Fallback>
                <p:oleObj name="Equation" r:id="rId4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7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96369"/>
              </p:ext>
            </p:extLst>
          </p:nvPr>
        </p:nvGraphicFramePr>
        <p:xfrm>
          <a:off x="1143000" y="3890963"/>
          <a:ext cx="6238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59" name="Equation" r:id="rId4" imgW="2286000" imgH="241200" progId="Equation.3">
                  <p:embed/>
                </p:oleObj>
              </mc:Choice>
              <mc:Fallback>
                <p:oleObj name="Equation" r:id="rId4" imgW="2286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90963"/>
                        <a:ext cx="6238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60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3570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Won’t get: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3" name="Equation" r:id="rId4" imgW="1447560" imgH="304560" progId="Equation.3">
                  <p:embed/>
                </p:oleObj>
              </mc:Choice>
              <mc:Fallback>
                <p:oleObj name="Equation" r:id="rId4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65363" y="5334000"/>
          <a:ext cx="45577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4" name="Equation" r:id="rId6" imgW="1688760" imgH="304560" progId="Equation.3">
                  <p:embed/>
                </p:oleObj>
              </mc:Choice>
              <mc:Fallback>
                <p:oleObj name="Equation" r:id="rId6" imgW="1688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334000"/>
                        <a:ext cx="45577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96369"/>
              </p:ext>
            </p:extLst>
          </p:nvPr>
        </p:nvGraphicFramePr>
        <p:xfrm>
          <a:off x="1143000" y="3890963"/>
          <a:ext cx="6238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5" name="Equation" r:id="rId8" imgW="2286000" imgH="241200" progId="Equation.3">
                  <p:embed/>
                </p:oleObj>
              </mc:Choice>
              <mc:Fallback>
                <p:oleObj name="Equation" r:id="rId8" imgW="22860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90963"/>
                        <a:ext cx="6238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6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Context:    2 – sample means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3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1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5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not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1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Show:    </a:t>
                </a: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𝑣𝑎𝑟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are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Dependent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(When one is large, others tend to be too)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4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True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Context:    2 – sample means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”)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5455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Next Time: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Rethink Ordering of material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e.g.  Probably want technical assumptions together,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Not in above block, </a:t>
            </a:r>
            <a:r>
              <a:rPr lang="en-US" dirty="0" err="1" smtClean="0">
                <a:solidFill>
                  <a:schemeClr val="bg2"/>
                </a:solidFill>
              </a:rPr>
              <a:t>plu</a:t>
            </a:r>
            <a:r>
              <a:rPr lang="en-US" dirty="0" smtClean="0">
                <a:solidFill>
                  <a:schemeClr val="bg2"/>
                </a:solidFill>
              </a:rPr>
              <a:t> later block after PCA </a:t>
            </a:r>
            <a:r>
              <a:rPr lang="en-US" dirty="0" err="1" smtClean="0">
                <a:solidFill>
                  <a:schemeClr val="bg2"/>
                </a:solidFill>
              </a:rPr>
              <a:t>asy’s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7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5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7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80" name="Equation" r:id="rId5" imgW="1803240" imgH="253800" progId="Equation.3">
                  <p:embed/>
                </p:oleObj>
              </mc:Choice>
              <mc:Fallback>
                <p:oleObj name="Equation" r:id="rId5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Turns out:  Direction Doesn’t Matter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52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53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9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Good are Empirical Versions,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 Estimates?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25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26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638800" y="5715000"/>
          <a:ext cx="317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27" name="Equation" r:id="rId8" imgW="965160" imgH="266400" progId="Equation.3">
                  <p:embed/>
                </p:oleObj>
              </mc:Choice>
              <mc:Fallback>
                <p:oleObj name="Equation" r:id="rId8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7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6954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Analysis from Jung &amp; Marron (2009)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pic>
        <p:nvPicPr>
          <p:cNvPr id="24" name="Picture 89" descr="http://www.stat.pitt.edu/sungkyu/sjung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471"/>
            <a:ext cx="1981200" cy="29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(Recall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ut of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 rotWithShape="1">
                <a:blip r:embed="rId3"/>
                <a:stretch>
                  <a:fillRect l="-1926" b="-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260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4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1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090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Suggested Approach: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5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2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8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9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PCA Conditions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Noise Still  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21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22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67725" y="5791200"/>
          <a:ext cx="147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23" name="Equation" r:id="rId8" imgW="545760" imgH="253800" progId="Equation.3">
                  <p:embed/>
                </p:oleObj>
              </mc:Choice>
              <mc:Fallback>
                <p:oleObj name="Equation" r:id="rId8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725" y="5791200"/>
                        <a:ext cx="1476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4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some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Cond.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6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7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8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Conclude: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some 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 Condition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5154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4030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10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840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358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4342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7030A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Take Proportion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Larger as P-Value</a:t>
            </a:r>
            <a:endParaRPr lang="en-US" kern="0" dirty="0" smtClean="0">
              <a:solidFill>
                <a:srgbClr val="7030A0"/>
              </a:solidFill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Better, Newer References???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559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5051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35052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58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3340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3505200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1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5" name="Oval 24"/>
          <p:cNvSpPr/>
          <p:nvPr/>
        </p:nvSpPr>
        <p:spPr>
          <a:xfrm>
            <a:off x="2209800" y="28194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19400" y="5257800"/>
            <a:ext cx="1295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05500"/>
            <a:ext cx="228600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477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71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(???)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6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287714"/>
            <a:ext cx="5715000" cy="3189286"/>
            <a:chOff x="533400" y="3287714"/>
            <a:chExt cx="5715000" cy="318928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24000" y="3287714"/>
              <a:ext cx="1981200" cy="27320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3400" y="5867602"/>
              <a:ext cx="57150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indent="-533400" eaLnBrk="1" hangingPunct="1">
                <a:lnSpc>
                  <a:spcPct val="140000"/>
                </a:lnSpc>
                <a:buFont typeface="Wingdings" pitchFamily="2" charset="2"/>
                <a:buNone/>
              </a:pPr>
              <a:r>
                <a:rPr lang="en-US" sz="2400" dirty="0" smtClean="0">
                  <a:solidFill>
                    <a:srgbClr val="000000"/>
                  </a:solidFill>
                </a:rPr>
                <a:t>In </a:t>
              </a:r>
              <a:r>
                <a:rPr lang="en-US" sz="2400" i="1" dirty="0">
                  <a:solidFill>
                    <a:schemeClr val="bg2"/>
                  </a:solidFill>
                  <a:cs typeface="Arial" charset="0"/>
                </a:rPr>
                <a:t>JRSS-B</a:t>
              </a:r>
              <a:r>
                <a:rPr lang="en-US" sz="2400" dirty="0">
                  <a:solidFill>
                    <a:schemeClr val="bg2"/>
                  </a:solidFill>
                  <a:cs typeface="Arial" charset="0"/>
                </a:rPr>
                <a:t>, </a:t>
              </a:r>
              <a:r>
                <a:rPr lang="en-US" sz="2400" dirty="0" smtClean="0">
                  <a:solidFill>
                    <a:schemeClr val="bg2"/>
                  </a:solidFill>
                  <a:cs typeface="Arial" charset="0"/>
                </a:rPr>
                <a:t>since </a:t>
              </a:r>
              <a:r>
                <a:rPr lang="en-US" sz="2400" i="1" dirty="0" err="1" smtClean="0">
                  <a:solidFill>
                    <a:schemeClr val="bg2"/>
                  </a:solidFill>
                  <a:cs typeface="Arial" charset="0"/>
                </a:rPr>
                <a:t>Biometrika</a:t>
              </a:r>
              <a:r>
                <a:rPr lang="en-US" sz="2400" dirty="0" smtClean="0">
                  <a:solidFill>
                    <a:schemeClr val="bg2"/>
                  </a:solidFill>
                  <a:cs typeface="Arial" charset="0"/>
                </a:rPr>
                <a:t> </a:t>
              </a:r>
              <a:r>
                <a:rPr lang="en-US" sz="2400" dirty="0">
                  <a:solidFill>
                    <a:schemeClr val="bg2"/>
                  </a:solidFill>
                  <a:cs typeface="Arial" charset="0"/>
                </a:rPr>
                <a:t>Rejected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7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4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0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(2010, 2012)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0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Now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Quite 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4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Microarrays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745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70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71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41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42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43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3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4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5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6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7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1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27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(???)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Shows </a:t>
              </a:r>
              <a:r>
                <a:rPr lang="en-US" sz="2800" dirty="0">
                  <a:solidFill>
                    <a:schemeClr val="bg1"/>
                  </a:solidFill>
                  <a:cs typeface="Arial" charset="0"/>
                </a:rPr>
                <a:t>assumption too strong</a:t>
              </a:r>
              <a:r>
                <a:rPr lang="en-US" sz="2800" dirty="0">
                  <a:solidFill>
                    <a:schemeClr val="bg2"/>
                  </a:solidFill>
                  <a:cs typeface="Arial" charset="0"/>
                </a:rPr>
                <a:t> for practice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2114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244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20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822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Z-Score Allows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i="1" kern="0" dirty="0">
                    <a:latin typeface="Tahoma" pitchFamily="34" charset="0"/>
                  </a:rPr>
                  <a:t>Comparison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5B5249"/>
                  </a:solidFill>
                  <a:latin typeface="Tahoma" pitchFamily="34" charset="0"/>
                </a:rPr>
                <a:t>&gt;&gt; 5.4 above</a:t>
              </a:r>
              <a:endParaRPr lang="en-US" sz="1400" dirty="0">
                <a:solidFill>
                  <a:srgbClr val="5B5249"/>
                </a:solidFill>
                <a:latin typeface="Tahom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91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8424</TotalTime>
  <Words>1964</Words>
  <Application>Microsoft Office PowerPoint</Application>
  <PresentationFormat>On-screen Show (4:3)</PresentationFormat>
  <Paragraphs>755</Paragraphs>
  <Slides>90</Slides>
  <Notes>89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3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12_Default Design</vt:lpstr>
      <vt:lpstr>6_Default Design</vt:lpstr>
      <vt:lpstr>1_Default Design</vt:lpstr>
      <vt:lpstr>Equation</vt:lpstr>
      <vt:lpstr>Participant Presentations</vt:lpstr>
      <vt:lpstr>Participant Presentations</vt:lpstr>
      <vt:lpstr>Object Oriented Data Analysis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Recall Matlab Software</vt:lpstr>
      <vt:lpstr>DiProPerm Hypothesis Test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PowerPoint 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388</cp:revision>
  <dcterms:created xsi:type="dcterms:W3CDTF">2001-06-08T01:38:43Z</dcterms:created>
  <dcterms:modified xsi:type="dcterms:W3CDTF">2016-02-02T18:24:19Z</dcterms:modified>
</cp:coreProperties>
</file>