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20" r:id="rId2"/>
  </p:sldMasterIdLst>
  <p:notesMasterIdLst>
    <p:notesMasterId r:id="rId121"/>
  </p:notesMasterIdLst>
  <p:sldIdLst>
    <p:sldId id="1509" r:id="rId3"/>
    <p:sldId id="1520" r:id="rId4"/>
    <p:sldId id="1524" r:id="rId5"/>
    <p:sldId id="1528" r:id="rId6"/>
    <p:sldId id="1529" r:id="rId7"/>
    <p:sldId id="1550" r:id="rId8"/>
    <p:sldId id="1562" r:id="rId9"/>
    <p:sldId id="1563" r:id="rId10"/>
    <p:sldId id="1564" r:id="rId11"/>
    <p:sldId id="1568" r:id="rId12"/>
    <p:sldId id="1573" r:id="rId13"/>
    <p:sldId id="1585" r:id="rId14"/>
    <p:sldId id="1586" r:id="rId15"/>
    <p:sldId id="1587" r:id="rId16"/>
    <p:sldId id="1588" r:id="rId17"/>
    <p:sldId id="1589" r:id="rId18"/>
    <p:sldId id="1590" r:id="rId19"/>
    <p:sldId id="1591" r:id="rId20"/>
    <p:sldId id="1592" r:id="rId21"/>
    <p:sldId id="1593" r:id="rId22"/>
    <p:sldId id="1594" r:id="rId23"/>
    <p:sldId id="1595" r:id="rId24"/>
    <p:sldId id="1596" r:id="rId25"/>
    <p:sldId id="1597" r:id="rId26"/>
    <p:sldId id="1598" r:id="rId27"/>
    <p:sldId id="1599" r:id="rId28"/>
    <p:sldId id="1600" r:id="rId29"/>
    <p:sldId id="1601" r:id="rId30"/>
    <p:sldId id="1602" r:id="rId31"/>
    <p:sldId id="1603" r:id="rId32"/>
    <p:sldId id="1604" r:id="rId33"/>
    <p:sldId id="1605" r:id="rId34"/>
    <p:sldId id="1606" r:id="rId35"/>
    <p:sldId id="1607" r:id="rId36"/>
    <p:sldId id="1608" r:id="rId37"/>
    <p:sldId id="1609" r:id="rId38"/>
    <p:sldId id="1610" r:id="rId39"/>
    <p:sldId id="1611" r:id="rId40"/>
    <p:sldId id="1612" r:id="rId41"/>
    <p:sldId id="1613" r:id="rId42"/>
    <p:sldId id="1614" r:id="rId43"/>
    <p:sldId id="1615" r:id="rId44"/>
    <p:sldId id="1616" r:id="rId45"/>
    <p:sldId id="1617" r:id="rId46"/>
    <p:sldId id="1618" r:id="rId47"/>
    <p:sldId id="1619" r:id="rId48"/>
    <p:sldId id="1620" r:id="rId49"/>
    <p:sldId id="1621" r:id="rId50"/>
    <p:sldId id="1622" r:id="rId51"/>
    <p:sldId id="1623" r:id="rId52"/>
    <p:sldId id="1624" r:id="rId53"/>
    <p:sldId id="1625" r:id="rId54"/>
    <p:sldId id="1626" r:id="rId55"/>
    <p:sldId id="1627" r:id="rId56"/>
    <p:sldId id="1628" r:id="rId57"/>
    <p:sldId id="1629" r:id="rId58"/>
    <p:sldId id="1630" r:id="rId59"/>
    <p:sldId id="1631" r:id="rId60"/>
    <p:sldId id="1632" r:id="rId61"/>
    <p:sldId id="1633" r:id="rId62"/>
    <p:sldId id="1634" r:id="rId63"/>
    <p:sldId id="1635" r:id="rId64"/>
    <p:sldId id="1636" r:id="rId65"/>
    <p:sldId id="1637" r:id="rId66"/>
    <p:sldId id="1638" r:id="rId67"/>
    <p:sldId id="1639" r:id="rId68"/>
    <p:sldId id="1640" r:id="rId69"/>
    <p:sldId id="1641" r:id="rId70"/>
    <p:sldId id="1642" r:id="rId71"/>
    <p:sldId id="1643" r:id="rId72"/>
    <p:sldId id="1644" r:id="rId73"/>
    <p:sldId id="1345" r:id="rId74"/>
    <p:sldId id="1346" r:id="rId75"/>
    <p:sldId id="1348" r:id="rId76"/>
    <p:sldId id="1349" r:id="rId77"/>
    <p:sldId id="1350" r:id="rId78"/>
    <p:sldId id="1351" r:id="rId79"/>
    <p:sldId id="1352" r:id="rId80"/>
    <p:sldId id="1353" r:id="rId81"/>
    <p:sldId id="1354" r:id="rId82"/>
    <p:sldId id="1355" r:id="rId83"/>
    <p:sldId id="1356" r:id="rId84"/>
    <p:sldId id="1357" r:id="rId85"/>
    <p:sldId id="1358" r:id="rId86"/>
    <p:sldId id="1359" r:id="rId87"/>
    <p:sldId id="1360" r:id="rId88"/>
    <p:sldId id="1361" r:id="rId89"/>
    <p:sldId id="1362" r:id="rId90"/>
    <p:sldId id="1364" r:id="rId91"/>
    <p:sldId id="1365" r:id="rId92"/>
    <p:sldId id="1366" r:id="rId93"/>
    <p:sldId id="1367" r:id="rId94"/>
    <p:sldId id="1368" r:id="rId95"/>
    <p:sldId id="1369" r:id="rId96"/>
    <p:sldId id="1370" r:id="rId97"/>
    <p:sldId id="1371" r:id="rId98"/>
    <p:sldId id="1372" r:id="rId99"/>
    <p:sldId id="1375" r:id="rId100"/>
    <p:sldId id="1376" r:id="rId101"/>
    <p:sldId id="1377" r:id="rId102"/>
    <p:sldId id="1378" r:id="rId103"/>
    <p:sldId id="1380" r:id="rId104"/>
    <p:sldId id="1381" r:id="rId105"/>
    <p:sldId id="1382" r:id="rId106"/>
    <p:sldId id="1383" r:id="rId107"/>
    <p:sldId id="1384" r:id="rId108"/>
    <p:sldId id="1385" r:id="rId109"/>
    <p:sldId id="1386" r:id="rId110"/>
    <p:sldId id="1387" r:id="rId111"/>
    <p:sldId id="1389" r:id="rId112"/>
    <p:sldId id="1646" r:id="rId113"/>
    <p:sldId id="1233" r:id="rId114"/>
    <p:sldId id="1645" r:id="rId115"/>
    <p:sldId id="1647" r:id="rId116"/>
    <p:sldId id="1240" r:id="rId117"/>
    <p:sldId id="1245" r:id="rId118"/>
    <p:sldId id="1390" r:id="rId119"/>
    <p:sldId id="1496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0000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92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5922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0163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62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1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65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096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7024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81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691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635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4666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93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7131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71314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1447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29235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66245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30238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30238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E3245-E9C1-4622-965C-5729C2D3C4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9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9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4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13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CA9D0-E5C8-40E2-943E-031AE7BB47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3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434E0D-02C3-4E7E-958D-EAA67A1B44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5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7B21B-D92A-4A57-8D0F-4988470F7A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95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34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AE52D-23EB-478F-800A-6FE7FA94A2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48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6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6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81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357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1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286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72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140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13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8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2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59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378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1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968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1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22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671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35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78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057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45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D1124-D916-4F6B-AF45-662D40CE42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375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E3675-66D7-4A49-AA1A-9798B47129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92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98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3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5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42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9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0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4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98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6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112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0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8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3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4.wmf"/><Relationship Id="rId5" Type="http://schemas.openxmlformats.org/officeDocument/2006/relationships/image" Target="../media/image53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0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4.wmf"/><Relationship Id="rId5" Type="http://schemas.openxmlformats.org/officeDocument/2006/relationships/image" Target="../media/image53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Centered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Direction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7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9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 </a:t>
            </a:r>
          </a:p>
          <a:p>
            <a:pPr algn="ctr" eaLnBrk="1" hangingPunct="1"/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048000" y="3048000"/>
            <a:ext cx="3505200" cy="2819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743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4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4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2952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(X predicts Y)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6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Horizontal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(Y predicts X)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(Balanced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Treatment)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Big Difference      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8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469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8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98193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9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0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1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2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22245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3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4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3200400" y="5943600"/>
          <a:ext cx="35210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5" name="Equation" r:id="rId18" imgW="3517900" imgH="812800" progId="Equation.3">
                  <p:embed/>
                </p:oleObj>
              </mc:Choice>
              <mc:Fallback>
                <p:oleObj name="Equation" r:id="rId18" imgW="3517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35210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6" name="Equation" r:id="rId20" imgW="190417" imgH="330057" progId="Equation.3">
                  <p:embed/>
                </p:oleObj>
              </mc:Choice>
              <mc:Fallback>
                <p:oleObj name="Equation" r:id="rId2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45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Best fit line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</a:pPr>
            <a:r>
              <a:rPr lang="en-US" sz="4000" b="1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7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Idea:  Expand Data Matrix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	in Terms of Inner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rod’ts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&amp; Eigenvectors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Recall Notation: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</a:rPr>
                  <a:t>(Mean Centered Data)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Idea:  Expand Data Matrix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	in Terms of Inner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rod’ts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&amp; Eigenvectors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Recall Notation: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Spectral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(centered data):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blipFill rotWithShape="1">
                <a:blip r:embed="rId4"/>
                <a:stretch>
                  <a:fillRect l="-1875" t="-4412" r="-505" b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0" y="5867400"/>
            <a:ext cx="590550" cy="846138"/>
            <a:chOff x="4953000" y="5867400"/>
            <a:chExt cx="590550" cy="846138"/>
          </a:xfrm>
        </p:grpSpPr>
        <p:graphicFrame>
          <p:nvGraphicFramePr>
            <p:cNvPr id="512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268914"/>
                </p:ext>
              </p:extLst>
            </p:nvPr>
          </p:nvGraphicFramePr>
          <p:xfrm>
            <a:off x="5124450" y="6505575"/>
            <a:ext cx="4191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37" name="Equation" r:id="rId5" imgW="571320" imgH="279360" progId="Equation.3">
                    <p:embed/>
                  </p:oleObj>
                </mc:Choice>
                <mc:Fallback>
                  <p:oleObj name="Equation" r:id="rId5" imgW="571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6505575"/>
                          <a:ext cx="4191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 flipV="1">
              <a:off x="4953000" y="5867400"/>
              <a:ext cx="381000" cy="609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48400" y="5715000"/>
            <a:ext cx="1473200" cy="867569"/>
            <a:chOff x="6248400" y="5715000"/>
            <a:chExt cx="1473200" cy="867569"/>
          </a:xfrm>
        </p:grpSpPr>
        <p:graphicFrame>
          <p:nvGraphicFramePr>
            <p:cNvPr id="51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836552"/>
                </p:ext>
              </p:extLst>
            </p:nvPr>
          </p:nvGraphicFramePr>
          <p:xfrm>
            <a:off x="7315200" y="6371431"/>
            <a:ext cx="4064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38" name="Equation" r:id="rId7" imgW="545760" imgH="279360" progId="Equation.3">
                    <p:embed/>
                  </p:oleObj>
                </mc:Choice>
                <mc:Fallback>
                  <p:oleObj name="Equation" r:id="rId7" imgW="545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6371431"/>
                          <a:ext cx="4064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 flipV="1">
              <a:off x="6248400" y="5715000"/>
              <a:ext cx="1219200" cy="685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6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Now Using: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rad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Spectral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(Raw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ata):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Where: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L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oadings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blipFill rotWithShape="1">
                <a:blip r:embed="rId3"/>
                <a:stretch>
                  <a:fillRect l="-1825" t="-3991" b="-25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Can Focus on </a:t>
                </a:r>
                <a:r>
                  <a:rPr lang="en-US" sz="3200" dirty="0">
                    <a:solidFill>
                      <a:srgbClr val="00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ndividual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 Vectors: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(Part of 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bove </a:t>
                </a:r>
                <a:r>
                  <a:rPr lang="en-US" sz="3200" dirty="0">
                    <a:solidFill>
                      <a:srgbClr val="000000"/>
                    </a:solidFill>
                  </a:rPr>
                  <a:t>F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ull Matrix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R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ep’n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are Called “PCs” 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and are also </a:t>
                </a:r>
                <a:r>
                  <a:rPr lang="en-US" sz="3200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alled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353" b="-3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143000"/>
                <a:ext cx="8686800" cy="570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More Terminology:</a:t>
                </a:r>
              </a:p>
              <a:p>
                <a:pPr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Scores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are </a:t>
                </a:r>
                <a:r>
                  <a:rPr lang="en-US" sz="3200" u="sng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u="sng" dirty="0" smtClean="0">
                    <a:solidFill>
                      <a:srgbClr val="000000"/>
                    </a:solidFill>
                  </a:rPr>
                  <a:t>oefficients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in Spectral </a:t>
                </a:r>
                <a:r>
                  <a:rPr lang="en-US" sz="3200" dirty="0">
                    <a:solidFill>
                      <a:srgbClr val="000000"/>
                    </a:solidFill>
                  </a:rPr>
                  <a:t>R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epresentation: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Loadings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are </a:t>
                </a:r>
                <a:r>
                  <a:rPr lang="en-US" sz="3200" u="sng" dirty="0">
                    <a:solidFill>
                      <a:srgbClr val="000000"/>
                    </a:solidFill>
                  </a:rPr>
                  <a:t>E</a:t>
                </a:r>
                <a:r>
                  <a:rPr lang="en-US" sz="3200" u="sng" dirty="0" smtClean="0">
                    <a:solidFill>
                      <a:srgbClr val="000000"/>
                    </a:solidFill>
                  </a:rPr>
                  <a:t>ntries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of Eigenvectors: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                                   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𝑑𝑗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143000"/>
                <a:ext cx="8686800" cy="5709127"/>
              </a:xfrm>
              <a:prstGeom prst="rect">
                <a:avLst/>
              </a:prstGeom>
              <a:blipFill rotWithShape="1">
                <a:blip r:embed="rId3"/>
                <a:stretch>
                  <a:fillRect l="-1825" t="-1389" r="-68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blipFill rotWithShape="1">
                <a:blip r:embed="rId3"/>
                <a:stretch>
                  <a:fillRect l="-1875" t="-5588" b="-5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 (≪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Gives:   Rank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Approximation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Data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Key to PCA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imension Reduction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And PCA for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ata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ompression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3477" b="-2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Wes Crouse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Clustering and Data Integration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2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3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4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5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7408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6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88995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7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8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9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0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663074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1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0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Notes: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ext Direction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Iterated PCA Visualization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T3FansPCax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116012"/>
            <a:ext cx="6944783" cy="5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746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762000"/>
                <a:ext cx="8686800" cy="747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Notes: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ext Direction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Replace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by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Σ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get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Theoretical PCA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Estimated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by the Empirical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Version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Solution is Unique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⋯&lt;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Else have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Sol’ns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in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Subsp. </a:t>
                </a:r>
                <a:r>
                  <a:rPr lang="en-US" sz="3200" i="1" dirty="0" err="1">
                    <a:solidFill>
                      <a:srgbClr val="000000"/>
                    </a:solidFill>
                    <a:sym typeface="Wingdings" pitchFamily="2" charset="2"/>
                  </a:rPr>
                  <a:t>Gen’d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 by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762000"/>
                <a:ext cx="8686800" cy="7477175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15" y="941500"/>
            <a:ext cx="2182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14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5" y="941500"/>
            <a:ext cx="36471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Empirical (Sample)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EigenVectors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14014" y="1981200"/>
            <a:ext cx="4805986" cy="1246188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4014" y="3227388"/>
            <a:ext cx="3510586" cy="735012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4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2349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6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9418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&amp; Eigenvectors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2743200" y="2286000"/>
            <a:ext cx="44958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43200" y="4038600"/>
            <a:ext cx="35052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6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L1 Projections Hard to Interpret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 Data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PC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L1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(Scores) Using L2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“Visual L1 PCA”  (VL1PCA)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Recent work with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Yihui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Zhou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4" name="Picture 2" descr="https://scholar.google.com/citations?view_op=view_photo&amp;user=fJ_WwMkAAAAJ&amp;citpid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23924"/>
          <a:stretch/>
        </p:blipFill>
        <p:spPr bwMode="auto">
          <a:xfrm>
            <a:off x="7459200" y="4724400"/>
            <a:ext cx="168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37609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Empirical </a:t>
            </a:r>
            <a:r>
              <a:rPr lang="en-US" sz="3200" dirty="0">
                <a:solidFill>
                  <a:srgbClr val="000000"/>
                </a:solidFill>
              </a:rPr>
              <a:t>(Sample)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EigenVectors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&amp; Eigenvectors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u="sng" dirty="0" smtClean="0">
                <a:solidFill>
                  <a:srgbClr val="000000"/>
                </a:solidFill>
              </a:rPr>
              <a:t>Different!</a:t>
            </a:r>
            <a:endParaRPr lang="en-US" sz="32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1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</a:rPr>
              <a:t>From First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</a:rPr>
                <a:t>Simple,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Visualizable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</a:rPr>
                <a:t>Descriptor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81600" y="3962400"/>
              <a:ext cx="1676400" cy="30480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447800" cy="304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</a:rPr>
                <a:t>2-d Curves as Data In </a:t>
              </a:r>
              <a:r>
                <a:rPr lang="en-US" sz="2800" dirty="0" smtClean="0">
                  <a:solidFill>
                    <a:srgbClr val="00B050"/>
                  </a:solidFill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54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2042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Data Points</a:t>
            </a:r>
            <a:endParaRPr lang="en-US" sz="2800" i="1" dirty="0" smtClean="0">
              <a:solidFill>
                <a:srgbClr val="000000"/>
              </a:solidFill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752600" y="3200400"/>
            <a:ext cx="4800600" cy="2667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3257550"/>
            <a:ext cx="3353803" cy="2980670"/>
            <a:chOff x="381000" y="3257550"/>
            <a:chExt cx="3353803" cy="2980670"/>
          </a:xfrm>
        </p:grpSpPr>
        <p:sp>
          <p:nvSpPr>
            <p:cNvPr id="42001" name="Line 20"/>
            <p:cNvSpPr>
              <a:spLocks noChangeShapeType="1"/>
            </p:cNvSpPr>
            <p:nvPr/>
          </p:nvSpPr>
          <p:spPr bwMode="auto">
            <a:xfrm flipH="1" flipV="1">
              <a:off x="2743200" y="3257550"/>
              <a:ext cx="228600" cy="26098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33538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rgbClr val="000000"/>
                  </a:solidFill>
                </a:rPr>
                <a:t>                  (Curves)</a:t>
              </a:r>
              <a:endParaRPr lang="en-US" sz="2800" i="1" dirty="0" smtClean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                            are </a:t>
                </a:r>
                <a:r>
                  <a:rPr lang="en-US" sz="2800" u="sng" dirty="0" smtClean="0">
                    <a:solidFill>
                      <a:srgbClr val="000000"/>
                    </a:solidFill>
                  </a:rPr>
                  <a:t>columns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×25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matrix,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21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5"/>
              <p:cNvSpPr txBox="1">
                <a:spLocks noChangeArrowheads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Sample Mean,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2800" i="1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766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111"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667000" y="3048000"/>
            <a:ext cx="228600" cy="2895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667000" y="2971800"/>
            <a:ext cx="4038600" cy="2971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-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1828800" y="3505200"/>
            <a:ext cx="5257800" cy="228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029200" y="3962400"/>
            <a:ext cx="2286000" cy="1905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6172200" y="2971800"/>
            <a:ext cx="533400" cy="2819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6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7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Recentered Data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= 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Mean Residuals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, shifted to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                              =  (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recentering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of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)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04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blipFill rotWithShape="1">
                <a:blip r:embed="rId3"/>
                <a:stretch>
                  <a:fillRect l="-1495" t="-9497" b="-145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50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solidFill>
                      <a:srgbClr val="FF0000"/>
                    </a:solidFill>
                  </a:rPr>
                  <a:t>PC1 Direction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= 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Eigvec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(w/ biggest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01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057400" y="3798888"/>
            <a:ext cx="4876800" cy="1828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PC1 Projections</a:t>
            </a:r>
          </a:p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Best 1-d Approximations of Data</a:t>
            </a:r>
            <a:endParaRPr lang="en-US" sz="2800" dirty="0" smtClean="0">
              <a:solidFill>
                <a:srgbClr val="00FFFF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5908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0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532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                         </a:t>
            </a:r>
            <a:r>
              <a:rPr lang="en-US" sz="2800" dirty="0" smtClean="0">
                <a:solidFill>
                  <a:srgbClr val="00FFFF"/>
                </a:solidFill>
              </a:rPr>
              <a:t>PC1 Residuals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6477000" y="3581400"/>
            <a:ext cx="15240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6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2800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sz="2800" dirty="0" smtClean="0">
                    <a:solidFill>
                      <a:srgbClr val="FFFF00">
                        <a:lumMod val="75000"/>
                      </a:srgbClr>
                    </a:solidFill>
                  </a:rPr>
                  <a:t>PC2 Direction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= 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Eigvec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(w/ 2nd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32" b="-1145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676400" y="3962400"/>
            <a:ext cx="3733800" cy="20574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SCPA &amp;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PC2 Projections (= PC1 </a:t>
            </a:r>
            <a:r>
              <a:rPr lang="en-US" sz="2800" dirty="0" err="1" smtClean="0">
                <a:solidFill>
                  <a:srgbClr val="00E7E7"/>
                </a:solidFill>
              </a:rPr>
              <a:t>Resid’s</a:t>
            </a:r>
            <a:r>
              <a:rPr lang="en-US" sz="2800" dirty="0" smtClean="0">
                <a:solidFill>
                  <a:srgbClr val="00E7E7"/>
                </a:solidFill>
              </a:rPr>
              <a:t>)</a:t>
            </a:r>
          </a:p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2</a:t>
            </a:r>
            <a:r>
              <a:rPr lang="en-US" sz="2800" baseline="30000" dirty="0" smtClean="0">
                <a:solidFill>
                  <a:srgbClr val="00E7E7"/>
                </a:solidFill>
              </a:rPr>
              <a:t>nd</a:t>
            </a:r>
            <a:r>
              <a:rPr lang="en-US" sz="2800" dirty="0" smtClean="0">
                <a:solidFill>
                  <a:srgbClr val="00E7E7"/>
                </a:solidFill>
              </a:rPr>
              <a:t> Best 1-d Approximations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819400" y="3581400"/>
            <a:ext cx="1981200" cy="19050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657600"/>
            <a:ext cx="1066800" cy="18288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7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8034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</a:t>
            </a:r>
            <a:r>
              <a:rPr lang="en-US" sz="2800" dirty="0" smtClean="0">
                <a:solidFill>
                  <a:srgbClr val="D357FF"/>
                </a:solidFill>
              </a:rPr>
              <a:t>PC2 Residuals = PC1 Projections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4114800" y="3962400"/>
            <a:ext cx="2590800" cy="1981200"/>
          </a:xfrm>
          <a:prstGeom prst="line">
            <a:avLst/>
          </a:prstGeom>
          <a:noFill/>
          <a:ln w="25400">
            <a:solidFill>
              <a:srgbClr val="DA71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8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for this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2-d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Example: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PC1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PC2 Projections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PC2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PC1 Projections</a:t>
            </a:r>
          </a:p>
          <a:p>
            <a:pPr algn="ctr"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(i.e. colors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common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across these pics)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1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Convenient Summary of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mount of Structure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 of Squares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Physical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Interpetation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/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Total Energy in Data</a:t>
                </a:r>
              </a:p>
              <a:p>
                <a:pPr eaLnBrk="1" hangingPunct="1"/>
                <a:endParaRPr lang="en-US" sz="3200" i="1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(Signal Processing Literature)</a:t>
                </a: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578" b="-3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7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Convenient Summary of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mount of Structure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 of Squares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Physical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Interpetation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/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Total Energy in Data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Insight comes from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decomposition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Statistical Terminology: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ANalysis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Of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(ANOVA)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4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  <a:endParaRPr lang="en-US" sz="3200" dirty="0" smtClean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8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1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=  </a:t>
                </a:r>
                <a:r>
                  <a:rPr lang="en-US" sz="3200" dirty="0" smtClean="0">
                    <a:solidFill>
                      <a:srgbClr val="00FF00"/>
                    </a:solidFill>
                    <a:sym typeface="Wingdings" pitchFamily="2" charset="2"/>
                  </a:rPr>
                  <a:t>Mean Variation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+ </a:t>
                </a: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Variation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Mathematics:    Pythagorean Theorem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Intuition Quantified via Sums of Squares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398" r="-140" b="-2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9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2209800"/>
            <a:ext cx="1447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1600" y="22098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4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blipFill rotWithShape="1">
                <a:blip r:embed="rId4"/>
                <a:stretch>
                  <a:fillRect l="-1571" t="-32432" b="-33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5486400" y="4191000"/>
            <a:ext cx="838200" cy="13346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=861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5943600" y="2590800"/>
            <a:ext cx="762000" cy="2286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=861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Quantifies Overall Variation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 b="-1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057400"/>
            <a:ext cx="457200" cy="2362200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38500"/>
            <a:ext cx="2057400" cy="30099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1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5334000" y="3657599"/>
            <a:ext cx="609600" cy="15632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=606</m:t>
                    </m:r>
                  </m:oMath>
                </a14:m>
                <a:endParaRPr lang="en-US" sz="2800" dirty="0" smtClean="0">
                  <a:solidFill>
                    <a:srgbClr val="00FF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  <a:endParaRPr lang="en-US" sz="2800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blipFill rotWithShape="1">
                <a:blip r:embed="rId4"/>
                <a:stretch>
                  <a:fillRect l="-1571" t="-6044" b="-13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5943600" y="2971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8400" y="3352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2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=606</m:t>
                    </m:r>
                  </m:oMath>
                </a14:m>
                <a:endParaRPr lang="en-US" sz="2800" dirty="0" smtClean="0">
                  <a:solidFill>
                    <a:srgbClr val="00FF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Quantifies Variation Due to Mean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743200"/>
            <a:ext cx="457200" cy="1676400"/>
          </a:xfrm>
          <a:prstGeom prst="rightBrac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581400"/>
            <a:ext cx="2057400" cy="26670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7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Mean </a:t>
                </a:r>
                <a:r>
                  <a:rPr lang="en-US" sz="2800" dirty="0">
                    <a:solidFill>
                      <a:srgbClr val="0000FF"/>
                    </a:solidFill>
                  </a:rPr>
                  <a:t>Resid Sum of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Sq’s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5334000" y="3694564"/>
            <a:ext cx="1905000" cy="148703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1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Mean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Resid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Sum of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Sq’s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=55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=8%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Quantifies Variation About Mean 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248400" y="4114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9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10436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2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2362200"/>
            <a:ext cx="5468164" cy="3556575"/>
            <a:chOff x="2971800" y="2362200"/>
            <a:chExt cx="5468164" cy="3556575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2362200"/>
              <a:ext cx="5468164" cy="3556575"/>
              <a:chOff x="2971800" y="2362200"/>
              <a:chExt cx="5468164" cy="35565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971800" y="5334000"/>
                <a:ext cx="54681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</a:rPr>
                  <a:t>Note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Inner Products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this time</a:t>
                </a:r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" name="Straight Arrow Connector 4"/>
              <p:cNvCxnSpPr>
                <a:stCxn id="3" idx="0"/>
              </p:cNvCxnSpPr>
              <p:nvPr/>
            </p:nvCxnSpPr>
            <p:spPr>
              <a:xfrm flipH="1" flipV="1">
                <a:off x="4419601" y="2362200"/>
                <a:ext cx="1286281" cy="2971800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3" idx="0"/>
            </p:cNvCxnSpPr>
            <p:nvPr/>
          </p:nvCxnSpPr>
          <p:spPr>
            <a:xfrm flipV="1">
              <a:off x="5705882" y="2362200"/>
              <a:ext cx="1761718" cy="2971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562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34142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Recall:   Can Commute Matrices Inside Trace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2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781800" y="2057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Recall: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is Outer Product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6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7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8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239000" y="4495800"/>
            <a:ext cx="4191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Energy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Expressed in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race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1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2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90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(Using Eigenvalue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524000"/>
            <a:ext cx="838200" cy="4572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6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(Commute Matrices Within Trace)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1524000"/>
            <a:ext cx="838200" cy="457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8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Basis Matrix is Orthonormal)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0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3700" y="1524000"/>
            <a:ext cx="4191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4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r="-150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Quantifies PC1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r="-150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133600"/>
            <a:ext cx="457200" cy="2133600"/>
          </a:xfrm>
          <a:prstGeom prst="rightBrac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00400"/>
            <a:ext cx="2057400" cy="2895600"/>
          </a:xfrm>
          <a:prstGeom prst="lin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PC1 Residual 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3.8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Computation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of Singular Value and 	Eigenvalue Decompositions: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Details too complex to spend time here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 “primitive” of good software packages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,⋯,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are Unique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Col’s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⋯,</m:t>
                        </m:r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𝑑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“Eigenvectors”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Eigenvectors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“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𝜆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-Stretched” by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a</a:t>
                </a:r>
              </a:p>
              <a:p>
                <a:pPr marL="0" indent="0"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Linear Transform: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2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blipFill rotWithShape="1">
                <a:blip r:embed="rId3"/>
                <a:stretch>
                  <a:fillRect l="-1909" r="-1615" b="-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87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=3.8</m:t>
                    </m:r>
                  </m:oMath>
                </a14:m>
                <a:endParaRPr lang="en-US" sz="2800" dirty="0" smtClean="0">
                  <a:solidFill>
                    <a:srgbClr val="00E7E7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5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PC2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=3.8</m:t>
                    </m:r>
                  </m:oMath>
                </a14:m>
                <a:endParaRPr lang="en-US" sz="2800" dirty="0" smtClean="0">
                  <a:solidFill>
                    <a:srgbClr val="00E7E7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Quantifies PC2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895600"/>
            <a:ext cx="457200" cy="533400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162300"/>
            <a:ext cx="2057400" cy="29337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1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PC2 Residual 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800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 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9144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8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5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6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8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0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(Very Useful When   Are Orders of Mag. Apart)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1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2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3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4" name="Equation" r:id="rId11" imgW="901309" imgH="418918" progId="Equation.3">
                  <p:embed/>
                </p:oleObj>
              </mc:Choice>
              <mc:Fallback>
                <p:oleObj name="Equation" r:id="rId11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4114800"/>
            <a:ext cx="5334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9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6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7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8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9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0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1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2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9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6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7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8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9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0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1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2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3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48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174014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9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Common Terminology:</a:t>
            </a: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Called</a:t>
            </a:r>
          </a:p>
          <a:p>
            <a:pPr marL="0" indent="0"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“Scree Plot”</a:t>
            </a:r>
          </a:p>
          <a:p>
            <a:pPr marL="0" indent="0" eaLnBrk="1" hangingPunct="1"/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(1964)                         Cattell (1966)</a:t>
            </a:r>
          </a:p>
          <a:p>
            <a:pPr marL="0" indent="0" eaLnBrk="1" hangingPunct="1"/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  (all but name “scree”)                                           (1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2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3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0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features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Raw 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824"/>
          <a:stretch/>
        </p:blipFill>
        <p:spPr>
          <a:xfrm>
            <a:off x="2542253" y="2752842"/>
            <a:ext cx="4010947" cy="4105158"/>
          </a:xfrm>
          <a:noFill/>
        </p:spPr>
      </p:pic>
    </p:spTree>
    <p:extLst>
      <p:ext uri="{BB962C8B-B14F-4D97-AF65-F5344CB8AC3E}">
        <p14:creationId xmlns:p14="http://schemas.microsoft.com/office/powerpoint/2010/main" val="340283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066800"/>
            <a:ext cx="5125822" cy="38862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Can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Mean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2209800" y="1066800"/>
            <a:ext cx="30480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 &amp; cos)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Its S.D.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Mean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Residuals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(Shift to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472"/>
          <a:stretch/>
        </p:blipFill>
        <p:spPr>
          <a:xfrm>
            <a:off x="2590800" y="2727358"/>
            <a:ext cx="4010947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325926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222885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15000"/>
            <a:ext cx="33147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5029200" cy="2743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1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7608</TotalTime>
  <Words>2613</Words>
  <Application>Microsoft Office PowerPoint</Application>
  <PresentationFormat>On-screen Show (4:3)</PresentationFormat>
  <Paragraphs>980</Paragraphs>
  <Slides>118</Slides>
  <Notes>118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8" baseType="lpstr">
      <vt:lpstr>Arial Unicode MS</vt:lpstr>
      <vt:lpstr>Gulim</vt:lpstr>
      <vt:lpstr>Arial</vt:lpstr>
      <vt:lpstr>Cambria Math</vt:lpstr>
      <vt:lpstr>Tahoma</vt:lpstr>
      <vt:lpstr>Times New Roman</vt:lpstr>
      <vt:lpstr>Wingdings</vt:lpstr>
      <vt:lpstr>Default Design</vt:lpstr>
      <vt:lpstr>4_Default Design</vt:lpstr>
      <vt:lpstr>Equation</vt:lpstr>
      <vt:lpstr>GWAS Data Analysis</vt:lpstr>
      <vt:lpstr>L1 PCA</vt:lpstr>
      <vt:lpstr>VL1 PCA</vt:lpstr>
      <vt:lpstr>GWAS Data</vt:lpstr>
      <vt:lpstr>Detailed Look at PCA</vt:lpstr>
      <vt:lpstr>Review of Linear Algebra  (Cont.)</vt:lpstr>
      <vt:lpstr>PCA as an Optimization Problem</vt:lpstr>
      <vt:lpstr>PCA as an Optimization Problem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Iterated PCA Visualization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Connect Math to Graphics</vt:lpstr>
      <vt:lpstr>Connect Math to Graphics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Redistribution of Energy</vt:lpstr>
      <vt:lpstr>PCA Redistribution of Energy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236</cp:revision>
  <dcterms:created xsi:type="dcterms:W3CDTF">2001-06-08T01:38:43Z</dcterms:created>
  <dcterms:modified xsi:type="dcterms:W3CDTF">2016-02-16T15:54:02Z</dcterms:modified>
</cp:coreProperties>
</file>