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32" r:id="rId2"/>
    <p:sldMasterId id="2147483747" r:id="rId3"/>
    <p:sldMasterId id="2147483761" r:id="rId4"/>
  </p:sldMasterIdLst>
  <p:notesMasterIdLst>
    <p:notesMasterId r:id="rId136"/>
  </p:notesMasterIdLst>
  <p:sldIdLst>
    <p:sldId id="1575" r:id="rId5"/>
    <p:sldId id="1582" r:id="rId6"/>
    <p:sldId id="1585" r:id="rId7"/>
    <p:sldId id="1591" r:id="rId8"/>
    <p:sldId id="1622" r:id="rId9"/>
    <p:sldId id="1626" r:id="rId10"/>
    <p:sldId id="1627" r:id="rId11"/>
    <p:sldId id="1635" r:id="rId12"/>
    <p:sldId id="1639" r:id="rId13"/>
    <p:sldId id="1643" r:id="rId14"/>
    <p:sldId id="1647" r:id="rId15"/>
    <p:sldId id="1648" r:id="rId16"/>
    <p:sldId id="1652" r:id="rId17"/>
    <p:sldId id="1658" r:id="rId18"/>
    <p:sldId id="1660" r:id="rId19"/>
    <p:sldId id="1661" r:id="rId20"/>
    <p:sldId id="1665" r:id="rId21"/>
    <p:sldId id="1668" r:id="rId22"/>
    <p:sldId id="1669" r:id="rId23"/>
    <p:sldId id="1671" r:id="rId24"/>
    <p:sldId id="1672" r:id="rId25"/>
    <p:sldId id="1673" r:id="rId26"/>
    <p:sldId id="1674" r:id="rId27"/>
    <p:sldId id="1675" r:id="rId28"/>
    <p:sldId id="1254" r:id="rId29"/>
    <p:sldId id="1255" r:id="rId30"/>
    <p:sldId id="1256" r:id="rId31"/>
    <p:sldId id="1257" r:id="rId32"/>
    <p:sldId id="1258" r:id="rId33"/>
    <p:sldId id="1259" r:id="rId34"/>
    <p:sldId id="1260" r:id="rId35"/>
    <p:sldId id="1261" r:id="rId36"/>
    <p:sldId id="1262" r:id="rId37"/>
    <p:sldId id="1391" r:id="rId38"/>
    <p:sldId id="1547" r:id="rId39"/>
    <p:sldId id="1500" r:id="rId40"/>
    <p:sldId id="1501" r:id="rId41"/>
    <p:sldId id="1502" r:id="rId42"/>
    <p:sldId id="1503" r:id="rId43"/>
    <p:sldId id="1504" r:id="rId44"/>
    <p:sldId id="1505" r:id="rId45"/>
    <p:sldId id="1506" r:id="rId46"/>
    <p:sldId id="1507" r:id="rId47"/>
    <p:sldId id="1508" r:id="rId48"/>
    <p:sldId id="1509" r:id="rId49"/>
    <p:sldId id="1510" r:id="rId50"/>
    <p:sldId id="1511" r:id="rId51"/>
    <p:sldId id="1512" r:id="rId52"/>
    <p:sldId id="1513" r:id="rId53"/>
    <p:sldId id="1514" r:id="rId54"/>
    <p:sldId id="1516" r:id="rId55"/>
    <p:sldId id="1517" r:id="rId56"/>
    <p:sldId id="1518" r:id="rId57"/>
    <p:sldId id="1519" r:id="rId58"/>
    <p:sldId id="1520" r:id="rId59"/>
    <p:sldId id="1521" r:id="rId60"/>
    <p:sldId id="1522" r:id="rId61"/>
    <p:sldId id="1523" r:id="rId62"/>
    <p:sldId id="1524" r:id="rId63"/>
    <p:sldId id="1525" r:id="rId64"/>
    <p:sldId id="1526" r:id="rId65"/>
    <p:sldId id="1527" r:id="rId66"/>
    <p:sldId id="1528" r:id="rId67"/>
    <p:sldId id="1529" r:id="rId68"/>
    <p:sldId id="1549" r:id="rId69"/>
    <p:sldId id="1554" r:id="rId70"/>
    <p:sldId id="1551" r:id="rId71"/>
    <p:sldId id="1550" r:id="rId72"/>
    <p:sldId id="1555" r:id="rId73"/>
    <p:sldId id="1552" r:id="rId74"/>
    <p:sldId id="1553" r:id="rId75"/>
    <p:sldId id="1548" r:id="rId76"/>
    <p:sldId id="1530" r:id="rId77"/>
    <p:sldId id="1533" r:id="rId78"/>
    <p:sldId id="1534" r:id="rId79"/>
    <p:sldId id="1535" r:id="rId80"/>
    <p:sldId id="1536" r:id="rId81"/>
    <p:sldId id="1537" r:id="rId82"/>
    <p:sldId id="1538" r:id="rId83"/>
    <p:sldId id="1539" r:id="rId84"/>
    <p:sldId id="1540" r:id="rId85"/>
    <p:sldId id="1541" r:id="rId86"/>
    <p:sldId id="1542" r:id="rId87"/>
    <p:sldId id="1544" r:id="rId88"/>
    <p:sldId id="1545" r:id="rId89"/>
    <p:sldId id="1546" r:id="rId90"/>
    <p:sldId id="1396" r:id="rId91"/>
    <p:sldId id="1397" r:id="rId92"/>
    <p:sldId id="1401" r:id="rId93"/>
    <p:sldId id="1402" r:id="rId94"/>
    <p:sldId id="1403" r:id="rId95"/>
    <p:sldId id="1405" r:id="rId96"/>
    <p:sldId id="1406" r:id="rId97"/>
    <p:sldId id="1407" r:id="rId98"/>
    <p:sldId id="1410" r:id="rId99"/>
    <p:sldId id="1411" r:id="rId100"/>
    <p:sldId id="1412" r:id="rId101"/>
    <p:sldId id="1413" r:id="rId102"/>
    <p:sldId id="1414" r:id="rId103"/>
    <p:sldId id="1415" r:id="rId104"/>
    <p:sldId id="1416" r:id="rId105"/>
    <p:sldId id="1417" r:id="rId106"/>
    <p:sldId id="1418" r:id="rId107"/>
    <p:sldId id="1419" r:id="rId108"/>
    <p:sldId id="1420" r:id="rId109"/>
    <p:sldId id="1421" r:id="rId110"/>
    <p:sldId id="1422" r:id="rId111"/>
    <p:sldId id="1423" r:id="rId112"/>
    <p:sldId id="1428" r:id="rId113"/>
    <p:sldId id="1429" r:id="rId114"/>
    <p:sldId id="1676" r:id="rId115"/>
    <p:sldId id="1430" r:id="rId116"/>
    <p:sldId id="1431" r:id="rId117"/>
    <p:sldId id="1432" r:id="rId118"/>
    <p:sldId id="1433" r:id="rId119"/>
    <p:sldId id="1434" r:id="rId120"/>
    <p:sldId id="1435" r:id="rId121"/>
    <p:sldId id="1436" r:id="rId122"/>
    <p:sldId id="1437" r:id="rId123"/>
    <p:sldId id="1438" r:id="rId124"/>
    <p:sldId id="1439" r:id="rId125"/>
    <p:sldId id="1440" r:id="rId126"/>
    <p:sldId id="1441" r:id="rId127"/>
    <p:sldId id="1442" r:id="rId128"/>
    <p:sldId id="1443" r:id="rId129"/>
    <p:sldId id="1444" r:id="rId130"/>
    <p:sldId id="1445" r:id="rId131"/>
    <p:sldId id="1677" r:id="rId132"/>
    <p:sldId id="1447" r:id="rId133"/>
    <p:sldId id="1449" r:id="rId134"/>
    <p:sldId id="1496" r:id="rId1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CDC"/>
    <a:srgbClr val="99FF99"/>
    <a:srgbClr val="FFB279"/>
    <a:srgbClr val="DA71FF"/>
    <a:srgbClr val="D357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928" autoAdjust="0"/>
  </p:normalViewPr>
  <p:slideViewPr>
    <p:cSldViewPr>
      <p:cViewPr varScale="1">
        <p:scale>
          <a:sx n="66" d="100"/>
          <a:sy n="66" d="100"/>
        </p:scale>
        <p:origin x="-124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viewProps" Target="view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50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0.wmf"/><Relationship Id="rId1" Type="http://schemas.openxmlformats.org/officeDocument/2006/relationships/image" Target="../media/image48.wmf"/><Relationship Id="rId6" Type="http://schemas.openxmlformats.org/officeDocument/2006/relationships/image" Target="../media/image51.wmf"/><Relationship Id="rId5" Type="http://schemas.openxmlformats.org/officeDocument/2006/relationships/image" Target="../media/image49.wmf"/><Relationship Id="rId4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0.wmf"/><Relationship Id="rId1" Type="http://schemas.openxmlformats.org/officeDocument/2006/relationships/image" Target="../media/image48.wmf"/><Relationship Id="rId6" Type="http://schemas.openxmlformats.org/officeDocument/2006/relationships/image" Target="../media/image51.wmf"/><Relationship Id="rId5" Type="http://schemas.openxmlformats.org/officeDocument/2006/relationships/image" Target="../media/image49.wmf"/><Relationship Id="rId4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4" Type="http://schemas.openxmlformats.org/officeDocument/2006/relationships/image" Target="../media/image1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6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21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1980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33774-33E2-4F98-9DA9-D713ADB3A6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HDLSStmbMdif.ps</a:t>
            </a:r>
          </a:p>
        </p:txBody>
      </p:sp>
    </p:spTree>
    <p:extLst>
      <p:ext uri="{BB962C8B-B14F-4D97-AF65-F5344CB8AC3E}">
        <p14:creationId xmlns:p14="http://schemas.microsoft.com/office/powerpoint/2010/main" val="351306724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75E6A5-1001-4839-8DEA-0D5DBC4D471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HDLSStmbPCA.ps</a:t>
            </a:r>
          </a:p>
        </p:txBody>
      </p:sp>
    </p:spTree>
    <p:extLst>
      <p:ext uri="{BB962C8B-B14F-4D97-AF65-F5344CB8AC3E}">
        <p14:creationId xmlns:p14="http://schemas.microsoft.com/office/powerpoint/2010/main" val="358870180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2F6975-C4FB-45E5-971B-9BFE96F9B31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47509900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F837C4-A4D9-4D4E-ABE5-68917499EC7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HDLSSod1PCA.ps</a:t>
            </a:r>
          </a:p>
        </p:txBody>
      </p:sp>
    </p:spTree>
    <p:extLst>
      <p:ext uri="{BB962C8B-B14F-4D97-AF65-F5344CB8AC3E}">
        <p14:creationId xmlns:p14="http://schemas.microsoft.com/office/powerpoint/2010/main" val="64566657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469B08-2C70-4EBE-8726-7E985CD3D0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HDLSSod1Mdif.ps</a:t>
            </a:r>
          </a:p>
        </p:txBody>
      </p:sp>
    </p:spTree>
    <p:extLst>
      <p:ext uri="{BB962C8B-B14F-4D97-AF65-F5344CB8AC3E}">
        <p14:creationId xmlns:p14="http://schemas.microsoft.com/office/powerpoint/2010/main" val="12148464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980C1-F8F6-4FFC-B0FE-D5E5FC4AFC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3280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5890B3-50C1-4FE1-8169-C0AA861A14A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2292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63A179-9117-4450-834E-CB37C3862C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64921831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F23D72-3037-4B50-B9B7-AA03543E54B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HDLSSod1FLD.ps</a:t>
            </a:r>
          </a:p>
        </p:txBody>
      </p:sp>
    </p:spTree>
    <p:extLst>
      <p:ext uri="{BB962C8B-B14F-4D97-AF65-F5344CB8AC3E}">
        <p14:creationId xmlns:p14="http://schemas.microsoft.com/office/powerpoint/2010/main" val="427983886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7A2905-A7A6-410E-A2DD-AA2EE5CEF0E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38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0197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9E071D-5C45-41FC-B0D8-C7BFFC3944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6344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9E071D-5C45-41FC-B0D8-C7BFFC3944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6344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5BBA23-A255-456F-A2CA-A422A41A5A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422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5BBA23-A255-456F-A2CA-A422A41A5A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2494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F9B96-B80F-4E8B-BA2F-7DD45DA8471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 &amp; HDLSSxd1Raw.ps</a:t>
            </a:r>
          </a:p>
        </p:txBody>
      </p:sp>
    </p:spTree>
    <p:extLst>
      <p:ext uri="{BB962C8B-B14F-4D97-AF65-F5344CB8AC3E}">
        <p14:creationId xmlns:p14="http://schemas.microsoft.com/office/powerpoint/2010/main" val="155547023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29098E-0B73-4E04-97C3-3EC9DB2A48F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3813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29098E-0B73-4E04-97C3-3EC9DB2A48F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2721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0E409-A9CF-4956-8A0A-B0E54EC2F77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369021730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40ACE2-7C4D-4903-9870-657CE99221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76440983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40ACE2-7C4D-4903-9870-657CE99221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589493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553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C47F35-FF0D-4BE6-A632-88D78E0CE1E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172692186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76A60-3044-4B80-8ABE-BBD6488EAD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230696003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76A60-3044-4B80-8ABE-BBD6488EAD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189271534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76A60-3044-4B80-8ABE-BBD6488EAD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191099491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B9E970-A6E5-4E9D-843F-0205B458B0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6802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B9E970-A6E5-4E9D-843F-0205B458B0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7897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B9E970-A6E5-4E9D-843F-0205B458B0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255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6EB5B6-02A4-484A-9890-023613D9C33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421519841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26591-4E0F-4FD4-A058-94A2C1E150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8021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26591-4E0F-4FD4-A058-94A2C1E150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80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7627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26591-4E0F-4FD4-A058-94A2C1E150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8254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63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83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70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38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553198-EC2B-4173-91A3-288C6CF3B54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71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AC8A2B-66EB-4C8F-AF82-A9A88ED306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7199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53D1D-CC07-48D3-BDD8-215B11BE9C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288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568B3-F171-46D0-BDDD-150CAC852C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66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978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4841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0488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4826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C4AF4F-BC1A-43E0-B2A3-338FA8D81C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5482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C900CD-0AF6-4FEE-BCB2-915C6BEB621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2102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C900CD-0AF6-4FEE-BCB2-915C6BEB621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7102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BA9E0-819B-4314-8CC1-C3A4CB3B7B4D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05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4E88A0-CB00-41AD-A4A1-DA51D1F5D71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56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F2C89B-586D-4E36-8B91-DA30926AE564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568B3-F171-46D0-BDDD-150CAC852C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32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005CDE-EA6F-4BC3-9E8A-5E4AC5D8919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4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579C4B-F1DE-4C67-854B-545652A4E71B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474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E4ED7F-EE3F-4C21-878F-0D61F31003F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82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49736D-B5F9-4538-8007-71E0143E9160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39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49736D-B5F9-4538-8007-71E0143E9160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394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12D5BC-A776-4F2C-A249-0A80EAA54E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80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310886-A42A-46D8-AF4A-8CFD3FE6B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593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E395B-4CCB-431F-9F57-EB0DDF76FE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49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2561C9-B9ED-408C-8F11-9F708EFA354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06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D0706E-C721-4E96-BEC8-61E87E23D6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21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3EB35F-1A9A-46A1-BA01-EFB8A86C19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682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200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792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22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00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85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446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382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59316-1AFF-49E1-BEB7-8D2BF876FAB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912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59316-1AFF-49E1-BEB7-8D2BF876FAB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343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59316-1AFF-49E1-BEB7-8D2BF876FAB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29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470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59316-1AFF-49E1-BEB7-8D2BF876FAB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603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80CFC2-B0B6-459E-BF60-3AD5C2A007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613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129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941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933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0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0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4C9BE-11A5-4D92-A5AB-078BACD7BE4F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020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5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5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495F8-932A-49BE-B09E-7094EE77EE42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513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6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6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E2E7B-664A-40E2-AF82-29DC8AC47B86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622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9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9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6574-8661-44B9-9E3A-6567F6C857EF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663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6D333-15CD-4B6E-8E6A-67643B59402C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58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659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1A16C9-D763-46F4-A028-6E90DC96AEB6}" type="slidenum">
              <a:rPr lang="en-US" sz="1200" smtClean="0">
                <a:solidFill>
                  <a:prstClr val="black"/>
                </a:solidFill>
              </a:rPr>
              <a:pPr eaLnBrk="1" hangingPunct="1"/>
              <a:t>60</a:t>
            </a:fld>
            <a:endParaRPr 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405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9F9852-8A25-4161-AD4B-42A2A915A874}" type="slidenum">
              <a:rPr lang="en-US" sz="1200">
                <a:solidFill>
                  <a:prstClr val="black"/>
                </a:solidFill>
              </a:rPr>
              <a:pPr algn="r" eaLnBrk="1" hangingPunct="1"/>
              <a:t>61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362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30F283-D5C1-4E91-AE95-15D516FEF1D7}" type="slidenum">
              <a:rPr lang="en-US" sz="1200">
                <a:solidFill>
                  <a:prstClr val="black"/>
                </a:solidFill>
              </a:rPr>
              <a:pPr algn="r" eaLnBrk="1" hangingPunct="1"/>
              <a:t>62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488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81FAAF9-A7D5-48FD-87E4-93D69D1E8693}" type="slidenum">
              <a:rPr lang="en-US" sz="1200">
                <a:solidFill>
                  <a:prstClr val="black"/>
                </a:solidFill>
              </a:rPr>
              <a:pPr algn="r" eaLnBrk="1" hangingPunct="1"/>
              <a:t>63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9807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64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65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66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558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67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68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69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DD1124-D916-4F6B-AF45-662D40CE424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157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70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71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72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73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74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75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76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77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78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79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9692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80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81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82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83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033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9F9852-8A25-4161-AD4B-42A2A915A874}" type="slidenum">
              <a:rPr lang="en-US" sz="1200">
                <a:solidFill>
                  <a:prstClr val="black"/>
                </a:solidFill>
              </a:rPr>
              <a:pPr algn="r" eaLnBrk="1" hangingPunct="1"/>
              <a:t>84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598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9F9852-8A25-4161-AD4B-42A2A915A874}" type="slidenum">
              <a:rPr lang="en-US" sz="1200">
                <a:solidFill>
                  <a:prstClr val="black"/>
                </a:solidFill>
              </a:rPr>
              <a:pPr algn="r" eaLnBrk="1" hangingPunct="1"/>
              <a:t>85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4797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94DB13-A86F-4432-B2C2-AA7264806DFA}" type="slidenum">
              <a:rPr lang="en-US" sz="1200">
                <a:solidFill>
                  <a:prstClr val="black"/>
                </a:solidFill>
              </a:rPr>
              <a:pPr algn="r" eaLnBrk="1" hangingPunct="1"/>
              <a:t>86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37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8856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3095DD-01FA-48A9-8904-08EFD1BE10B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3683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BCF19F-8607-4AC3-8A9F-501517EF61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25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4981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56A0A-739A-4EEE-A456-ED8688BBBC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4895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071774-B70F-4EC5-BA5E-1D38268378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6552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071774-B70F-4EC5-BA5E-1D38268378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0850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4DC5C-B9E2-4C56-A3F8-4A916A4802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66013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F1980B-E908-47D6-9276-2F2419B62D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3171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B64D22-117E-4615-AD2D-2BD18C598C3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3594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7DC108-4AB9-4FDB-9154-33A35DFEFF9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0051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9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F7DABF3-BBB0-438C-B06F-36EECD6EA5C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5808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3BEDC1-947E-49FC-AD7C-814A21AAA5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86110841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673C01-E4FD-484C-AB0B-0FB84C09A7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5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740F-A7AB-43A9-8E90-0554C93065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69233-8428-428D-8528-03D404F6AF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5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42D3-519C-48E9-8145-599F34957D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55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CE8E-874F-4403-9C19-1D3BCDF1C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EEAD-7BC6-48E3-BDCC-646BB06A2F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33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7729-40F3-4768-ACD5-14112E560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0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C9F0-5D55-4DFE-9092-5F96355599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51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B039-2E22-4E6E-8E2D-1A5D1DAEA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93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B4B7-75B4-49CD-963A-3110696356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7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81DC-3D06-4E4E-B126-911431B7EB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15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EA0B-AC12-4912-9E4B-D934B8DE90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67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ACD0-9EF4-4C67-9333-ADDDC38948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43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CA3C-6BCC-4649-B494-F0EB3BD1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85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1D58-6A53-44CA-B606-18A1483F8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54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8AAF-21D2-433C-B979-2FB62395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54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700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6141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3373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5404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7574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2499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3039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294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5678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7097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882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915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9634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22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26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58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42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14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83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792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1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97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953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1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19" r:id="rId14"/>
    <p:sldLayoutId id="214748374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B628BB-C1A7-4DE7-9E5D-D1EBF6A2E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803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4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155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70.bin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110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77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79.wmf"/><Relationship Id="rId3" Type="http://schemas.openxmlformats.org/officeDocument/2006/relationships/notesSlide" Target="../notesSlides/notesSlide111.xml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7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77.wm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112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82.w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113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2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5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85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87.bin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notesSlide" Target="../notesSlides/notesSlide117.xml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90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notesSlide" Target="../notesSlides/notesSlide118.xml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93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notesSlide" Target="../notesSlides/notesSlide119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93.bin"/><Relationship Id="rId9" Type="http://schemas.openxmlformats.org/officeDocument/2006/relationships/image" Target="../media/image9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notesSlide" Target="../notesSlides/notesSlide121.xml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93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notesSlide" Target="../notesSlides/notesSlide122.xml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9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97.wmf"/><Relationship Id="rId4" Type="http://schemas.openxmlformats.org/officeDocument/2006/relationships/image" Target="../media/image93.png"/><Relationship Id="rId9" Type="http://schemas.openxmlformats.org/officeDocument/2006/relationships/oleObject" Target="../embeddings/oleObject100.bin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106.bin"/><Relationship Id="rId3" Type="http://schemas.openxmlformats.org/officeDocument/2006/relationships/notesSlide" Target="../notesSlides/notesSlide123.xml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9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97.wmf"/><Relationship Id="rId4" Type="http://schemas.openxmlformats.org/officeDocument/2006/relationships/image" Target="../media/image93.png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99.wmf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notesSlide" Target="../notesSlides/notesSlide124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99.wmf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104.wmf"/><Relationship Id="rId3" Type="http://schemas.openxmlformats.org/officeDocument/2006/relationships/notesSlide" Target="../notesSlides/notesSlide125.xml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11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02.wmf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106.wmf"/><Relationship Id="rId3" Type="http://schemas.openxmlformats.org/officeDocument/2006/relationships/notesSlide" Target="../notesSlides/notesSlide126.xml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11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05.wmf"/><Relationship Id="rId5" Type="http://schemas.openxmlformats.org/officeDocument/2006/relationships/image" Target="../media/image100.wmf"/><Relationship Id="rId15" Type="http://schemas.openxmlformats.org/officeDocument/2006/relationships/image" Target="../media/image107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120.bin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notesSlide" Target="../notesSlides/notesSlide127.xml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93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notesSlide" Target="../notesSlides/notesSlide128.xml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13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2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3" Type="http://schemas.openxmlformats.org/officeDocument/2006/relationships/notesSlide" Target="../notesSlides/notesSlide130.xml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28.bin"/><Relationship Id="rId11" Type="http://schemas.openxmlformats.org/officeDocument/2006/relationships/image" Target="../media/image115.wmf"/><Relationship Id="rId5" Type="http://schemas.openxmlformats.org/officeDocument/2006/relationships/image" Target="../media/image110.wmf"/><Relationship Id="rId10" Type="http://schemas.openxmlformats.org/officeDocument/2006/relationships/oleObject" Target="../embeddings/oleObject130.bin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114.wmf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3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8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1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5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3.wmf"/><Relationship Id="rId5" Type="http://schemas.openxmlformats.org/officeDocument/2006/relationships/image" Target="../media/image48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5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53.wmf"/><Relationship Id="rId5" Type="http://schemas.openxmlformats.org/officeDocument/2006/relationships/image" Target="../media/image48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62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51.xml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28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66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67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8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9.bin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3200400" y="807488"/>
            <a:ext cx="594360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815" y="941500"/>
            <a:ext cx="376096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Recall Toy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Example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Empirical </a:t>
            </a:r>
            <a:r>
              <a:rPr lang="en-US" sz="3200" dirty="0">
                <a:solidFill>
                  <a:srgbClr val="000000"/>
                </a:solidFill>
              </a:rPr>
              <a:t>(Sample)</a:t>
            </a:r>
          </a:p>
          <a:p>
            <a:r>
              <a:rPr lang="en-US" sz="3200" dirty="0" err="1" smtClean="0">
                <a:solidFill>
                  <a:srgbClr val="000000"/>
                </a:solidFill>
              </a:rPr>
              <a:t>EigenVectors</a:t>
            </a: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Theoretical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Distribution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&amp; Eigenvectors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u="sng" dirty="0" smtClean="0">
                <a:solidFill>
                  <a:srgbClr val="000000"/>
                </a:solidFill>
              </a:rPr>
              <a:t>Different!</a:t>
            </a:r>
            <a:endParaRPr lang="en-US" sz="32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45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Much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???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Simple Toy Example: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MD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split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center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40762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not use PCA?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Reasonable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Result?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Good?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Bad?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185026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Example (slanted clouds):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u="sng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2112963" y="1752600"/>
            <a:ext cx="4986337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15774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terrible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337262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little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account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39233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&amp; Covariance,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Simplest Approach: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Rescale (standardize) coordinate axes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replace (full) data matrix: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do Mean Difference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 Approach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600" y="3657600"/>
          <a:ext cx="87630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8" name="Equation" r:id="rId4" imgW="8800920" imgH="1320480" progId="Equation.3">
                  <p:embed/>
                </p:oleObj>
              </mc:Choice>
              <mc:Fallback>
                <p:oleObj name="Equation" r:id="rId4" imgW="880092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57600"/>
                        <a:ext cx="8763000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8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 Reference:</a:t>
            </a:r>
            <a:endParaRPr lang="en-US" sz="3200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Domingos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Pazzani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(1997)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Most sensible contexts: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Non-comparable data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E.g. different units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6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with 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adjusts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solve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problem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3886200" y="1752600"/>
            <a:ext cx="4986338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29059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Solution:  Fisher Linear Discrimination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Gets the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work?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19988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common terminology (for FLD):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 (LDA)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Paper:     Fisher (1936)</a:t>
            </a:r>
          </a:p>
        </p:txBody>
      </p:sp>
    </p:spTree>
    <p:extLst>
      <p:ext uri="{BB962C8B-B14F-4D97-AF65-F5344CB8AC3E}">
        <p14:creationId xmlns:p14="http://schemas.microsoft.com/office/powerpoint/2010/main" val="103173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Centered)  Very Good!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9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20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 development: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notation (data vectors of length    ):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+1:                      Class -1: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7315200" y="1981200"/>
          <a:ext cx="3524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64" name="Equation" r:id="rId4" imgW="228600" imgH="279400" progId="Equation.3">
                  <p:embed/>
                </p:oleObj>
              </mc:Choice>
              <mc:Fallback>
                <p:oleObj name="Equation" r:id="rId4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981200"/>
                        <a:ext cx="3524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1676400" y="3657600"/>
          <a:ext cx="25114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65" name="Equation" r:id="rId6" imgW="1676160" imgH="457200" progId="Equation.3">
                  <p:embed/>
                </p:oleObj>
              </mc:Choice>
              <mc:Fallback>
                <p:oleObj name="Equation" r:id="rId6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657600"/>
                        <a:ext cx="251142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6019800" y="3581400"/>
          <a:ext cx="25066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66" name="Equation" r:id="rId8" imgW="1676160" imgH="457200" progId="Equation.3">
                  <p:embed/>
                </p:oleObj>
              </mc:Choice>
              <mc:Fallback>
                <p:oleObj name="Equation" r:id="rId8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81400"/>
                        <a:ext cx="2506663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20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 development: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notation (data vectors of length    ):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+1:                      Class -1: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Centerpoints: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7315200" y="1981200"/>
          <a:ext cx="3524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50" name="Equation" r:id="rId4" imgW="228600" imgH="279400" progId="Equation.3">
                  <p:embed/>
                </p:oleObj>
              </mc:Choice>
              <mc:Fallback>
                <p:oleObj name="Equation" r:id="rId4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981200"/>
                        <a:ext cx="3524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1676400" y="3657600"/>
          <a:ext cx="25114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51" name="Equation" r:id="rId6" imgW="1676160" imgH="457200" progId="Equation.3">
                  <p:embed/>
                </p:oleObj>
              </mc:Choice>
              <mc:Fallback>
                <p:oleObj name="Equation" r:id="rId6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657600"/>
                        <a:ext cx="251142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6019800" y="3581400"/>
          <a:ext cx="25066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52" name="Equation" r:id="rId8" imgW="1676160" imgH="457200" progId="Equation.3">
                  <p:embed/>
                </p:oleObj>
              </mc:Choice>
              <mc:Fallback>
                <p:oleObj name="Equation" r:id="rId8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81400"/>
                        <a:ext cx="2506663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3" name="Object 10"/>
          <p:cNvGraphicFramePr>
            <a:graphicFrameLocks noChangeAspect="1"/>
          </p:cNvGraphicFramePr>
          <p:nvPr/>
        </p:nvGraphicFramePr>
        <p:xfrm>
          <a:off x="838200" y="5410200"/>
          <a:ext cx="31813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53" name="Equation" r:id="rId10" imgW="2323800" imgH="799920" progId="Equation.3">
                  <p:embed/>
                </p:oleObj>
              </mc:Choice>
              <mc:Fallback>
                <p:oleObj name="Equation" r:id="rId10" imgW="23238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10200"/>
                        <a:ext cx="318135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4" name="Object 12"/>
          <p:cNvGraphicFramePr>
            <a:graphicFrameLocks noChangeAspect="1"/>
          </p:cNvGraphicFramePr>
          <p:nvPr/>
        </p:nvGraphicFramePr>
        <p:xfrm>
          <a:off x="5410200" y="5424488"/>
          <a:ext cx="31242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54" name="Equation" r:id="rId12" imgW="2311200" imgH="799920" progId="Equation.3">
                  <p:embed/>
                </p:oleObj>
              </mc:Choice>
              <mc:Fallback>
                <p:oleObj name="Equation" r:id="rId12" imgW="23112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424488"/>
                        <a:ext cx="3124200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9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                      for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(outer products)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centered, normalized data matrices: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6705600" y="1295400"/>
          <a:ext cx="1828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3" name="Equation" r:id="rId4" imgW="1269720" imgH="342720" progId="Equation.3">
                  <p:embed/>
                </p:oleObj>
              </mc:Choice>
              <mc:Fallback>
                <p:oleObj name="Equation" r:id="rId4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295400"/>
                        <a:ext cx="1828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3048000" y="1143000"/>
          <a:ext cx="27432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4" name="Equation" r:id="rId6" imgW="1930320" imgH="393480" progId="Equation.3">
                  <p:embed/>
                </p:oleObj>
              </mc:Choice>
              <mc:Fallback>
                <p:oleObj name="Equation" r:id="rId6" imgW="1930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27432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1219200" y="3505200"/>
          <a:ext cx="67056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5" name="Equation" r:id="rId8" imgW="4749480" imgH="799920" progId="Equation.3">
                  <p:embed/>
                </p:oleObj>
              </mc:Choice>
              <mc:Fallback>
                <p:oleObj name="Equation" r:id="rId8" imgW="47494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670560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08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Covariances,                           for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(outer products)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centered, normalized data matrices: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use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MLE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version of estimated covariance matrices, for simpler notation</a:t>
            </a: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6705600" y="1295400"/>
          <a:ext cx="1828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57" name="Equation" r:id="rId4" imgW="1269720" imgH="342720" progId="Equation.3">
                  <p:embed/>
                </p:oleObj>
              </mc:Choice>
              <mc:Fallback>
                <p:oleObj name="Equation" r:id="rId4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295400"/>
                        <a:ext cx="1828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3048000" y="1143000"/>
          <a:ext cx="27432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58" name="Equation" r:id="rId6" imgW="1930320" imgH="393480" progId="Equation.3">
                  <p:embed/>
                </p:oleObj>
              </mc:Choice>
              <mc:Fallback>
                <p:oleObj name="Equation" r:id="rId6" imgW="1930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27432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1219200" y="3505200"/>
          <a:ext cx="67056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59" name="Equation" r:id="rId8" imgW="4749480" imgH="799920" progId="Equation.3">
                  <p:embed/>
                </p:oleObj>
              </mc:Choice>
              <mc:Fallback>
                <p:oleObj name="Equation" r:id="rId8" imgW="47494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670560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2438400" y="4038600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Assumption: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covariances are the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(or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 this:                       Not this:</a:t>
            </a:r>
          </a:p>
        </p:txBody>
      </p:sp>
      <p:pic>
        <p:nvPicPr>
          <p:cNvPr id="4915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124200"/>
            <a:ext cx="4724400" cy="3338513"/>
          </a:xfrm>
          <a:noFill/>
        </p:spPr>
      </p:pic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915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3124200"/>
            <a:ext cx="4724400" cy="3336925"/>
          </a:xfrm>
          <a:noFill/>
        </p:spPr>
      </p:pic>
    </p:spTree>
    <p:extLst>
      <p:ext uri="{BB962C8B-B14F-4D97-AF65-F5344CB8AC3E}">
        <p14:creationId xmlns:p14="http://schemas.microsoft.com/office/powerpoint/2010/main" val="17838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estimate of (common) within class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Pooled (weighted average) within class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the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full data matrix: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28800" y="2819400"/>
          <a:ext cx="53308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52" name="Equation" r:id="rId4" imgW="3581280" imgH="838080" progId="Equation.3">
                  <p:embed/>
                </p:oleObj>
              </mc:Choice>
              <mc:Fallback>
                <p:oleObj name="Equation" r:id="rId4" imgW="35812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5330825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1647825" y="5048250"/>
          <a:ext cx="50101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53" name="Equation" r:id="rId6" imgW="3581280" imgH="723600" progId="Equation.3">
                  <p:embed/>
                </p:oleObj>
              </mc:Choice>
              <mc:Fallback>
                <p:oleObj name="Equation" r:id="rId6" imgW="3581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5048250"/>
                        <a:ext cx="501015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8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estimate of (common) within class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Pooled (weighted average) within class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the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full data matrix: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Different Means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28800" y="2819400"/>
          <a:ext cx="53308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76" name="Equation" r:id="rId4" imgW="3581280" imgH="838080" progId="Equation.3">
                  <p:embed/>
                </p:oleObj>
              </mc:Choice>
              <mc:Fallback>
                <p:oleObj name="Equation" r:id="rId4" imgW="35812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5330825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1647825" y="5048250"/>
          <a:ext cx="50101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77" name="Equation" r:id="rId6" imgW="3581280" imgH="723600" progId="Equation.3">
                  <p:embed/>
                </p:oleObj>
              </mc:Choice>
              <mc:Fallback>
                <p:oleObj name="Equation" r:id="rId6" imgW="3581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5048250"/>
                        <a:ext cx="5010150" cy="1016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 flipV="1">
            <a:off x="5867400" y="5715000"/>
            <a:ext cx="76200" cy="6858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343400" y="5638800"/>
            <a:ext cx="1600200" cy="7620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2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     is similar to          from before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covariance matrix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ignoring class labels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Difference: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by Class Centering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be important later</a:t>
            </a:r>
          </a:p>
        </p:txBody>
      </p:sp>
      <p:pic>
        <p:nvPicPr>
          <p:cNvPr id="512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r="16949" b="10104"/>
          <a:stretch>
            <a:fillRect/>
          </a:stretch>
        </p:blipFill>
        <p:spPr>
          <a:xfrm>
            <a:off x="5257800" y="2819400"/>
            <a:ext cx="3551238" cy="3886200"/>
          </a:xfrm>
          <a:noFill/>
        </p:spPr>
      </p:pic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702886"/>
              </p:ext>
            </p:extLst>
          </p:nvPr>
        </p:nvGraphicFramePr>
        <p:xfrm>
          <a:off x="1752600" y="136525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2" name="Equation" r:id="rId5" imgW="355446" imgH="330057" progId="Equation.3">
                  <p:embed/>
                </p:oleObj>
              </mc:Choice>
              <mc:Fallback>
                <p:oleObj name="Equation" r:id="rId5" imgW="35544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6525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172312"/>
              </p:ext>
            </p:extLst>
          </p:nvPr>
        </p:nvGraphicFramePr>
        <p:xfrm>
          <a:off x="4953000" y="1295400"/>
          <a:ext cx="3127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3" name="Equation" r:id="rId7" imgW="215806" imgH="330057" progId="Equation.3">
                  <p:embed/>
                </p:oleObj>
              </mc:Choice>
              <mc:Fallback>
                <p:oleObj name="Equation" r:id="rId7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295400"/>
                        <a:ext cx="3127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296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8534400" cy="5638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way to find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correct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adjustment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Individually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transform subpopulations so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about their means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For                  define</a:t>
            </a: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152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3789" r="12489" b="56837"/>
          <a:stretch>
            <a:fillRect/>
          </a:stretch>
        </p:blipFill>
        <p:spPr>
          <a:xfrm>
            <a:off x="1371600" y="2895600"/>
            <a:ext cx="6808788" cy="2901950"/>
          </a:xfrm>
          <a:noFill/>
        </p:spPr>
      </p:pic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/>
        </p:nvGraphicFramePr>
        <p:xfrm>
          <a:off x="5410200" y="5791200"/>
          <a:ext cx="2624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4" name="Equation" r:id="rId5" imgW="2260440" imgH="457200" progId="Equation.3">
                  <p:embed/>
                </p:oleObj>
              </mc:Choice>
              <mc:Fallback>
                <p:oleObj name="Equation" r:id="rId5" imgW="2260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791200"/>
                        <a:ext cx="26241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Line 17"/>
          <p:cNvSpPr>
            <a:spLocks noChangeShapeType="1"/>
          </p:cNvSpPr>
          <p:nvPr/>
        </p:nvSpPr>
        <p:spPr bwMode="auto">
          <a:xfrm>
            <a:off x="3505200" y="3505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Line 18"/>
          <p:cNvSpPr>
            <a:spLocks noChangeShapeType="1"/>
          </p:cNvSpPr>
          <p:nvPr/>
        </p:nvSpPr>
        <p:spPr bwMode="auto">
          <a:xfrm>
            <a:off x="3886200" y="3962400"/>
            <a:ext cx="1676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9"/>
          <p:cNvGraphicFramePr>
            <a:graphicFrameLocks noChangeAspect="1"/>
          </p:cNvGraphicFramePr>
          <p:nvPr/>
        </p:nvGraphicFramePr>
        <p:xfrm>
          <a:off x="2209800" y="5867400"/>
          <a:ext cx="1676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5" name="Equation" r:id="rId7" imgW="1269720" imgH="342720" progId="Equation.3">
                  <p:embed/>
                </p:oleObj>
              </mc:Choice>
              <mc:Fallback>
                <p:oleObj name="Equation" r:id="rId7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867400"/>
                        <a:ext cx="16764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74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8534400" cy="56388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For                  define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This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spheres the data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in the sense that</a:t>
            </a: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941636"/>
              </p:ext>
            </p:extLst>
          </p:nvPr>
        </p:nvGraphicFramePr>
        <p:xfrm>
          <a:off x="5453062" y="1447800"/>
          <a:ext cx="2624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0" name="Equation" r:id="rId4" imgW="2260440" imgH="457200" progId="Equation.3">
                  <p:embed/>
                </p:oleObj>
              </mc:Choice>
              <mc:Fallback>
                <p:oleObj name="Equation" r:id="rId4" imgW="2260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2" y="1447800"/>
                        <a:ext cx="26241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929766"/>
              </p:ext>
            </p:extLst>
          </p:nvPr>
        </p:nvGraphicFramePr>
        <p:xfrm>
          <a:off x="2133600" y="1600200"/>
          <a:ext cx="1676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1" name="Equation" r:id="rId6" imgW="1269720" imgH="342720" progId="Equation.3">
                  <p:embed/>
                </p:oleObj>
              </mc:Choice>
              <mc:Fallback>
                <p:oleObj name="Equation" r:id="rId6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00200"/>
                        <a:ext cx="16764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2209800" y="1981200"/>
            <a:ext cx="4267200" cy="228600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736750"/>
              </p:ext>
            </p:extLst>
          </p:nvPr>
        </p:nvGraphicFramePr>
        <p:xfrm>
          <a:off x="966788" y="4887960"/>
          <a:ext cx="7186612" cy="75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2" name="Equation" r:id="rId8" imgW="2577960" imgH="266400" progId="Equation.3">
                  <p:embed/>
                </p:oleObj>
              </mc:Choice>
              <mc:Fallback>
                <p:oleObj name="Equation" r:id="rId8" imgW="25779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4887960"/>
                        <a:ext cx="7186612" cy="750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6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 Example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of “Maximal Variation”???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SV1 Solution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(Origin Centered)  Poor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267200" y="3429000"/>
            <a:ext cx="3505200" cy="2590800"/>
          </a:xfrm>
          <a:prstGeom prst="straightConnector1">
            <a:avLst/>
          </a:prstGeom>
          <a:ln w="38100">
            <a:solidFill>
              <a:srgbClr val="D357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8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Then:</a:t>
            </a:r>
          </a:p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</a:t>
            </a:r>
          </a:p>
          <a:p>
            <a:pPr marL="609600" indent="-609600" eaLnBrk="1" hangingPunct="1"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Perpendicular bisector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 between means 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50182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Line 8"/>
          <p:cNvSpPr>
            <a:spLocks noChangeShapeType="1"/>
          </p:cNvSpPr>
          <p:nvPr/>
        </p:nvSpPr>
        <p:spPr bwMode="auto">
          <a:xfrm>
            <a:off x="5486400" y="2514600"/>
            <a:ext cx="2362200" cy="2514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has: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rgbClr val="FF98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Normal Vector: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17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1041400" y="2590800"/>
          <a:ext cx="43195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2" name="Equation" r:id="rId5" imgW="4317840" imgH="457200" progId="Equation.3">
                  <p:embed/>
                </p:oleObj>
              </mc:Choice>
              <mc:Fallback>
                <p:oleObj name="Equation" r:id="rId5" imgW="4317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590800"/>
                        <a:ext cx="43195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727200" y="3200400"/>
          <a:ext cx="28844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3" name="Equation" r:id="rId7" imgW="2882880" imgH="457200" progId="Equation.3">
                  <p:embed/>
                </p:oleObj>
              </mc:Choice>
              <mc:Fallback>
                <p:oleObj name="Equation" r:id="rId7" imgW="2882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200400"/>
                        <a:ext cx="28844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Line 10"/>
          <p:cNvSpPr>
            <a:spLocks noChangeShapeType="1"/>
          </p:cNvSpPr>
          <p:nvPr/>
        </p:nvSpPr>
        <p:spPr bwMode="auto">
          <a:xfrm>
            <a:off x="5638800" y="2438400"/>
            <a:ext cx="2133600" cy="3124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has: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rgbClr val="FF98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Normal Vector: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Intercept: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17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1041400" y="2590800"/>
          <a:ext cx="43195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4" name="Equation" r:id="rId5" imgW="4317840" imgH="457200" progId="Equation.3">
                  <p:embed/>
                </p:oleObj>
              </mc:Choice>
              <mc:Fallback>
                <p:oleObj name="Equation" r:id="rId5" imgW="4317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590800"/>
                        <a:ext cx="43195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727200" y="3200400"/>
          <a:ext cx="28844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5" name="Equation" r:id="rId7" imgW="2882880" imgH="457200" progId="Equation.3">
                  <p:embed/>
                </p:oleObj>
              </mc:Choice>
              <mc:Fallback>
                <p:oleObj name="Equation" r:id="rId7" imgW="2882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200400"/>
                        <a:ext cx="28844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Line 10"/>
          <p:cNvSpPr>
            <a:spLocks noChangeShapeType="1"/>
          </p:cNvSpPr>
          <p:nvPr/>
        </p:nvSpPr>
        <p:spPr bwMode="auto">
          <a:xfrm>
            <a:off x="5638800" y="2438400"/>
            <a:ext cx="2133600" cy="3124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2" name="Object 11"/>
          <p:cNvGraphicFramePr>
            <a:graphicFrameLocks noChangeAspect="1"/>
          </p:cNvGraphicFramePr>
          <p:nvPr/>
        </p:nvGraphicFramePr>
        <p:xfrm>
          <a:off x="1295400" y="4114800"/>
          <a:ext cx="38100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6" name="Equation" r:id="rId9" imgW="4787640" imgH="711000" progId="Equation.3">
                  <p:embed/>
                </p:oleObj>
              </mc:Choice>
              <mc:Fallback>
                <p:oleObj name="Equation" r:id="rId9" imgW="478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38100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3" name="Object 13"/>
          <p:cNvGraphicFramePr>
            <a:graphicFrameLocks noChangeAspect="1"/>
          </p:cNvGraphicFramePr>
          <p:nvPr/>
        </p:nvGraphicFramePr>
        <p:xfrm>
          <a:off x="1905000" y="4724400"/>
          <a:ext cx="2438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7" name="Equation" r:id="rId11" imgW="3238200" imgH="761760" progId="Equation.3">
                  <p:embed/>
                </p:oleObj>
              </mc:Choice>
              <mc:Fallback>
                <p:oleObj name="Equation" r:id="rId11" imgW="32382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2438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Line 15"/>
          <p:cNvSpPr>
            <a:spLocks noChangeShapeType="1"/>
          </p:cNvSpPr>
          <p:nvPr/>
        </p:nvSpPr>
        <p:spPr bwMode="auto">
          <a:xfrm>
            <a:off x="4495800" y="5029200"/>
            <a:ext cx="29718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has: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rgbClr val="FF98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Normal Vector: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Intercept: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Sep.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has Equation:</a:t>
            </a: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1041400" y="2590800"/>
          <a:ext cx="43195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07" name="Equation" r:id="rId5" imgW="4317840" imgH="457200" progId="Equation.3">
                  <p:embed/>
                </p:oleObj>
              </mc:Choice>
              <mc:Fallback>
                <p:oleObj name="Equation" r:id="rId5" imgW="4317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590800"/>
                        <a:ext cx="43195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727200" y="3200400"/>
          <a:ext cx="28844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08" name="Equation" r:id="rId7" imgW="2882880" imgH="457200" progId="Equation.3">
                  <p:embed/>
                </p:oleObj>
              </mc:Choice>
              <mc:Fallback>
                <p:oleObj name="Equation" r:id="rId7" imgW="2882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200400"/>
                        <a:ext cx="28844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2" name="Object 11"/>
          <p:cNvGraphicFramePr>
            <a:graphicFrameLocks noChangeAspect="1"/>
          </p:cNvGraphicFramePr>
          <p:nvPr/>
        </p:nvGraphicFramePr>
        <p:xfrm>
          <a:off x="1295400" y="4114800"/>
          <a:ext cx="38100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09" name="Equation" r:id="rId9" imgW="4787640" imgH="711000" progId="Equation.3">
                  <p:embed/>
                </p:oleObj>
              </mc:Choice>
              <mc:Fallback>
                <p:oleObj name="Equation" r:id="rId9" imgW="478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38100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3" name="Object 13"/>
          <p:cNvGraphicFramePr>
            <a:graphicFrameLocks noChangeAspect="1"/>
          </p:cNvGraphicFramePr>
          <p:nvPr/>
        </p:nvGraphicFramePr>
        <p:xfrm>
          <a:off x="1905000" y="4724400"/>
          <a:ext cx="2438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10" name="Equation" r:id="rId11" imgW="3238200" imgH="761760" progId="Equation.3">
                  <p:embed/>
                </p:oleObj>
              </mc:Choice>
              <mc:Fallback>
                <p:oleObj name="Equation" r:id="rId11" imgW="32382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2438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Line 15"/>
          <p:cNvSpPr>
            <a:spLocks noChangeShapeType="1"/>
          </p:cNvSpPr>
          <p:nvPr/>
        </p:nvSpPr>
        <p:spPr bwMode="auto">
          <a:xfrm>
            <a:off x="5524500" y="5448300"/>
            <a:ext cx="16383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4" name="Object 16"/>
          <p:cNvGraphicFramePr>
            <a:graphicFrameLocks noChangeAspect="1"/>
          </p:cNvGraphicFramePr>
          <p:nvPr/>
        </p:nvGraphicFramePr>
        <p:xfrm>
          <a:off x="1371600" y="5867400"/>
          <a:ext cx="4038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11" name="Equation" r:id="rId13" imgW="3670300" imgH="508000" progId="Equation.3">
                  <p:embed/>
                </p:oleObj>
              </mc:Choice>
              <mc:Fallback>
                <p:oleObj name="Equation" r:id="rId13" imgW="3670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867400"/>
                        <a:ext cx="40386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discrimination rule is: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a new data vector       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Choose Class +1 when: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5257800" y="15240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3" name="Equation" r:id="rId4" imgW="406048" imgH="406048" progId="Equation.3">
                  <p:embed/>
                </p:oleObj>
              </mc:Choice>
              <mc:Fallback>
                <p:oleObj name="Equation" r:id="rId4" imgW="406048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24000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1905000" y="2667000"/>
          <a:ext cx="59499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4" name="Equation" r:id="rId6" imgW="4318000" imgH="609600" progId="Equation.3">
                  <p:embed/>
                </p:oleObj>
              </mc:Choice>
              <mc:Fallback>
                <p:oleObj name="Equation" r:id="rId6" imgW="4318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594995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371600" y="5867400"/>
          <a:ext cx="4038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5" name="Equation" r:id="rId8" imgW="3670300" imgH="508000" progId="Equation.3">
                  <p:embed/>
                </p:oleObj>
              </mc:Choice>
              <mc:Fallback>
                <p:oleObj name="Equation" r:id="rId8" imgW="3670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867400"/>
                        <a:ext cx="40386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133600" y="3505200"/>
            <a:ext cx="685800" cy="2514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1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discrimination rule is: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a new data vector       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Choose Class +1 when: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(transforming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 to original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Using, for      symmetric and invertible:</a:t>
            </a:r>
          </a:p>
        </p:txBody>
      </p:sp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5257800" y="15240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5" name="Equation" r:id="rId4" imgW="406048" imgH="406048" progId="Equation.3">
                  <p:embed/>
                </p:oleObj>
              </mc:Choice>
              <mc:Fallback>
                <p:oleObj name="Equation" r:id="rId4" imgW="406048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24000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1905000" y="2667000"/>
          <a:ext cx="59499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6" name="Equation" r:id="rId6" imgW="4318000" imgH="609600" progId="Equation.3">
                  <p:embed/>
                </p:oleObj>
              </mc:Choice>
              <mc:Fallback>
                <p:oleObj name="Equation" r:id="rId6" imgW="4318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594995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6" name="Object 9"/>
          <p:cNvGraphicFramePr>
            <a:graphicFrameLocks noChangeAspect="1"/>
          </p:cNvGraphicFramePr>
          <p:nvPr/>
        </p:nvGraphicFramePr>
        <p:xfrm>
          <a:off x="1447800" y="4038600"/>
          <a:ext cx="60737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7" name="Equation" r:id="rId8" imgW="6070600" imgH="609600" progId="Equation.3">
                  <p:embed/>
                </p:oleObj>
              </mc:Choice>
              <mc:Fallback>
                <p:oleObj name="Equation" r:id="rId8" imgW="60706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38600"/>
                        <a:ext cx="60737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112643"/>
              </p:ext>
            </p:extLst>
          </p:nvPr>
        </p:nvGraphicFramePr>
        <p:xfrm>
          <a:off x="592138" y="5908675"/>
          <a:ext cx="80359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8" name="Equation" r:id="rId10" imgW="2946240" imgH="279360" progId="Equation.3">
                  <p:embed/>
                </p:oleObj>
              </mc:Choice>
              <mc:Fallback>
                <p:oleObj name="Equation" r:id="rId10" imgW="294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5908675"/>
                        <a:ext cx="8035925" cy="758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071869"/>
              </p:ext>
            </p:extLst>
          </p:nvPr>
        </p:nvGraphicFramePr>
        <p:xfrm>
          <a:off x="2362200" y="5495925"/>
          <a:ext cx="4159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9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95925"/>
                        <a:ext cx="4159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5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discrimination rule is: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a new data vector       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Choose Class +1 when: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(transforming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 to original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where:</a:t>
            </a:r>
          </a:p>
        </p:txBody>
      </p:sp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5257800" y="15240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08" name="Equation" r:id="rId4" imgW="406048" imgH="406048" progId="Equation.3">
                  <p:embed/>
                </p:oleObj>
              </mc:Choice>
              <mc:Fallback>
                <p:oleObj name="Equation" r:id="rId4" imgW="406048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24000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1905000" y="2667000"/>
          <a:ext cx="59499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09" name="Equation" r:id="rId6" imgW="4318000" imgH="609600" progId="Equation.3">
                  <p:embed/>
                </p:oleObj>
              </mc:Choice>
              <mc:Fallback>
                <p:oleObj name="Equation" r:id="rId6" imgW="4318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594995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6" name="Object 9"/>
          <p:cNvGraphicFramePr>
            <a:graphicFrameLocks noChangeAspect="1"/>
          </p:cNvGraphicFramePr>
          <p:nvPr/>
        </p:nvGraphicFramePr>
        <p:xfrm>
          <a:off x="1447800" y="4038600"/>
          <a:ext cx="60737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10" name="Equation" r:id="rId8" imgW="6070600" imgH="609600" progId="Equation.3">
                  <p:embed/>
                </p:oleObj>
              </mc:Choice>
              <mc:Fallback>
                <p:oleObj name="Equation" r:id="rId8" imgW="60706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38600"/>
                        <a:ext cx="60737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7" name="Object 11"/>
          <p:cNvGraphicFramePr>
            <a:graphicFrameLocks noChangeAspect="1"/>
          </p:cNvGraphicFramePr>
          <p:nvPr/>
        </p:nvGraphicFramePr>
        <p:xfrm>
          <a:off x="2438400" y="4648200"/>
          <a:ext cx="3124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11" name="Equation" r:id="rId10" imgW="3124200" imgH="533400" progId="Equation.3">
                  <p:embed/>
                </p:oleObj>
              </mc:Choice>
              <mc:Fallback>
                <p:oleObj name="Equation" r:id="rId10" imgW="3124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48200"/>
                        <a:ext cx="31242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8" name="Object 13"/>
          <p:cNvGraphicFramePr>
            <a:graphicFrameLocks noChangeAspect="1"/>
          </p:cNvGraphicFramePr>
          <p:nvPr/>
        </p:nvGraphicFramePr>
        <p:xfrm>
          <a:off x="2063750" y="5492750"/>
          <a:ext cx="51689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12" name="Equation" r:id="rId12" imgW="5168880" imgH="457200" progId="Equation.3">
                  <p:embed/>
                </p:oleObj>
              </mc:Choice>
              <mc:Fallback>
                <p:oleObj name="Equation" r:id="rId12" imgW="5168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492750"/>
                        <a:ext cx="51689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9" name="Object 15"/>
          <p:cNvGraphicFramePr>
            <a:graphicFrameLocks noChangeAspect="1"/>
          </p:cNvGraphicFramePr>
          <p:nvPr/>
        </p:nvGraphicFramePr>
        <p:xfrm>
          <a:off x="2070100" y="5956300"/>
          <a:ext cx="49657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13" name="Equation" r:id="rId14" imgW="4965480" imgH="761760" progId="Equation.3">
                  <p:embed/>
                </p:oleObj>
              </mc:Choice>
              <mc:Fallback>
                <p:oleObj name="Equation" r:id="rId14" imgW="49654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5956300"/>
                        <a:ext cx="496570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64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(in orig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 space) have separ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ting hyperplane with: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 vector:                    Intercept: 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922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45470" r="11598" b="11368"/>
          <a:stretch>
            <a:fillRect/>
          </a:stretch>
        </p:blipFill>
        <p:spPr>
          <a:xfrm>
            <a:off x="1219200" y="2895600"/>
            <a:ext cx="6686550" cy="3041650"/>
          </a:xfrm>
          <a:noFill/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3124200" y="1447800"/>
          <a:ext cx="838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16" name="Equation" r:id="rId5" imgW="571500" imgH="368300" progId="Equation.3">
                  <p:embed/>
                </p:oleObj>
              </mc:Choice>
              <mc:Fallback>
                <p:oleObj name="Equation" r:id="rId5" imgW="571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47800"/>
                        <a:ext cx="838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7086600" y="1524000"/>
          <a:ext cx="838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17" name="Equation" r:id="rId7" imgW="622030" imgH="431613" progId="Equation.3">
                  <p:embed/>
                </p:oleObj>
              </mc:Choice>
              <mc:Fallback>
                <p:oleObj name="Equation" r:id="rId7" imgW="62203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524000"/>
                        <a:ext cx="83820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2895600" y="2057400"/>
            <a:ext cx="457200" cy="2819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3733800" y="1447800"/>
            <a:ext cx="3124200" cy="2057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2743200" y="2133600"/>
            <a:ext cx="4572000" cy="2438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Relationship to </a:t>
            </a:r>
            <a:r>
              <a:rPr lang="en-US" sz="2800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Mahalanobis</a:t>
            </a:r>
            <a:r>
              <a:rPr lang="en-US" sz="28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distance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For                         , a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distance measure 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2438400" y="1905000"/>
          <a:ext cx="21494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8" name="Equation" r:id="rId4" imgW="2146300" imgH="368300" progId="Equation.3">
                  <p:embed/>
                </p:oleObj>
              </mc:Choice>
              <mc:Fallback>
                <p:oleObj name="Equation" r:id="rId4" imgW="214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05000"/>
                        <a:ext cx="21494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3429000" y="2286000"/>
          <a:ext cx="4994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9" name="Equation" r:id="rId6" imgW="4991040" imgH="482400" progId="Equation.3">
                  <p:embed/>
                </p:oleObj>
              </mc:Choice>
              <mc:Fallback>
                <p:oleObj name="Equation" r:id="rId6" imgW="4991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86000"/>
                        <a:ext cx="49942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2685978" y="3048000"/>
            <a:ext cx="3714822" cy="37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543389" y="3733800"/>
            <a:ext cx="2543211" cy="1727775"/>
            <a:chOff x="4543389" y="3733800"/>
            <a:chExt cx="2543211" cy="1727775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4572000" y="3733800"/>
              <a:ext cx="838200" cy="10668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43389" y="4938786"/>
              <a:ext cx="181011" cy="16661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410200" y="4876800"/>
                  <a:ext cx="1676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4876800"/>
                  <a:ext cx="1676400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6543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Relationship to </a:t>
            </a:r>
            <a:r>
              <a:rPr lang="en-US" sz="2800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Mahalanobis</a:t>
            </a:r>
            <a:r>
              <a:rPr lang="en-US" sz="28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distance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For                         , a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distance measure 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 free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i.e. 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standardized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essentially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 out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covariance structure</a:t>
            </a: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2438400" y="1905000"/>
          <a:ext cx="21494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6" name="Equation" r:id="rId4" imgW="2146300" imgH="368300" progId="Equation.3">
                  <p:embed/>
                </p:oleObj>
              </mc:Choice>
              <mc:Fallback>
                <p:oleObj name="Equation" r:id="rId4" imgW="214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05000"/>
                        <a:ext cx="21494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3429000" y="2286000"/>
          <a:ext cx="4994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7" name="Equation" r:id="rId6" imgW="4991040" imgH="482400" progId="Equation.3">
                  <p:embed/>
                </p:oleObj>
              </mc:Choice>
              <mc:Fallback>
                <p:oleObj name="Equation" r:id="rId6" imgW="4991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86000"/>
                        <a:ext cx="49942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“SVD Analysis of Data”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=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Uncentered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Investigate with Similar Toy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Example: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PCA Generally Better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Unless “Origin Is Important”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Look:    Zhang et al (2007)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Relationship to </a:t>
            </a:r>
            <a:r>
              <a:rPr lang="en-US" sz="2800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Mahalanobis</a:t>
            </a:r>
            <a:r>
              <a:rPr lang="en-US" sz="28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distance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For                         , a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distance measure 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 free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i.e. 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standardized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essentially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 out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covariance structure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Euclidean dist. applied to             &amp; 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as key transformation for FLD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FLD is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in </a:t>
            </a:r>
            <a:r>
              <a:rPr lang="en-US" sz="28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Mahalanobis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2438400" y="1905000"/>
          <a:ext cx="21494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4" name="Equation" r:id="rId4" imgW="2146300" imgH="368300" progId="Equation.3">
                  <p:embed/>
                </p:oleObj>
              </mc:Choice>
              <mc:Fallback>
                <p:oleObj name="Equation" r:id="rId4" imgW="214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05000"/>
                        <a:ext cx="21494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3429000" y="2286000"/>
          <a:ext cx="4994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5" name="Equation" r:id="rId6" imgW="4991040" imgH="482400" progId="Equation.3">
                  <p:embed/>
                </p:oleObj>
              </mc:Choice>
              <mc:Fallback>
                <p:oleObj name="Equation" r:id="rId6" imgW="4991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86000"/>
                        <a:ext cx="499427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462619"/>
              </p:ext>
            </p:extLst>
          </p:nvPr>
        </p:nvGraphicFramePr>
        <p:xfrm>
          <a:off x="5257800" y="4191000"/>
          <a:ext cx="9366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6" name="Equation" r:id="rId8" imgW="939392" imgH="406224" progId="Equation.3">
                  <p:embed/>
                </p:oleObj>
              </mc:Choice>
              <mc:Fallback>
                <p:oleObj name="Equation" r:id="rId8" imgW="939392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91000"/>
                        <a:ext cx="9366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409995"/>
              </p:ext>
            </p:extLst>
          </p:nvPr>
        </p:nvGraphicFramePr>
        <p:xfrm>
          <a:off x="6858000" y="4191000"/>
          <a:ext cx="9683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7" name="Equation" r:id="rId10" imgW="964781" imgH="406224" progId="Equation.3">
                  <p:embed/>
                </p:oleObj>
              </mc:Choice>
              <mc:Fallback>
                <p:oleObj name="Equation" r:id="rId10" imgW="964781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191000"/>
                        <a:ext cx="96837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6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Participant Presentation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Sherif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Faraq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Rational Design of ED Free Chemicals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Toy Example Comparison of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Fit Lines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PC1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Y on X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Regression of X on Y</a:t>
            </a:r>
            <a:endParaRPr lang="en-US" sz="3200" u="sng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37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" y="1266665"/>
            <a:ext cx="1752600" cy="2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Projected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Residuals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75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66665"/>
            <a:ext cx="2819399" cy="391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Vertical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Residuals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(X predicts Y)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30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Views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7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Solves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several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optimization problems: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maximize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1-d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proj’d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Direction to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minimize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SS of residuals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(same, by Pythagorean Theorem)</a:t>
            </a:r>
          </a:p>
          <a:p>
            <a:pPr eaLnBrk="1" hangingPunct="1">
              <a:lnSpc>
                <a:spcPct val="140000"/>
              </a:lnSpc>
              <a:buFontTx/>
              <a:buAutoNum type="arabicPeriod" startAt="3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Best fit line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” to data in “orthogonal sense”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(vs.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Y on 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=  vertical sense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&amp;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regression of X on 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= horizontal sense)</a:t>
            </a:r>
          </a:p>
          <a:p>
            <a:pPr eaLnBrk="1" hangingPunct="1">
              <a:lnSpc>
                <a:spcPct val="140000"/>
              </a:lnSpc>
            </a:pPr>
            <a:r>
              <a:rPr lang="en-US" sz="4000" b="1" dirty="0" smtClean="0">
                <a:solidFill>
                  <a:srgbClr val="000000"/>
                </a:solidFill>
                <a:sym typeface="Wingdings" pitchFamily="2" charset="2"/>
              </a:rPr>
              <a:t>Use one that makes sense…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7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686800" cy="5500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Now Using: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rad>
                      <m:acc>
                        <m:accPr>
                          <m:chr m:val="̃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u="sng" dirty="0" smtClean="0">
                    <a:solidFill>
                      <a:srgbClr val="000000"/>
                    </a:solidFill>
                  </a:rPr>
                  <a:t>Spectral Representation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(Raw </a:t>
                </a:r>
                <a:r>
                  <a:rPr lang="en-US" sz="3200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ata):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acc>
                                <m:accPr>
                                  <m:chr m:val="̃"/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Where: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Entries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×1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are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L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oadings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Entries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ba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are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cores</a:t>
                </a:r>
              </a:p>
            </p:txBody>
          </p:sp>
        </mc:Choice>
        <mc:Fallback xmlns="">
          <p:sp>
            <p:nvSpPr>
              <p:cNvPr id="615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686800" cy="5500224"/>
              </a:xfrm>
              <a:prstGeom prst="rect">
                <a:avLst/>
              </a:prstGeom>
              <a:blipFill rotWithShape="1">
                <a:blip r:embed="rId3"/>
                <a:stretch>
                  <a:fillRect l="-1825" t="-3991" b="-25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504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Can Focus on </a:t>
                </a:r>
                <a:r>
                  <a:rPr lang="en-US" sz="3200" dirty="0">
                    <a:solidFill>
                      <a:srgbClr val="000000"/>
                    </a:solidFill>
                  </a:rPr>
                  <a:t>I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ndividual </a:t>
                </a:r>
                <a:r>
                  <a:rPr lang="en-US" sz="3200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ata Vectors: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(Part of </a:t>
                </a:r>
                <a:r>
                  <a:rPr lang="en-US" sz="3200" dirty="0">
                    <a:solidFill>
                      <a:srgbClr val="000000"/>
                    </a:solidFill>
                  </a:rPr>
                  <a:t>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bove </a:t>
                </a:r>
                <a:r>
                  <a:rPr lang="en-US" sz="3200" dirty="0">
                    <a:solidFill>
                      <a:srgbClr val="000000"/>
                    </a:solidFill>
                  </a:rPr>
                  <a:t>F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ull Matrix </a:t>
                </a:r>
                <a:r>
                  <a:rPr lang="en-US" sz="3200" dirty="0" err="1">
                    <a:solidFill>
                      <a:srgbClr val="000000"/>
                    </a:solidFill>
                  </a:rPr>
                  <a:t>R</a:t>
                </a:r>
                <a:r>
                  <a:rPr lang="en-US" sz="3200" dirty="0" err="1" smtClean="0">
                    <a:solidFill>
                      <a:srgbClr val="000000"/>
                    </a:solidFill>
                  </a:rPr>
                  <a:t>ep’n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Terminology: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  are Called “PCs” </a:t>
                </a: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and are also </a:t>
                </a:r>
                <a:r>
                  <a:rPr lang="en-US" sz="3200" dirty="0">
                    <a:solidFill>
                      <a:srgbClr val="000000"/>
                    </a:solidFill>
                  </a:rPr>
                  <a:t>C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alled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cores</a:t>
                </a:r>
              </a:p>
            </p:txBody>
          </p:sp>
        </mc:Choice>
        <mc:Fallback xmlns="">
          <p:sp>
            <p:nvSpPr>
              <p:cNvPr id="717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5043047"/>
              </a:xfrm>
              <a:prstGeom prst="rect">
                <a:avLst/>
              </a:prstGeom>
              <a:blipFill rotWithShape="1">
                <a:blip r:embed="rId3"/>
                <a:stretch>
                  <a:fillRect l="-1875" t="-4353" b="-31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3340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00FF"/>
                </a:solidFill>
              </a:rPr>
              <a:t>PC1 Projections</a:t>
            </a:r>
          </a:p>
          <a:p>
            <a:pPr algn="ctr" eaLnBrk="1" hangingPunct="1"/>
            <a:r>
              <a:rPr lang="en-US" sz="2800" dirty="0" smtClean="0">
                <a:solidFill>
                  <a:srgbClr val="FF00FF"/>
                </a:solidFill>
              </a:rPr>
              <a:t>Best 1-d Approximations of Data</a:t>
            </a:r>
            <a:endParaRPr lang="en-US" sz="2800" dirty="0" smtClean="0">
              <a:solidFill>
                <a:srgbClr val="00FFFF"/>
              </a:solidFill>
            </a:endParaRP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2590800" y="3962400"/>
            <a:ext cx="2209800" cy="15240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4800600" y="3962400"/>
            <a:ext cx="2209800" cy="15240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66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3167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3200" u="sng" dirty="0" smtClean="0">
                    <a:solidFill>
                      <a:srgbClr val="000000"/>
                    </a:solidFill>
                  </a:rPr>
                  <a:t>Reduced Rank Representation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Reconstruct Using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O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nly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</a:rPr>
                      <m:t> (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Terms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3200" dirty="0">
                    <a:solidFill>
                      <a:srgbClr val="000000"/>
                    </a:solidFill>
                  </a:rPr>
                  <a:t>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ssuming </a:t>
                </a:r>
                <a:r>
                  <a:rPr lang="en-US" sz="3200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ecreasing Eigenvalues)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3167021"/>
              </a:xfrm>
              <a:prstGeom prst="rect">
                <a:avLst/>
              </a:prstGeom>
              <a:blipFill rotWithShape="1">
                <a:blip r:embed="rId3"/>
                <a:stretch>
                  <a:fillRect l="-1875" t="-5588" b="-52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5087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3200" u="sng" dirty="0" smtClean="0">
                    <a:solidFill>
                      <a:srgbClr val="000000"/>
                    </a:solidFill>
                  </a:rPr>
                  <a:t>Reduced Rank Representation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Reconstruct Using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O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nly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</a:rPr>
                      <m:t> (≪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Terms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3200" dirty="0">
                    <a:solidFill>
                      <a:srgbClr val="000000"/>
                    </a:solidFill>
                  </a:rPr>
                  <a:t>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ssuming </a:t>
                </a:r>
                <a:r>
                  <a:rPr lang="en-US" sz="3200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ecreasing Eigenvalues)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Gives:   Rank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Approximation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of Data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Key to PCA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imension Reduction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And PCA for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ata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C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ompression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 (~ .jpeg)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5087547"/>
              </a:xfrm>
              <a:prstGeom prst="rect">
                <a:avLst/>
              </a:prstGeom>
              <a:blipFill rotWithShape="1">
                <a:blip r:embed="rId3"/>
                <a:stretch>
                  <a:fillRect l="-1875" t="-3477" b="-28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Choice of     </a:t>
            </a:r>
            <a:r>
              <a:rPr lang="en-US" sz="3200" dirty="0" smtClean="0">
                <a:solidFill>
                  <a:srgbClr val="000000"/>
                </a:solidFill>
              </a:rPr>
              <a:t>   in Reduced Rank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Generally </a:t>
            </a:r>
            <a:r>
              <a:rPr lang="en-US" sz="3200" i="1" dirty="0">
                <a:solidFill>
                  <a:srgbClr val="000000"/>
                </a:solidFill>
              </a:rPr>
              <a:t>V</a:t>
            </a:r>
            <a:r>
              <a:rPr lang="en-US" sz="3200" i="1" dirty="0" smtClean="0">
                <a:solidFill>
                  <a:srgbClr val="000000"/>
                </a:solidFill>
              </a:rPr>
              <a:t>ery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lippery</a:t>
            </a:r>
            <a:r>
              <a:rPr lang="en-US" sz="3200" dirty="0" smtClean="0">
                <a:solidFill>
                  <a:srgbClr val="000000"/>
                </a:solidFill>
              </a:rPr>
              <a:t> Problem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Not Recommended: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Arbitrary Choice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dirty="0" smtClean="0">
                <a:solidFill>
                  <a:srgbClr val="000000"/>
                </a:solidFill>
              </a:rPr>
              <a:t>E.g. % Variation Explained  90%?  95%?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>
            <p:extLst/>
          </p:nvPr>
        </p:nvGraphicFramePr>
        <p:xfrm>
          <a:off x="2362200" y="1371600"/>
          <a:ext cx="314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2" name="Equation" r:id="rId4" imgW="203040" imgH="279360" progId="Equation.3">
                  <p:embed/>
                </p:oleObj>
              </mc:Choice>
              <mc:Fallback>
                <p:oleObj name="Equation" r:id="rId4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314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7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Choice of     </a:t>
            </a:r>
            <a:r>
              <a:rPr lang="en-US" sz="3200" dirty="0" smtClean="0">
                <a:solidFill>
                  <a:srgbClr val="000000"/>
                </a:solidFill>
              </a:rPr>
              <a:t>   in Reduced Rank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Generally </a:t>
            </a:r>
            <a:r>
              <a:rPr lang="en-US" sz="3200" i="1" dirty="0">
                <a:solidFill>
                  <a:srgbClr val="000000"/>
                </a:solidFill>
              </a:rPr>
              <a:t>V</a:t>
            </a:r>
            <a:r>
              <a:rPr lang="en-US" sz="3200" i="1" dirty="0" smtClean="0">
                <a:solidFill>
                  <a:srgbClr val="000000"/>
                </a:solidFill>
              </a:rPr>
              <a:t>ery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lippery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P</a:t>
            </a:r>
            <a:r>
              <a:rPr lang="en-US" sz="3200" dirty="0" smtClean="0">
                <a:solidFill>
                  <a:srgbClr val="000000"/>
                </a:solidFill>
              </a:rPr>
              <a:t>roblem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SCREE Plot (</a:t>
            </a:r>
            <a:r>
              <a:rPr lang="en-US" sz="3200" dirty="0" err="1" smtClean="0">
                <a:solidFill>
                  <a:srgbClr val="000000"/>
                </a:solidFill>
              </a:rPr>
              <a:t>Kruskal</a:t>
            </a:r>
            <a:r>
              <a:rPr lang="en-US" sz="3200" dirty="0" smtClean="0">
                <a:solidFill>
                  <a:srgbClr val="000000"/>
                </a:solidFill>
              </a:rPr>
              <a:t> 1964):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i="1" dirty="0" smtClean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Find </a:t>
            </a:r>
            <a:r>
              <a:rPr lang="en-US" sz="3200" i="1" dirty="0">
                <a:solidFill>
                  <a:srgbClr val="000000"/>
                </a:solidFill>
              </a:rPr>
              <a:t>K</a:t>
            </a:r>
            <a:r>
              <a:rPr lang="en-US" sz="3200" i="1" dirty="0" smtClean="0">
                <a:solidFill>
                  <a:srgbClr val="000000"/>
                </a:solidFill>
              </a:rPr>
              <a:t>nee</a:t>
            </a:r>
            <a:r>
              <a:rPr lang="en-US" sz="3200" dirty="0" smtClean="0">
                <a:solidFill>
                  <a:srgbClr val="000000"/>
                </a:solidFill>
              </a:rPr>
              <a:t> in </a:t>
            </a:r>
            <a:r>
              <a:rPr lang="en-US" sz="3200" dirty="0">
                <a:solidFill>
                  <a:srgbClr val="000000"/>
                </a:solidFill>
              </a:rPr>
              <a:t>P</a:t>
            </a:r>
            <a:r>
              <a:rPr lang="en-US" sz="3200" dirty="0" smtClean="0">
                <a:solidFill>
                  <a:srgbClr val="000000"/>
                </a:solidFill>
              </a:rPr>
              <a:t>ower Spectrum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>
            <p:extLst/>
          </p:nvPr>
        </p:nvGraphicFramePr>
        <p:xfrm>
          <a:off x="2362200" y="1371600"/>
          <a:ext cx="314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6" name="Equation" r:id="rId4" imgW="203040" imgH="279360" progId="Equation.3">
                  <p:embed/>
                </p:oleObj>
              </mc:Choice>
              <mc:Fallback>
                <p:oleObj name="Equation" r:id="rId4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314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025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2" t="11598" r="6316" b="71637"/>
          <a:stretch>
            <a:fillRect/>
          </a:stretch>
        </p:blipFill>
        <p:spPr>
          <a:xfrm>
            <a:off x="5867400" y="3962400"/>
            <a:ext cx="2744788" cy="2439988"/>
          </a:xfrm>
          <a:noFill/>
        </p:spPr>
      </p:pic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2590800" y="3886200"/>
            <a:ext cx="3429000" cy="2819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 flipV="1">
            <a:off x="6019800" y="6019800"/>
            <a:ext cx="9144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 flipV="1">
            <a:off x="6019800" y="6172200"/>
            <a:ext cx="10668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SCREE Plot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rawbacks: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What is a Knee?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 What if There are Several?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Knees Depend on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caling</a:t>
            </a:r>
            <a:r>
              <a:rPr lang="en-US" sz="3200" dirty="0" smtClean="0">
                <a:solidFill>
                  <a:srgbClr val="000000"/>
                </a:solidFill>
              </a:rPr>
              <a:t>  (Power?  log?)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Personal 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dirty="0" smtClean="0">
                <a:solidFill>
                  <a:srgbClr val="000000"/>
                </a:solidFill>
              </a:rPr>
              <a:t>uggestions: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</a:rPr>
              <a:t>Find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uxiliary </a:t>
            </a:r>
            <a:r>
              <a:rPr lang="en-US" sz="3200" dirty="0">
                <a:solidFill>
                  <a:srgbClr val="000000"/>
                </a:solidFill>
              </a:rPr>
              <a:t>C</a:t>
            </a:r>
            <a:r>
              <a:rPr lang="en-US" sz="3200" dirty="0" smtClean="0">
                <a:solidFill>
                  <a:srgbClr val="000000"/>
                </a:solidFill>
              </a:rPr>
              <a:t>utoffs (</a:t>
            </a:r>
            <a:r>
              <a:rPr lang="en-US" sz="3200" dirty="0">
                <a:solidFill>
                  <a:srgbClr val="000000"/>
                </a:solidFill>
              </a:rPr>
              <a:t>I</a:t>
            </a:r>
            <a:r>
              <a:rPr lang="en-US" sz="3200" dirty="0" smtClean="0">
                <a:solidFill>
                  <a:srgbClr val="000000"/>
                </a:solidFill>
              </a:rPr>
              <a:t>nter-Rater Variation)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</a:rPr>
              <a:t>Use the </a:t>
            </a:r>
            <a:r>
              <a:rPr lang="en-US" sz="3200" dirty="0">
                <a:solidFill>
                  <a:srgbClr val="000000"/>
                </a:solidFill>
              </a:rPr>
              <a:t>F</a:t>
            </a:r>
            <a:r>
              <a:rPr lang="en-US" sz="3200" dirty="0" smtClean="0">
                <a:solidFill>
                  <a:srgbClr val="000000"/>
                </a:solidFill>
              </a:rPr>
              <a:t>ull Range (</a:t>
            </a:r>
            <a:r>
              <a:rPr lang="en-US" sz="3200" dirty="0" err="1" smtClean="0">
                <a:solidFill>
                  <a:srgbClr val="000000"/>
                </a:solidFill>
              </a:rPr>
              <a:t>ala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dirty="0" smtClean="0">
                <a:solidFill>
                  <a:srgbClr val="000000"/>
                </a:solidFill>
              </a:rPr>
              <a:t>cale Space)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Simulation</a:t>
            </a:r>
          </a:p>
        </p:txBody>
      </p:sp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01000" cy="37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Idea:  given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Mean Vector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Eigenvectors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Eigenvalues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Simulate data from Corresponding Normal 	Distribution</a:t>
            </a:r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3657600" y="1828800"/>
          <a:ext cx="4254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6" name="Equation" r:id="rId4" imgW="241200" imgH="406080" progId="Equation.3">
                  <p:embed/>
                </p:oleObj>
              </mc:Choice>
              <mc:Fallback>
                <p:oleObj name="Equation" r:id="rId4" imgW="241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425450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3733800" y="2514600"/>
          <a:ext cx="1538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7" name="Equation" r:id="rId6" imgW="520560" imgH="241200" progId="Equation.3">
                  <p:embed/>
                </p:oleObj>
              </mc:Choice>
              <mc:Fallback>
                <p:oleObj name="Equation" r:id="rId6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5382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70" name="Object 12"/>
          <p:cNvGraphicFramePr>
            <a:graphicFrameLocks noChangeAspect="1"/>
          </p:cNvGraphicFramePr>
          <p:nvPr/>
        </p:nvGraphicFramePr>
        <p:xfrm>
          <a:off x="3962400" y="3276600"/>
          <a:ext cx="14208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8" name="Equation" r:id="rId8" imgW="1041120" imgH="380880" progId="Equation.3">
                  <p:embed/>
                </p:oleObj>
              </mc:Choice>
              <mc:Fallback>
                <p:oleObj name="Equation" r:id="rId8" imgW="10411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142081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8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Simulation</a:t>
            </a:r>
          </a:p>
        </p:txBody>
      </p:sp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010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Idea:  given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Mean Vector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Eigenvectors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Eigenvalues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Simulate data from Corresponding Normal 	Distribution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Approach:  Invert PCA Data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                                         where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00200" y="5638800"/>
          <a:ext cx="3048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0" name="Equation" r:id="rId4" imgW="2603160" imgH="774360" progId="Equation.3">
                  <p:embed/>
                </p:oleObj>
              </mc:Choice>
              <mc:Fallback>
                <p:oleObj name="Equation" r:id="rId4" imgW="260316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638800"/>
                        <a:ext cx="30480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6781800" y="5791200"/>
          <a:ext cx="19621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1" name="Equation" r:id="rId6" imgW="1447560" imgH="406080" progId="Equation.3">
                  <p:embed/>
                </p:oleObj>
              </mc:Choice>
              <mc:Fallback>
                <p:oleObj name="Equation" r:id="rId6" imgW="14475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791200"/>
                        <a:ext cx="19621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3657600" y="1828800"/>
          <a:ext cx="4254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2" name="Equation" r:id="rId8" imgW="241200" imgH="406080" progId="Equation.3">
                  <p:embed/>
                </p:oleObj>
              </mc:Choice>
              <mc:Fallback>
                <p:oleObj name="Equation" r:id="rId8" imgW="241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425450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3733800" y="2514600"/>
          <a:ext cx="1538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3" name="Equation" r:id="rId10" imgW="520560" imgH="241200" progId="Equation.3">
                  <p:embed/>
                </p:oleObj>
              </mc:Choice>
              <mc:Fallback>
                <p:oleObj name="Equation" r:id="rId10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5382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70" name="Object 12"/>
          <p:cNvGraphicFramePr>
            <a:graphicFrameLocks noChangeAspect="1"/>
          </p:cNvGraphicFramePr>
          <p:nvPr/>
        </p:nvGraphicFramePr>
        <p:xfrm>
          <a:off x="3962400" y="3276600"/>
          <a:ext cx="14208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4" name="Equation" r:id="rId12" imgW="1041120" imgH="380880" progId="Equation.3">
                  <p:embed/>
                </p:oleObj>
              </mc:Choice>
              <mc:Fallback>
                <p:oleObj name="Equation" r:id="rId12" imgW="10411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142081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9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Small caution on PC directions &amp; plotting:</a:t>
            </a:r>
          </a:p>
          <a:p>
            <a:pPr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PCA directions (may) have sign flip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Mathematically no difference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Numerically caused artifact of round off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Can have large graphical impact</a:t>
            </a:r>
          </a:p>
        </p:txBody>
      </p:sp>
    </p:spTree>
    <p:extLst>
      <p:ext uri="{BB962C8B-B14F-4D97-AF65-F5344CB8AC3E}">
        <p14:creationId xmlns:p14="http://schemas.microsoft.com/office/powerpoint/2010/main" val="2476647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Toy Example   (2 colored “clusters” in data)</a:t>
            </a:r>
          </a:p>
        </p:txBody>
      </p: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980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Toy Example   (1 point moved)</a:t>
            </a:r>
          </a:p>
        </p:txBody>
      </p:sp>
      <p:pic>
        <p:nvPicPr>
          <p:cNvPr id="1146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843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3340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E7E7"/>
                </a:solidFill>
              </a:rPr>
              <a:t>PC2 Projections (= PC1 </a:t>
            </a:r>
            <a:r>
              <a:rPr lang="en-US" sz="2800" dirty="0" err="1" smtClean="0">
                <a:solidFill>
                  <a:srgbClr val="00E7E7"/>
                </a:solidFill>
              </a:rPr>
              <a:t>Resid’s</a:t>
            </a:r>
            <a:r>
              <a:rPr lang="en-US" sz="2800" dirty="0" smtClean="0">
                <a:solidFill>
                  <a:srgbClr val="00E7E7"/>
                </a:solidFill>
              </a:rPr>
              <a:t>)</a:t>
            </a:r>
          </a:p>
          <a:p>
            <a:pPr algn="ctr" eaLnBrk="1" hangingPunct="1"/>
            <a:r>
              <a:rPr lang="en-US" sz="2800" dirty="0" smtClean="0">
                <a:solidFill>
                  <a:srgbClr val="00E7E7"/>
                </a:solidFill>
              </a:rPr>
              <a:t>2</a:t>
            </a:r>
            <a:r>
              <a:rPr lang="en-US" sz="2800" baseline="30000" dirty="0" smtClean="0">
                <a:solidFill>
                  <a:srgbClr val="00E7E7"/>
                </a:solidFill>
              </a:rPr>
              <a:t>nd</a:t>
            </a:r>
            <a:r>
              <a:rPr lang="en-US" sz="2800" dirty="0" smtClean="0">
                <a:solidFill>
                  <a:srgbClr val="00E7E7"/>
                </a:solidFill>
              </a:rPr>
              <a:t> Best 1-d Approximations of Data</a:t>
            </a: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2819400" y="3581400"/>
            <a:ext cx="1981200" cy="190500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4800600" y="3657600"/>
            <a:ext cx="1066800" cy="182880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00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Toy Example   (1 point moved)</a:t>
            </a: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Important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Point:</a:t>
            </a: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Constant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Axes</a:t>
            </a:r>
          </a:p>
        </p:txBody>
      </p:sp>
      <p:pic>
        <p:nvPicPr>
          <p:cNvPr id="1157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261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Original Data   (arbitrary PC flip)</a:t>
            </a:r>
          </a:p>
        </p:txBody>
      </p:sp>
      <p:pic>
        <p:nvPicPr>
          <p:cNvPr id="1167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3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Point Moved Data   (arbitrary PC flip)</a:t>
            </a: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Much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Harder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To See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Moving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Point</a:t>
            </a:r>
          </a:p>
        </p:txBody>
      </p:sp>
      <p:pic>
        <p:nvPicPr>
          <p:cNvPr id="1177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233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8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305800" cy="546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How to “fix directions”?</a:t>
                </a:r>
              </a:p>
              <a:p>
                <a:pPr eaLnBrk="1" hangingPunct="1">
                  <a:lnSpc>
                    <a:spcPct val="130000"/>
                  </a:lnSpc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One Option:</a:t>
                </a:r>
              </a:p>
              <a:p>
                <a:pPr eaLnBrk="1" hangingPunct="1">
                  <a:lnSpc>
                    <a:spcPct val="130000"/>
                  </a:lnSpc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Use  ± 1 flip that gives:</a:t>
                </a:r>
              </a:p>
              <a:p>
                <a:pPr algn="ctr" eaLnBrk="1" hangingPunct="1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=1,⋯,</m:t>
                              </m:r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𝑃𝑟𝑜𝑗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=1,⋯,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𝑃𝑟𝑜𝑗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130000"/>
                  </a:lnSpc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13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(assumes 0 centered)</a:t>
                </a:r>
              </a:p>
            </p:txBody>
          </p:sp>
        </mc:Choice>
        <mc:Fallback xmlns="">
          <p:sp>
            <p:nvSpPr>
              <p:cNvPr id="1187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305800" cy="5460341"/>
              </a:xfrm>
              <a:prstGeom prst="rect">
                <a:avLst/>
              </a:prstGeom>
              <a:blipFill rotWithShape="1">
                <a:blip r:embed="rId3"/>
                <a:stretch>
                  <a:fillRect l="-1909" b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404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8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305800" cy="6391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How to “fix directions”?</a:t>
                </a: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Personal Current Favorite:</a:t>
                </a: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>
                    <a:solidFill>
                      <a:srgbClr val="000000"/>
                    </a:solidFill>
                  </a:rPr>
                  <a:t>Use  ± 1 flip that 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makes the projection vector </a:t>
                </a: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>
                    <a:solidFill>
                      <a:srgbClr val="00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</m:ba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  “point most towards”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130000"/>
                  </a:lnSpc>
                </a:pPr>
                <a:endParaRPr lang="en-US" sz="3200" dirty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i.e. makes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130000"/>
                  </a:lnSpc>
                </a:pPr>
                <a:endParaRPr lang="en-US" sz="3200" dirty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130000"/>
                  </a:lnSpc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87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305800" cy="6391365"/>
              </a:xfrm>
              <a:prstGeom prst="rect">
                <a:avLst/>
              </a:prstGeom>
              <a:blipFill rotWithShape="1">
                <a:blip r:embed="rId3"/>
                <a:stretch>
                  <a:fillRect l="-1909" r="-18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97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90600"/>
                <a:ext cx="8305800" cy="54102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Issue:  for </a:t>
                </a:r>
                <a:r>
                  <a:rPr lang="en-US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 (recall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&gt;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May be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uite Large,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×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𝑑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Slow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 Work with, and to Compute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 About a Shortcut?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Approach: 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Singular Value Decomposition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(of (centered, scaled) Data Matrix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122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90600"/>
                <a:ext cx="8305800" cy="5410200"/>
              </a:xfrm>
              <a:blipFill rotWithShape="1">
                <a:blip r:embed="rId3"/>
                <a:stretch>
                  <a:fillRect l="-2201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6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Recall 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Graphics Display Assumes    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19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20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21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22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710571"/>
              </p:ext>
            </p:extLst>
          </p:nvPr>
        </p:nvGraphicFramePr>
        <p:xfrm>
          <a:off x="5880100" y="5715000"/>
          <a:ext cx="105908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23" name="Equation" r:id="rId12" imgW="368140" imgH="177723" progId="Equation.3">
                  <p:embed/>
                </p:oleObj>
              </mc:Choice>
              <mc:Fallback>
                <p:oleObj name="Equation" r:id="rId12" imgW="368140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715000"/>
                        <a:ext cx="1059088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152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Recall 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Reduced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6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052888" y="2743200"/>
          <a:ext cx="7477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7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2743200"/>
                        <a:ext cx="7477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8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9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40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4524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Recall SVD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Compact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Representation:</a:t>
                </a:r>
              </a:p>
              <a:p>
                <a:pPr eaLnBrk="1" hangingPunct="1">
                  <a:lnSpc>
                    <a:spcPct val="15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=    </a:t>
                </a:r>
              </a:p>
              <a:p>
                <a:pPr eaLnBrk="1" hangingPunct="1">
                  <a:lnSpc>
                    <a:spcPct val="150000"/>
                  </a:lnSpc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w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here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𝑟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= 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rank(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82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4524315"/>
              </a:xfrm>
              <a:prstGeom prst="rect">
                <a:avLst/>
              </a:prstGeom>
              <a:blipFill rotWithShape="1">
                <a:blip r:embed="rId4"/>
                <a:stretch>
                  <a:fillRect l="-1909" b="-1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50" name="Equation" r:id="rId5" imgW="330120" imgH="228600" progId="Equation.3">
                  <p:embed/>
                </p:oleObj>
              </mc:Choice>
              <mc:Fallback>
                <p:oleObj name="Equation" r:id="rId5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51" name="Equation" r:id="rId7" imgW="304560" imgH="228600" progId="Equation.3">
                  <p:embed/>
                </p:oleObj>
              </mc:Choice>
              <mc:Fallback>
                <p:oleObj name="Equation" r:id="rId7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52" name="Equation" r:id="rId9" imgW="266400" imgH="215640" progId="Equation.3">
                  <p:embed/>
                </p:oleObj>
              </mc:Choice>
              <mc:Fallback>
                <p:oleObj name="Equation" r:id="rId9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53" name="Equation" r:id="rId11" imgW="330120" imgH="203040" progId="Equation.3">
                  <p:embed/>
                </p:oleObj>
              </mc:Choice>
              <mc:Fallback>
                <p:oleObj name="Equation" r:id="rId11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32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Decomposition,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Computational Advantage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(for Rank    ):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ompact Form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only need to find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e-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s-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scores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Components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Useful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can be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faster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 </a:t>
            </a:r>
          </a:p>
        </p:txBody>
      </p:sp>
      <p:sp>
        <p:nvSpPr>
          <p:cNvPr id="1536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5486400" y="5943600"/>
          <a:ext cx="10668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4" name="Equation" r:id="rId4" imgW="850680" imgH="279360" progId="Equation.3">
                  <p:embed/>
                </p:oleObj>
              </mc:Choice>
              <mc:Fallback>
                <p:oleObj name="Equation" r:id="rId4" imgW="850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943600"/>
                        <a:ext cx="10668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6324600" y="1066800"/>
          <a:ext cx="1828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5" name="Equation" r:id="rId6" imgW="1180800" imgH="330120" progId="Equation.3">
                  <p:embed/>
                </p:oleObj>
              </mc:Choice>
              <mc:Fallback>
                <p:oleObj name="Equation" r:id="rId6" imgW="1180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1828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15"/>
          <p:cNvGraphicFramePr>
            <a:graphicFrameLocks noChangeAspect="1"/>
          </p:cNvGraphicFramePr>
          <p:nvPr/>
        </p:nvGraphicFramePr>
        <p:xfrm>
          <a:off x="2895600" y="2971800"/>
          <a:ext cx="39528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6" name="Equation" r:id="rId8" imgW="1130040" imgH="228600" progId="Equation.3">
                  <p:embed/>
                </p:oleObj>
              </mc:Choice>
              <mc:Fallback>
                <p:oleObj name="Equation" r:id="rId8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971800"/>
                        <a:ext cx="39528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2819400" y="3581400"/>
            <a:ext cx="3048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4953000" y="3657600"/>
            <a:ext cx="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 flipV="1">
            <a:off x="6477000" y="3657600"/>
            <a:ext cx="6096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603650"/>
              </p:ext>
            </p:extLst>
          </p:nvPr>
        </p:nvGraphicFramePr>
        <p:xfrm>
          <a:off x="7065962" y="1841500"/>
          <a:ext cx="3254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7" name="Equation" r:id="rId10" imgW="114120" imgH="126720" progId="Equation.3">
                  <p:embed/>
                </p:oleObj>
              </mc:Choice>
              <mc:Fallback>
                <p:oleObj name="Equation" r:id="rId10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2" y="1841500"/>
                        <a:ext cx="3254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1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70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669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ANOVA 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Mean </a:t>
                </a:r>
                <a:r>
                  <a:rPr lang="en-US" sz="3200" i="1" dirty="0" smtClean="0">
                    <a:solidFill>
                      <a:srgbClr val="000000"/>
                    </a:solidFill>
                    <a:sym typeface="Wingdings" pitchFamily="2" charset="2"/>
                  </a:rPr>
                  <a:t>Decomposition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Total Variation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= </a:t>
                </a: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=  </a:t>
                </a:r>
                <a:r>
                  <a:rPr lang="en-US" sz="3200" dirty="0" smtClean="0">
                    <a:solidFill>
                      <a:srgbClr val="00FF00"/>
                    </a:solidFill>
                    <a:sym typeface="Wingdings" pitchFamily="2" charset="2"/>
                  </a:rPr>
                  <a:t>Mean Variation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+ </a:t>
                </a:r>
                <a:r>
                  <a:rPr lang="en-US" sz="3200" dirty="0" smtClean="0">
                    <a:solidFill>
                      <a:srgbClr val="0000FF"/>
                    </a:solidFill>
                    <a:sym typeface="Wingdings" pitchFamily="2" charset="2"/>
                  </a:rPr>
                  <a:t>Mean Residual Variation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=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3200" i="1" smtClean="0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FF00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FF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FF00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rgbClr val="00FF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rgbClr val="00FF00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FF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20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Mathematics:    Pythagorean Theorem</a:t>
                </a: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Intuition Quantified via Sums of Squares</a:t>
                </a:r>
              </a:p>
            </p:txBody>
          </p:sp>
        </mc:Choice>
        <mc:Fallback>
          <p:sp>
            <p:nvSpPr>
              <p:cNvPr id="2970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669822"/>
              </a:xfrm>
              <a:prstGeom prst="rect">
                <a:avLst/>
              </a:prstGeom>
              <a:blipFill rotWithShape="1">
                <a:blip r:embed="rId3"/>
                <a:stretch>
                  <a:fillRect l="-1754" t="-1398" r="-140" b="-24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1676400" y="2438400"/>
            <a:ext cx="228600" cy="1676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2743200" y="2952750"/>
            <a:ext cx="1219200" cy="11620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>
            <a:off x="6172200" y="2971800"/>
            <a:ext cx="0" cy="1143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68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Variation:    Dual PCA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Useful to View Data Matrix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7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Variation:    Dual PCA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Useful to View Data Matrix as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</a:t>
            </a:r>
            <a:endParaRPr lang="en-US" dirty="0" smtClean="0">
              <a:solidFill>
                <a:srgbClr val="00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1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Line 19"/>
          <p:cNvSpPr>
            <a:spLocks noChangeShapeType="1"/>
          </p:cNvSpPr>
          <p:nvPr/>
        </p:nvSpPr>
        <p:spPr bwMode="auto">
          <a:xfrm>
            <a:off x="5562600" y="3657600"/>
            <a:ext cx="0" cy="2057400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Line 20"/>
          <p:cNvSpPr>
            <a:spLocks noChangeShapeType="1"/>
          </p:cNvSpPr>
          <p:nvPr/>
        </p:nvSpPr>
        <p:spPr bwMode="auto">
          <a:xfrm>
            <a:off x="6629400" y="3657600"/>
            <a:ext cx="0" cy="2057400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Line 21"/>
          <p:cNvSpPr>
            <a:spLocks noChangeShapeType="1"/>
          </p:cNvSpPr>
          <p:nvPr/>
        </p:nvSpPr>
        <p:spPr bwMode="auto">
          <a:xfrm>
            <a:off x="7620000" y="3657600"/>
            <a:ext cx="0" cy="2057400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Variation:    Dual PCA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Useful to View Data Matrix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Objects</a:t>
            </a:r>
            <a:endParaRPr lang="en-US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5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Line 16"/>
          <p:cNvSpPr>
            <a:spLocks noChangeShapeType="1"/>
          </p:cNvSpPr>
          <p:nvPr/>
        </p:nvSpPr>
        <p:spPr bwMode="auto">
          <a:xfrm>
            <a:off x="5181600" y="3962400"/>
            <a:ext cx="3048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Line 17"/>
          <p:cNvSpPr>
            <a:spLocks noChangeShapeType="1"/>
          </p:cNvSpPr>
          <p:nvPr/>
        </p:nvSpPr>
        <p:spPr bwMode="auto">
          <a:xfrm>
            <a:off x="5181600" y="5410200"/>
            <a:ext cx="3048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5181600" y="4724400"/>
            <a:ext cx="3048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Row-Column Data Object Choice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rgbClr val="00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9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20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Row-Column Data Object Choice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Choice:    (~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Algebra)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rgbClr val="00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3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Line 19"/>
          <p:cNvSpPr>
            <a:spLocks noChangeShapeType="1"/>
          </p:cNvSpPr>
          <p:nvPr/>
        </p:nvSpPr>
        <p:spPr bwMode="auto">
          <a:xfrm>
            <a:off x="5562600" y="3657600"/>
            <a:ext cx="0" cy="2057400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Line 20"/>
          <p:cNvSpPr>
            <a:spLocks noChangeShapeType="1"/>
          </p:cNvSpPr>
          <p:nvPr/>
        </p:nvSpPr>
        <p:spPr bwMode="auto">
          <a:xfrm>
            <a:off x="6629400" y="3657600"/>
            <a:ext cx="0" cy="2057400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Line 21"/>
          <p:cNvSpPr>
            <a:spLocks noChangeShapeType="1"/>
          </p:cNvSpPr>
          <p:nvPr/>
        </p:nvSpPr>
        <p:spPr bwMode="auto">
          <a:xfrm>
            <a:off x="7620000" y="3657600"/>
            <a:ext cx="0" cy="2057400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" y="1676400"/>
            <a:ext cx="3733800" cy="6858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1066800" y="2362200"/>
            <a:ext cx="1028700" cy="15240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Row-Column Data Object Choice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Choice:    (~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Matlab,Linear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Algebra)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Choice:     (~SAS,R, Linear Models)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</a:t>
            </a:r>
            <a:r>
              <a:rPr lang="en-US" sz="1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Variables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Objects</a:t>
            </a:r>
            <a:endParaRPr lang="en-US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7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Line 16"/>
          <p:cNvSpPr>
            <a:spLocks noChangeShapeType="1"/>
          </p:cNvSpPr>
          <p:nvPr/>
        </p:nvSpPr>
        <p:spPr bwMode="auto">
          <a:xfrm>
            <a:off x="5181600" y="3962400"/>
            <a:ext cx="3048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Line 17"/>
          <p:cNvSpPr>
            <a:spLocks noChangeShapeType="1"/>
          </p:cNvSpPr>
          <p:nvPr/>
        </p:nvSpPr>
        <p:spPr bwMode="auto">
          <a:xfrm>
            <a:off x="5181600" y="5410200"/>
            <a:ext cx="3048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5181600" y="4724400"/>
            <a:ext cx="3048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" y="2362200"/>
            <a:ext cx="3505200" cy="685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1066800" y="3046602"/>
            <a:ext cx="914400" cy="228739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791200" y="3581400"/>
            <a:ext cx="838200" cy="381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29400" y="3581400"/>
            <a:ext cx="838200" cy="2667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Row-Column Data Object Choice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Choice:    (~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Matlab,Linear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Algebra)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Choice:     (~SAS,R, Linear Models)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</a:t>
            </a:r>
            <a:r>
              <a:rPr lang="en-US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 When Discussing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Objects</a:t>
            </a:r>
            <a:endParaRPr lang="en-US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1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Line 16"/>
          <p:cNvSpPr>
            <a:spLocks noChangeShapeType="1"/>
          </p:cNvSpPr>
          <p:nvPr/>
        </p:nvSpPr>
        <p:spPr bwMode="auto">
          <a:xfrm>
            <a:off x="5181600" y="3962400"/>
            <a:ext cx="3048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Line 17"/>
          <p:cNvSpPr>
            <a:spLocks noChangeShapeType="1"/>
          </p:cNvSpPr>
          <p:nvPr/>
        </p:nvSpPr>
        <p:spPr bwMode="auto">
          <a:xfrm>
            <a:off x="5181600" y="5410200"/>
            <a:ext cx="3048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5181600" y="4724400"/>
            <a:ext cx="3048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Computation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Same as above, but replace 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00800" y="1905000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2" name="Equation" r:id="rId4" imgW="304560" imgH="253800" progId="Equation.3">
                  <p:embed/>
                </p:oleObj>
              </mc:Choice>
              <mc:Fallback>
                <p:oleObj name="Equation" r:id="rId4" imgW="30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05000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8" name="Object 13"/>
          <p:cNvGraphicFramePr>
            <a:graphicFrameLocks noChangeAspect="1"/>
          </p:cNvGraphicFramePr>
          <p:nvPr/>
        </p:nvGraphicFramePr>
        <p:xfrm>
          <a:off x="2743200" y="2514600"/>
          <a:ext cx="5143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3" name="Equation" r:id="rId6" imgW="368280" imgH="330120" progId="Equation.3">
                  <p:embed/>
                </p:oleObj>
              </mc:Choice>
              <mc:Fallback>
                <p:oleObj name="Equation" r:id="rId6" imgW="368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5143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Computation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Same as above, but replace 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can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almost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replace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00800" y="1905000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90" name="Equation" r:id="rId4" imgW="304560" imgH="253800" progId="Equation.3">
                  <p:embed/>
                </p:oleObj>
              </mc:Choice>
              <mc:Fallback>
                <p:oleObj name="Equation" r:id="rId4" imgW="30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05000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7"/>
          <p:cNvGraphicFramePr>
            <a:graphicFrameLocks noChangeAspect="1"/>
          </p:cNvGraphicFramePr>
          <p:nvPr/>
        </p:nvGraphicFramePr>
        <p:xfrm>
          <a:off x="5181600" y="3200400"/>
          <a:ext cx="1447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91" name="Equation" r:id="rId6" imgW="1041120" imgH="330120" progId="Equation.3">
                  <p:embed/>
                </p:oleObj>
              </mc:Choice>
              <mc:Fallback>
                <p:oleObj name="Equation" r:id="rId6" imgW="1041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14478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8" name="Object 13"/>
          <p:cNvGraphicFramePr>
            <a:graphicFrameLocks noChangeAspect="1"/>
          </p:cNvGraphicFramePr>
          <p:nvPr/>
        </p:nvGraphicFramePr>
        <p:xfrm>
          <a:off x="2743200" y="2514600"/>
          <a:ext cx="5143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92" name="Equation" r:id="rId8" imgW="368280" imgH="330120" progId="Equation.3">
                  <p:embed/>
                </p:oleObj>
              </mc:Choice>
              <mc:Fallback>
                <p:oleObj name="Equation" r:id="rId8" imgW="368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5143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9" name="Object 15"/>
          <p:cNvGraphicFramePr>
            <a:graphicFrameLocks noChangeAspect="1"/>
          </p:cNvGraphicFramePr>
          <p:nvPr/>
        </p:nvGraphicFramePr>
        <p:xfrm>
          <a:off x="2895600" y="3886200"/>
          <a:ext cx="1771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93" name="Equation" r:id="rId10" imgW="1307880" imgH="406080" progId="Equation.3">
                  <p:embed/>
                </p:oleObj>
              </mc:Choice>
              <mc:Fallback>
                <p:oleObj name="Equation" r:id="rId10" imgW="1307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17716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Computation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Same as above, but replace 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can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almost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replace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use SVD,                   ,  to get: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00800" y="1905000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48" name="Equation" r:id="rId4" imgW="304560" imgH="253800" progId="Equation.3">
                  <p:embed/>
                </p:oleObj>
              </mc:Choice>
              <mc:Fallback>
                <p:oleObj name="Equation" r:id="rId4" imgW="30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05000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7"/>
          <p:cNvGraphicFramePr>
            <a:graphicFrameLocks noChangeAspect="1"/>
          </p:cNvGraphicFramePr>
          <p:nvPr/>
        </p:nvGraphicFramePr>
        <p:xfrm>
          <a:off x="5181600" y="3200400"/>
          <a:ext cx="1447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49" name="Equation" r:id="rId6" imgW="1041120" imgH="330120" progId="Equation.3">
                  <p:embed/>
                </p:oleObj>
              </mc:Choice>
              <mc:Fallback>
                <p:oleObj name="Equation" r:id="rId6" imgW="1041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14478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569933"/>
              </p:ext>
            </p:extLst>
          </p:nvPr>
        </p:nvGraphicFramePr>
        <p:xfrm>
          <a:off x="3733800" y="4495800"/>
          <a:ext cx="19462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50" name="Equation" r:id="rId8" imgW="1257120" imgH="342720" progId="Equation.3">
                  <p:embed/>
                </p:oleObj>
              </mc:Choice>
              <mc:Fallback>
                <p:oleObj name="Equation" r:id="rId8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95800"/>
                        <a:ext cx="19462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446928334"/>
              </p:ext>
            </p:extLst>
          </p:nvPr>
        </p:nvGraphicFramePr>
        <p:xfrm>
          <a:off x="609600" y="5257800"/>
          <a:ext cx="82296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51" name="Equation" r:id="rId10" imgW="6057720" imgH="469800" progId="Equation.3">
                  <p:embed/>
                </p:oleObj>
              </mc:Choice>
              <mc:Fallback>
                <p:oleObj name="Equation" r:id="rId10" imgW="6057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57800"/>
                        <a:ext cx="82296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8" name="Object 13"/>
          <p:cNvGraphicFramePr>
            <a:graphicFrameLocks noChangeAspect="1"/>
          </p:cNvGraphicFramePr>
          <p:nvPr/>
        </p:nvGraphicFramePr>
        <p:xfrm>
          <a:off x="2743200" y="2514600"/>
          <a:ext cx="5143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52" name="Equation" r:id="rId12" imgW="368280" imgH="330120" progId="Equation.3">
                  <p:embed/>
                </p:oleObj>
              </mc:Choice>
              <mc:Fallback>
                <p:oleObj name="Equation" r:id="rId12" imgW="368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5143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9" name="Object 15"/>
          <p:cNvGraphicFramePr>
            <a:graphicFrameLocks noChangeAspect="1"/>
          </p:cNvGraphicFramePr>
          <p:nvPr/>
        </p:nvGraphicFramePr>
        <p:xfrm>
          <a:off x="2895600" y="3886200"/>
          <a:ext cx="1771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53" name="Equation" r:id="rId14" imgW="1307880" imgH="406080" progId="Equation.3">
                  <p:embed/>
                </p:oleObj>
              </mc:Choice>
              <mc:Fallback>
                <p:oleObj name="Equation" r:id="rId14" imgW="1307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17716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0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log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Cumulative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vs.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 PCA Gives SS’s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for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ree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(As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Eigenval’s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),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atch Factors of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1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2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05800" y="49530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3" name="Equation" r:id="rId9" imgW="190335" imgH="317225" progId="Equation.3">
                  <p:embed/>
                </p:oleObj>
              </mc:Choice>
              <mc:Fallback>
                <p:oleObj name="Equation" r:id="rId9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9530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4" name="Equation" r:id="rId10" imgW="304668" imgH="418918" progId="Equation.3">
                  <p:embed/>
                </p:oleObj>
              </mc:Choice>
              <mc:Fallback>
                <p:oleObj name="Equation" r:id="rId10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5" name="Equation" r:id="rId12" imgW="901309" imgH="418918" progId="Equation.3">
                  <p:embed/>
                </p:oleObj>
              </mc:Choice>
              <mc:Fallback>
                <p:oleObj name="Equation" r:id="rId12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29400" y="4648200"/>
          <a:ext cx="8318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6" name="Equation" r:id="rId14" imgW="736600" imgH="850900" progId="Equation.3">
                  <p:embed/>
                </p:oleObj>
              </mc:Choice>
              <mc:Fallback>
                <p:oleObj name="Equation" r:id="rId14" imgW="7366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8318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6705600" y="6019800"/>
          <a:ext cx="914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7" name="Equation" r:id="rId16" imgW="774364" imgH="342751" progId="Equation.3">
                  <p:embed/>
                </p:oleObj>
              </mc:Choice>
              <mc:Fallback>
                <p:oleObj name="Equation" r:id="rId16" imgW="774364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019800"/>
                        <a:ext cx="9144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426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Computation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Same as above, but replace 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can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almost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replace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use SVD,                   ,  to get: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Note: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Eigenvalues</a:t>
            </a:r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00800" y="1905000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2" name="Equation" r:id="rId4" imgW="304560" imgH="253800" progId="Equation.3">
                  <p:embed/>
                </p:oleObj>
              </mc:Choice>
              <mc:Fallback>
                <p:oleObj name="Equation" r:id="rId4" imgW="30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05000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7"/>
          <p:cNvGraphicFramePr>
            <a:graphicFrameLocks noChangeAspect="1"/>
          </p:cNvGraphicFramePr>
          <p:nvPr/>
        </p:nvGraphicFramePr>
        <p:xfrm>
          <a:off x="5181600" y="3200400"/>
          <a:ext cx="1447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3" name="Equation" r:id="rId6" imgW="1041120" imgH="330120" progId="Equation.3">
                  <p:embed/>
                </p:oleObj>
              </mc:Choice>
              <mc:Fallback>
                <p:oleObj name="Equation" r:id="rId6" imgW="1041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14478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11054"/>
              </p:ext>
            </p:extLst>
          </p:nvPr>
        </p:nvGraphicFramePr>
        <p:xfrm>
          <a:off x="3733800" y="4495800"/>
          <a:ext cx="19462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4" name="Equation" r:id="rId8" imgW="1257120" imgH="342720" progId="Equation.3">
                  <p:embed/>
                </p:oleObj>
              </mc:Choice>
              <mc:Fallback>
                <p:oleObj name="Equation" r:id="rId8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95800"/>
                        <a:ext cx="19462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464580562"/>
              </p:ext>
            </p:extLst>
          </p:nvPr>
        </p:nvGraphicFramePr>
        <p:xfrm>
          <a:off x="609600" y="5257800"/>
          <a:ext cx="82296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5" name="Equation" r:id="rId10" imgW="6057720" imgH="469800" progId="Equation.3">
                  <p:embed/>
                </p:oleObj>
              </mc:Choice>
              <mc:Fallback>
                <p:oleObj name="Equation" r:id="rId10" imgW="6057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57800"/>
                        <a:ext cx="82296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8" name="Object 13"/>
          <p:cNvGraphicFramePr>
            <a:graphicFrameLocks noChangeAspect="1"/>
          </p:cNvGraphicFramePr>
          <p:nvPr/>
        </p:nvGraphicFramePr>
        <p:xfrm>
          <a:off x="2743200" y="2514600"/>
          <a:ext cx="5143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6" name="Equation" r:id="rId12" imgW="368280" imgH="330120" progId="Equation.3">
                  <p:embed/>
                </p:oleObj>
              </mc:Choice>
              <mc:Fallback>
                <p:oleObj name="Equation" r:id="rId12" imgW="368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5143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9" name="Object 15"/>
          <p:cNvGraphicFramePr>
            <a:graphicFrameLocks noChangeAspect="1"/>
          </p:cNvGraphicFramePr>
          <p:nvPr/>
        </p:nvGraphicFramePr>
        <p:xfrm>
          <a:off x="2895600" y="3886200"/>
          <a:ext cx="1771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7" name="Equation" r:id="rId14" imgW="1307880" imgH="406080" progId="Equation.3">
                  <p:embed/>
                </p:oleObj>
              </mc:Choice>
              <mc:Fallback>
                <p:oleObj name="Equation" r:id="rId14" imgW="1307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17716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8077200" y="5181600"/>
            <a:ext cx="381000" cy="762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</p:spPr>
            <p:txBody>
              <a:bodyPr/>
              <a:lstStyle/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Appears to be cool symmetry: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    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      Dual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Loadings            Scores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   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But,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care is needed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the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means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normalization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…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946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  <a:blipFill rotWithShape="1">
                <a:blip r:embed="rId4"/>
                <a:stretch>
                  <a:fillRect l="-203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0"/>
          <p:cNvGraphicFramePr>
            <a:graphicFrameLocks noChangeAspect="1"/>
          </p:cNvGraphicFramePr>
          <p:nvPr/>
        </p:nvGraphicFramePr>
        <p:xfrm>
          <a:off x="5791200" y="3657600"/>
          <a:ext cx="3746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52" name="Equation" r:id="rId5" imgW="241200" imgH="266400" progId="Equation.3">
                  <p:embed/>
                </p:oleObj>
              </mc:Choice>
              <mc:Fallback>
                <p:oleObj name="Equation" r:id="rId5" imgW="241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657600"/>
                        <a:ext cx="3746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15"/>
          <p:cNvGraphicFramePr>
            <a:graphicFrameLocks noChangeAspect="1"/>
          </p:cNvGraphicFramePr>
          <p:nvPr/>
        </p:nvGraphicFramePr>
        <p:xfrm>
          <a:off x="3505200" y="3657600"/>
          <a:ext cx="4349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53" name="Equation" r:id="rId7" imgW="266400" imgH="266400" progId="Equation.3">
                  <p:embed/>
                </p:oleObj>
              </mc:Choice>
              <mc:Fallback>
                <p:oleObj name="Equation" r:id="rId7" imgW="266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4349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Recall from 1</a:t>
            </a:r>
            <a:r>
              <a:rPr lang="en-US" sz="3200" baseline="30000" dirty="0" smtClean="0">
                <a:solidFill>
                  <a:srgbClr val="000000"/>
                </a:solidFill>
              </a:rPr>
              <a:t>st</a:t>
            </a:r>
            <a:r>
              <a:rPr lang="en-US" sz="3200" dirty="0" smtClean="0">
                <a:solidFill>
                  <a:srgbClr val="000000"/>
                </a:solidFill>
              </a:rPr>
              <a:t> Class Meeting: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Spanish Mortality Data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6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Interesting Data Set: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Data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For Spanish Males  (thus can relate to history)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Each curve is a single year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x coordinate is </a:t>
            </a:r>
            <a:r>
              <a:rPr lang="en-US" sz="2800" dirty="0" smtClean="0">
                <a:solidFill>
                  <a:srgbClr val="000000"/>
                </a:solidFill>
              </a:rPr>
              <a:t>age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Note:    Choice made of </a:t>
            </a:r>
            <a:r>
              <a:rPr lang="en-US" sz="2800" i="1" dirty="0" smtClean="0">
                <a:solidFill>
                  <a:srgbClr val="000000"/>
                </a:solidFill>
              </a:rPr>
              <a:t>Data Object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(could also study age as curves,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x coordinate = time)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2819400" y="3352800"/>
            <a:ext cx="2362200" cy="14478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19934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447800"/>
            <a:ext cx="8153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Important Issue:</a:t>
            </a:r>
          </a:p>
          <a:p>
            <a:pPr>
              <a:spcBef>
                <a:spcPts val="12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What are the Data Objects?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Curves (years) :  Mortality vs. Age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Curves (Ages) :   Mortality vs. Year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Note:   Rows vs. Columns of Data Matrix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81000" y="3200400"/>
            <a:ext cx="7620000" cy="914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917433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0340" name="TextBox 5"/>
          <p:cNvSpPr txBox="1">
            <a:spLocks noChangeArrowheads="1"/>
          </p:cNvSpPr>
          <p:nvPr/>
        </p:nvSpPr>
        <p:spPr bwMode="auto">
          <a:xfrm>
            <a:off x="152400" y="1143000"/>
            <a:ext cx="2514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Recall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Improved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Coloring: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Rainbow</a:t>
            </a:r>
          </a:p>
          <a:p>
            <a:r>
              <a:rPr lang="en-US" sz="2800" dirty="0">
                <a:solidFill>
                  <a:srgbClr val="000000"/>
                </a:solidFill>
              </a:rPr>
              <a:t>Representing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Year: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FF00FF"/>
                </a:solidFill>
              </a:rPr>
              <a:t>Magenta</a:t>
            </a:r>
          </a:p>
          <a:p>
            <a:r>
              <a:rPr lang="en-US" sz="2800" dirty="0">
                <a:solidFill>
                  <a:srgbClr val="FF00FF"/>
                </a:solidFill>
              </a:rPr>
              <a:t>    =  1908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Red  =  2002</a:t>
            </a:r>
          </a:p>
        </p:txBody>
      </p:sp>
    </p:spTree>
    <p:extLst>
      <p:ext uri="{BB962C8B-B14F-4D97-AF65-F5344CB8AC3E}">
        <p14:creationId xmlns:p14="http://schemas.microsoft.com/office/powerpoint/2010/main" val="132335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>
                <a:solidFill>
                  <a:srgbClr val="000000"/>
                </a:solidFill>
              </a:rPr>
              <a:t>Onto PC1</a:t>
            </a:r>
          </a:p>
          <a:p>
            <a:r>
              <a:rPr lang="en-US" sz="2800">
                <a:solidFill>
                  <a:srgbClr val="000000"/>
                </a:solidFill>
              </a:rPr>
              <a:t>Direction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Main Mode </a:t>
            </a:r>
          </a:p>
          <a:p>
            <a:r>
              <a:rPr lang="en-US" sz="2800">
                <a:solidFill>
                  <a:srgbClr val="000000"/>
                </a:solidFill>
              </a:rPr>
              <a:t>Of Variation:</a:t>
            </a:r>
          </a:p>
          <a:p>
            <a:r>
              <a:rPr lang="en-US" sz="2800">
                <a:solidFill>
                  <a:srgbClr val="000000"/>
                </a:solidFill>
              </a:rPr>
              <a:t>Constant </a:t>
            </a:r>
          </a:p>
          <a:p>
            <a:r>
              <a:rPr lang="en-US" sz="2800">
                <a:solidFill>
                  <a:srgbClr val="000000"/>
                </a:solidFill>
              </a:rPr>
              <a:t>Across Ages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</p:spTree>
    <p:extLst>
      <p:ext uri="{BB962C8B-B14F-4D97-AF65-F5344CB8AC3E}">
        <p14:creationId xmlns:p14="http://schemas.microsoft.com/office/powerpoint/2010/main" val="2142201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4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Shows </a:t>
            </a:r>
            <a:r>
              <a:rPr lang="en-US" sz="2800" i="1">
                <a:solidFill>
                  <a:srgbClr val="000000"/>
                </a:solidFill>
              </a:rPr>
              <a:t>Major</a:t>
            </a:r>
          </a:p>
          <a:p>
            <a:r>
              <a:rPr lang="en-US" sz="2800">
                <a:solidFill>
                  <a:srgbClr val="000000"/>
                </a:solidFill>
              </a:rPr>
              <a:t>Improvement</a:t>
            </a:r>
          </a:p>
          <a:p>
            <a:r>
              <a:rPr lang="en-US" sz="2800">
                <a:solidFill>
                  <a:srgbClr val="000000"/>
                </a:solidFill>
              </a:rPr>
              <a:t>Over Time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(medical technology,</a:t>
            </a:r>
          </a:p>
          <a:p>
            <a:r>
              <a:rPr lang="en-US" sz="2800">
                <a:solidFill>
                  <a:srgbClr val="000000"/>
                </a:solidFill>
              </a:rPr>
              <a:t>etc.)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And Change</a:t>
            </a:r>
          </a:p>
          <a:p>
            <a:r>
              <a:rPr lang="en-US" sz="2800">
                <a:solidFill>
                  <a:srgbClr val="000000"/>
                </a:solidFill>
              </a:rPr>
              <a:t>In Age </a:t>
            </a:r>
          </a:p>
          <a:p>
            <a:r>
              <a:rPr lang="en-US" sz="2800">
                <a:solidFill>
                  <a:srgbClr val="000000"/>
                </a:solidFill>
              </a:rPr>
              <a:t>Rounding Blips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590800" y="4800600"/>
            <a:ext cx="2133600" cy="137160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</p:spTree>
    <p:extLst>
      <p:ext uri="{BB962C8B-B14F-4D97-AF65-F5344CB8AC3E}">
        <p14:creationId xmlns:p14="http://schemas.microsoft.com/office/powerpoint/2010/main" val="561439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819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>
                <a:solidFill>
                  <a:srgbClr val="000000"/>
                </a:solidFill>
              </a:rPr>
              <a:t>Onto PC2</a:t>
            </a:r>
          </a:p>
          <a:p>
            <a:r>
              <a:rPr lang="en-US" sz="2800">
                <a:solidFill>
                  <a:srgbClr val="000000"/>
                </a:solidFill>
              </a:rPr>
              <a:t>Direction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2nd Mode </a:t>
            </a:r>
          </a:p>
          <a:p>
            <a:r>
              <a:rPr lang="en-US" sz="2800">
                <a:solidFill>
                  <a:srgbClr val="000000"/>
                </a:solidFill>
              </a:rPr>
              <a:t>Of Variation:</a:t>
            </a:r>
          </a:p>
          <a:p>
            <a:r>
              <a:rPr lang="en-US" sz="2800">
                <a:solidFill>
                  <a:srgbClr val="000000"/>
                </a:solidFill>
              </a:rPr>
              <a:t>Difference </a:t>
            </a:r>
          </a:p>
          <a:p>
            <a:r>
              <a:rPr lang="en-US" sz="2800">
                <a:solidFill>
                  <a:srgbClr val="000000"/>
                </a:solidFill>
              </a:rPr>
              <a:t>Between </a:t>
            </a:r>
          </a:p>
          <a:p>
            <a:r>
              <a:rPr lang="en-US" sz="2800">
                <a:solidFill>
                  <a:srgbClr val="000000"/>
                </a:solidFill>
              </a:rPr>
              <a:t>20-45 &amp; Rest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rot="16200000" flipH="1">
            <a:off x="3124200" y="3962400"/>
            <a:ext cx="1524000" cy="914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3962400" y="4038600"/>
            <a:ext cx="1524000" cy="7620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0800000" flipV="1">
            <a:off x="1143000" y="5181600"/>
            <a:ext cx="3200400" cy="914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</p:spTree>
    <p:extLst>
      <p:ext uri="{BB962C8B-B14F-4D97-AF65-F5344CB8AC3E}">
        <p14:creationId xmlns:p14="http://schemas.microsoft.com/office/powerpoint/2010/main" val="1265099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4676" name="TextBox 5"/>
          <p:cNvSpPr txBox="1">
            <a:spLocks noChangeArrowheads="1"/>
          </p:cNvSpPr>
          <p:nvPr/>
        </p:nvSpPr>
        <p:spPr bwMode="auto">
          <a:xfrm>
            <a:off x="152400" y="228600"/>
            <a:ext cx="2514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Scores Plot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Feature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(Point Cloud)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Space View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Connecting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Lines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Highlight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Time Order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Good View of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Historical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Effects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81200" y="3352800"/>
            <a:ext cx="4114800" cy="236220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</p:spTree>
    <p:extLst>
      <p:ext uri="{BB962C8B-B14F-4D97-AF65-F5344CB8AC3E}">
        <p14:creationId xmlns:p14="http://schemas.microsoft.com/office/powerpoint/2010/main" val="3473962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dirty="0" smtClean="0">
                <a:solidFill>
                  <a:srgbClr val="000000"/>
                </a:solidFill>
                <a:sym typeface="Wingdings" pitchFamily="2" charset="2"/>
              </a:rPr>
              <a:t>Useful </a:t>
            </a:r>
            <a:r>
              <a:rPr lang="en-US" u="sng" dirty="0" smtClean="0">
                <a:solidFill>
                  <a:srgbClr val="000000"/>
                </a:solidFill>
                <a:sym typeface="Wingdings" pitchFamily="2" charset="2"/>
              </a:rPr>
              <a:t>Plots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Power Spectrum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Cumulative Power Spectrum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Common Terminology:</a:t>
            </a:r>
          </a:p>
          <a:p>
            <a:pPr marL="0" indent="0"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Called</a:t>
            </a:r>
          </a:p>
          <a:p>
            <a:pPr marL="0" indent="0" algn="ctr"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“Scree Plot”</a:t>
            </a:r>
          </a:p>
          <a:p>
            <a:pPr marL="0" indent="0" eaLnBrk="1" hangingPunct="1"/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Kruskal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(1964)                         Cattell (1966)</a:t>
            </a:r>
          </a:p>
          <a:p>
            <a:pPr marL="0" indent="0" eaLnBrk="1" hangingPunct="1"/>
            <a:endParaRPr lang="en-US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/>
            <a:r>
              <a:rPr lang="en-US" sz="1800" dirty="0" smtClean="0">
                <a:solidFill>
                  <a:srgbClr val="000000"/>
                </a:solidFill>
                <a:sym typeface="Wingdings" pitchFamily="2" charset="2"/>
              </a:rPr>
              <a:t>    (all but name “scree”)                                           (1</a:t>
            </a:r>
            <a:r>
              <a:rPr lang="en-US" sz="18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1800" dirty="0" smtClean="0">
                <a:solidFill>
                  <a:srgbClr val="000000"/>
                </a:solidFill>
                <a:sym typeface="Wingdings" pitchFamily="2" charset="2"/>
              </a:rPr>
              <a:t> Appearance of name???)  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>
          <a:xfrm>
            <a:off x="685800" y="1979613"/>
            <a:ext cx="7735888" cy="1737360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4953000" y="1752600"/>
            <a:ext cx="16764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3276600" y="1371600"/>
            <a:ext cx="3352800" cy="1828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38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PCA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Rows and Columns trade places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   from optimization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Insights come from studying “primal” &amp; “dual” problems</a:t>
            </a:r>
          </a:p>
        </p:txBody>
      </p:sp>
    </p:spTree>
    <p:extLst>
      <p:ext uri="{BB962C8B-B14F-4D97-AF65-F5344CB8AC3E}">
        <p14:creationId xmlns:p14="http://schemas.microsoft.com/office/powerpoint/2010/main" val="610591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2766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“Data Matrix”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9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166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2766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“Data Matrix”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Columns are data vectors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3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60198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3434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76962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124200" y="4114800"/>
            <a:ext cx="12192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3124200" y="4038600"/>
            <a:ext cx="4572000" cy="60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3124200" y="4038600"/>
            <a:ext cx="2895600" cy="60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89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2766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“Data Matrix”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are data vectors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7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3810000" y="1752600"/>
            <a:ext cx="5334000" cy="6858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 flipV="1">
            <a:off x="2286000" y="2209800"/>
            <a:ext cx="1600200" cy="30480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Oval 11"/>
          <p:cNvSpPr>
            <a:spLocks noChangeArrowheads="1"/>
          </p:cNvSpPr>
          <p:nvPr/>
        </p:nvSpPr>
        <p:spPr bwMode="auto">
          <a:xfrm>
            <a:off x="3810000" y="3124200"/>
            <a:ext cx="5334000" cy="6858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Oval 12"/>
          <p:cNvSpPr>
            <a:spLocks noChangeArrowheads="1"/>
          </p:cNvSpPr>
          <p:nvPr/>
        </p:nvSpPr>
        <p:spPr bwMode="auto">
          <a:xfrm>
            <a:off x="3810000" y="4495800"/>
            <a:ext cx="5334000" cy="6858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9" name="Line 13"/>
          <p:cNvSpPr>
            <a:spLocks noChangeShapeType="1"/>
          </p:cNvSpPr>
          <p:nvPr/>
        </p:nvSpPr>
        <p:spPr bwMode="auto">
          <a:xfrm flipV="1">
            <a:off x="2286000" y="3581400"/>
            <a:ext cx="1600200" cy="1676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30" name="Line 14"/>
          <p:cNvSpPr>
            <a:spLocks noChangeShapeType="1"/>
          </p:cNvSpPr>
          <p:nvPr/>
        </p:nvSpPr>
        <p:spPr bwMode="auto">
          <a:xfrm flipV="1">
            <a:off x="2286000" y="4953000"/>
            <a:ext cx="16764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10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68" y="1808853"/>
            <a:ext cx="6539932" cy="504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61722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Primal - Raw Data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Rainbow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Scheme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Allowed Good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104107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61722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- Raw Data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  Metal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Scheme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Help Keep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&amp; Dual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Separate</a:t>
            </a:r>
          </a:p>
        </p:txBody>
      </p:sp>
    </p:spTree>
    <p:extLst>
      <p:ext uri="{BB962C8B-B14F-4D97-AF65-F5344CB8AC3E}">
        <p14:creationId xmlns:p14="http://schemas.microsoft.com/office/powerpoint/2010/main" val="2819241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Code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(Ages)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12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2" t="19951" r="10902" b="15576"/>
          <a:stretch/>
        </p:blipFill>
        <p:spPr bwMode="auto">
          <a:xfrm>
            <a:off x="3788390" y="1066800"/>
            <a:ext cx="4060210" cy="552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575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61722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- Raw Data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Flu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Pandemic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057400" y="3124200"/>
            <a:ext cx="1676400" cy="8382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913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61722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- Raw Data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Flu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Pandemic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Spanish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Civil War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05000" y="3962400"/>
            <a:ext cx="2819400" cy="10668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87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61722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- Raw Data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Indexed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Ages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1-95</a:t>
            </a:r>
          </a:p>
        </p:txBody>
      </p:sp>
    </p:spTree>
    <p:extLst>
      <p:ext uri="{BB962C8B-B14F-4D97-AF65-F5344CB8AC3E}">
        <p14:creationId xmlns:p14="http://schemas.microsoft.com/office/powerpoint/2010/main" val="2851215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related (&amp; better known?) variation of PCA: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matrix with correlation matrix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do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eigen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   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2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3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4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6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8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9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50" name="Rectangle 32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31"/>
          <p:cNvGraphicFramePr>
            <a:graphicFrameLocks noChangeAspect="1"/>
          </p:cNvGraphicFramePr>
          <p:nvPr/>
        </p:nvGraphicFramePr>
        <p:xfrm>
          <a:off x="3505200" y="2817813"/>
          <a:ext cx="44196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4" name="Equation" r:id="rId4" imgW="3924000" imgH="1803240" progId="Equation.3">
                  <p:embed/>
                </p:oleObj>
              </mc:Choice>
              <mc:Fallback>
                <p:oleObj name="Equation" r:id="rId4" imgW="3924000" imgH="1803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17813"/>
                        <a:ext cx="4419600" cy="203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1" name="Rectangle 34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33"/>
          <p:cNvGraphicFramePr>
            <a:graphicFrameLocks noChangeAspect="1"/>
          </p:cNvGraphicFramePr>
          <p:nvPr/>
        </p:nvGraphicFramePr>
        <p:xfrm>
          <a:off x="2286000" y="5461000"/>
          <a:ext cx="35814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5" name="Equation" r:id="rId6" imgW="2984500" imgH="889000" progId="Equation.3">
                  <p:embed/>
                </p:oleObj>
              </mc:Choice>
              <mc:Fallback>
                <p:oleObj name="Equation" r:id="rId6" imgW="29845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61000"/>
                        <a:ext cx="35814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20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61722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- Raw Data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Year of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Life Is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Dangerous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196528" y="3048000"/>
            <a:ext cx="3670872" cy="5334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524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61722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- Raw Data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Year of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Life Is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Dangerous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Childhood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Years Much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Improved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057400" y="4343400"/>
            <a:ext cx="3200400" cy="18288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001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r="12091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29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Years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1908-2002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Horizontal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r="12091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219200" y="2438400"/>
            <a:ext cx="2209800" cy="1905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54457" y="4309282"/>
            <a:ext cx="3774743" cy="19391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54457" y="4309281"/>
            <a:ext cx="5374943" cy="6437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219200" y="2438400"/>
            <a:ext cx="5410200" cy="1905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755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Hard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See /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Smaller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Effects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(Lost in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Scaling)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r="12091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732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r="12089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Choose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Axis Limits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Maximize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Visible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7050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r="12089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Shows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 History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Flu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Pandemic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Civil War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90600" y="1676400"/>
            <a:ext cx="3581400" cy="2590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05000" y="1752600"/>
            <a:ext cx="2895600" cy="44969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552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r="12089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Shows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Mortality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Increases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Age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8400" y="31242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863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r="12089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Shows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Improvements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Strongest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Young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8400" y="3810000"/>
            <a:ext cx="5334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954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r="12089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Shows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Automobile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Effects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62200" y="3200400"/>
            <a:ext cx="2819400" cy="2667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40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Contrast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4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Very Small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722778" y="4953000"/>
            <a:ext cx="1087222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22778" y="4953000"/>
            <a:ext cx="1239622" cy="1371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722778" y="1066800"/>
            <a:ext cx="5125822" cy="3886200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22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r="12623"/>
          <a:stretch/>
        </p:blipFill>
        <p:spPr bwMode="auto">
          <a:xfrm>
            <a:off x="2377440" y="807488"/>
            <a:ext cx="676656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Connections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Highlight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Age Ordering</a:t>
            </a:r>
          </a:p>
        </p:txBody>
      </p:sp>
    </p:spTree>
    <p:extLst>
      <p:ext uri="{BB962C8B-B14F-4D97-AF65-F5344CB8AC3E}">
        <p14:creationId xmlns:p14="http://schemas.microsoft.com/office/powerpoint/2010/main" val="2685961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22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r="12623"/>
          <a:stretch/>
        </p:blipFill>
        <p:spPr bwMode="auto">
          <a:xfrm>
            <a:off x="2377440" y="807488"/>
            <a:ext cx="676656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PC2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PC1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Together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Mortality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 Age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92490" y="3657600"/>
            <a:ext cx="153651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072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22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r="12623"/>
          <a:stretch/>
        </p:blipFill>
        <p:spPr bwMode="auto">
          <a:xfrm>
            <a:off x="2377440" y="807488"/>
            <a:ext cx="676656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Captures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“Age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Rounding”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66800" y="3657600"/>
            <a:ext cx="2819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0" y="839333"/>
                <a:ext cx="8686800" cy="541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kern="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kern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Observation: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kern="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kern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Effects in </a:t>
                </a:r>
                <a:r>
                  <a:rPr lang="en-US" u="sng" kern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Scores (Loadings)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kern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↕                 ↕</m:t>
                    </m:r>
                  </m:oMath>
                </a14:m>
                <a:r>
                  <a:rPr lang="en-US" kern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</a:t>
                </a:r>
                <a:endParaRPr lang="en-US" kern="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kern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Appear in </a:t>
                </a:r>
                <a:r>
                  <a:rPr lang="en-US" u="sng" kern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Dual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Loadings (Scores)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kern="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kern="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kern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(Would Be </a:t>
                </a:r>
                <a:r>
                  <a:rPr lang="en-US" kern="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xactly </a:t>
                </a:r>
                <a:r>
                  <a:rPr lang="en-US" kern="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rue, Except for Centering)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839333"/>
                <a:ext cx="8686800" cy="5410200"/>
              </a:xfrm>
              <a:prstGeom prst="rect">
                <a:avLst/>
              </a:prstGeom>
              <a:blipFill rotWithShape="1">
                <a:blip r:embed="rId3"/>
                <a:stretch>
                  <a:fillRect l="-1825" b="-84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375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80010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“Better”?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Info, 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Displayed 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Differently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Here:  Prefer </a:t>
            </a: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As Indicated by Graphics Quality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5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734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5052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“Better”?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General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Either Can Be Best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Try Both and Choose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Use “Natural Choice” of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Data Object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9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219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7848600" cy="54102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Early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BiPlot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Display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Overlay Primal &amp; Dual PCAs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Easy to Interpret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Gabriel, K. R. (1971)</a:t>
            </a:r>
          </a:p>
        </p:txBody>
      </p:sp>
    </p:spTree>
    <p:extLst>
      <p:ext uri="{BB962C8B-B14F-4D97-AF65-F5344CB8AC3E}">
        <p14:creationId xmlns:p14="http://schemas.microsoft.com/office/powerpoint/2010/main" val="515352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Background:  Two Class (Binary)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 data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and    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 a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assigning new data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a Class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Canonical Example:  Disease Diagnosis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Patients are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Healthy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Determine based on measurements</a:t>
            </a:r>
          </a:p>
        </p:txBody>
      </p:sp>
    </p:spTree>
    <p:extLst>
      <p:ext uri="{BB962C8B-B14F-4D97-AF65-F5344CB8AC3E}">
        <p14:creationId xmlns:p14="http://schemas.microsoft.com/office/powerpoint/2010/main" val="75158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 are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understand differences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Clustering: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 (to be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 are about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clumps of similar data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but much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goals</a:t>
            </a:r>
          </a:p>
        </p:txBody>
      </p:sp>
    </p:spTree>
    <p:extLst>
      <p:ext uri="{BB962C8B-B14F-4D97-AF65-F5344CB8AC3E}">
        <p14:creationId xmlns:p14="http://schemas.microsoft.com/office/powerpoint/2010/main" val="30713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 (Typical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Default)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Comp’s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Visible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or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???</a:t>
            </a:r>
            <a:endParaRPr lang="en-US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00200" y="4343400"/>
            <a:ext cx="2362200" cy="1981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00200" y="4343400"/>
            <a:ext cx="2362200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2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terminology: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Classification: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supervised learning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Clustering: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21032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048000" y="914400"/>
            <a:ext cx="990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038600" y="9144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5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biologists,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Constructing taxonomies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sorting organisms into them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(maybe this is why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 used, until politically incorrect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62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a number of: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Philosophies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Schools of Thought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often cast as: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 vs. EE - CS</a:t>
            </a:r>
          </a:p>
        </p:txBody>
      </p:sp>
    </p:spTree>
    <p:extLst>
      <p:ext uri="{BB962C8B-B14F-4D97-AF65-F5344CB8AC3E}">
        <p14:creationId xmlns:p14="http://schemas.microsoft.com/office/powerpoint/2010/main" val="370634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 variations: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Pattern Recognition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Artificial Intelligence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Neural Networks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Mining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8758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Differing Viewpoints: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Classes with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to study class diff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&amp; find rules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are just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Sets of Numbers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Rules distinguish between these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 thought:   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 these</a:t>
            </a:r>
          </a:p>
        </p:txBody>
      </p:sp>
    </p:spTree>
    <p:extLst>
      <p:ext uri="{BB962C8B-B14F-4D97-AF65-F5344CB8AC3E}">
        <p14:creationId xmlns:p14="http://schemas.microsoft.com/office/powerpoint/2010/main" val="355089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Overview Reference: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Hart and Stork (2001)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much about neural nets???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Pizer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disagrees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Update of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Hart (1973)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123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 more classical statistical view: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McLachlan  (2004).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theory, etc.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well tuned to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4202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Viewpoint:     Point Clouds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u="sng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2112963" y="1752600"/>
            <a:ext cx="4986337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37062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and Natural Approach: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a.k.a.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Centroid Method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skewer through two meatballs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3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6494</TotalTime>
  <Words>3373</Words>
  <Application>Microsoft Office PowerPoint</Application>
  <PresentationFormat>On-screen Show (4:3)</PresentationFormat>
  <Paragraphs>1164</Paragraphs>
  <Slides>131</Slides>
  <Notes>131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6" baseType="lpstr">
      <vt:lpstr>Default Design</vt:lpstr>
      <vt:lpstr>5_Default Design</vt:lpstr>
      <vt:lpstr>1_Default Design</vt:lpstr>
      <vt:lpstr>4_Default Design</vt:lpstr>
      <vt:lpstr>Equation</vt:lpstr>
      <vt:lpstr>PCA as Optimization (Cont.)</vt:lpstr>
      <vt:lpstr>Connect Math to Graphics (Cont.)</vt:lpstr>
      <vt:lpstr>Connect Math to Graphics (Cont.)</vt:lpstr>
      <vt:lpstr>PCA Redist’n of Energy (Cont.)</vt:lpstr>
      <vt:lpstr>PCA Redist’n of Energy (Cont.)</vt:lpstr>
      <vt:lpstr>PCA Redist’n of Energy (Cont.)</vt:lpstr>
      <vt:lpstr>Correlation PCA</vt:lpstr>
      <vt:lpstr>Correlation PCA</vt:lpstr>
      <vt:lpstr>Correlation PCA</vt:lpstr>
      <vt:lpstr>Correlation PCA</vt:lpstr>
      <vt:lpstr>PCA vs. SVD</vt:lpstr>
      <vt:lpstr>PCA vs. SVD</vt:lpstr>
      <vt:lpstr>PCA vs. SVD</vt:lpstr>
      <vt:lpstr>Different Views of PCA</vt:lpstr>
      <vt:lpstr>Different Views of PCA</vt:lpstr>
      <vt:lpstr>Different Views of PCA</vt:lpstr>
      <vt:lpstr>Different Views of PCA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Simulation</vt:lpstr>
      <vt:lpstr>PCA Simulation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Alternate PCA Computation</vt:lpstr>
      <vt:lpstr>Review of Linear Algebra  (Cont.)</vt:lpstr>
      <vt:lpstr>Review of Linear Algebra  (Cont.)</vt:lpstr>
      <vt:lpstr>Review of Linear Algebra  (Cont.)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Functional Data Analysis</vt:lpstr>
      <vt:lpstr>Functional Data Analysis</vt:lpstr>
      <vt:lpstr>Functional Data Analysis</vt:lpstr>
      <vt:lpstr>Mortality Time Series</vt:lpstr>
      <vt:lpstr>Mortality Time Series</vt:lpstr>
      <vt:lpstr>Mortality Time Series</vt:lpstr>
      <vt:lpstr>Mortality Time Series</vt:lpstr>
      <vt:lpstr>Mortality Time Series</vt:lpstr>
      <vt:lpstr>Demography Data</vt:lpstr>
      <vt:lpstr>Primal / Dual PCA</vt:lpstr>
      <vt:lpstr>Primal / Dual PCA</vt:lpstr>
      <vt:lpstr>Primal / Dual PCA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Primal / Dual PCA</vt:lpstr>
      <vt:lpstr>Primal / Dual PCA</vt:lpstr>
      <vt:lpstr>Primal / Dual PCA</vt:lpstr>
      <vt:lpstr>Return to Big Picture</vt:lpstr>
      <vt:lpstr>Classification - Discrimination</vt:lpstr>
      <vt:lpstr>Classification - Discrimination</vt:lpstr>
      <vt:lpstr>Classification - Discrimination</vt:lpstr>
      <vt:lpstr>Classification - Discrimination</vt:lpstr>
      <vt:lpstr>Classification - Discrimination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Participant Presentation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244</cp:revision>
  <dcterms:created xsi:type="dcterms:W3CDTF">2001-06-08T01:38:43Z</dcterms:created>
  <dcterms:modified xsi:type="dcterms:W3CDTF">2016-02-18T02:23:51Z</dcterms:modified>
</cp:coreProperties>
</file>