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2" r:id="rId2"/>
    <p:sldMasterId id="2147483760" r:id="rId3"/>
    <p:sldMasterId id="2147483774" r:id="rId4"/>
  </p:sldMasterIdLst>
  <p:notesMasterIdLst>
    <p:notesMasterId r:id="rId81"/>
  </p:notesMasterIdLst>
  <p:sldIdLst>
    <p:sldId id="1517" r:id="rId5"/>
    <p:sldId id="1518" r:id="rId6"/>
    <p:sldId id="1522" r:id="rId7"/>
    <p:sldId id="1535" r:id="rId8"/>
    <p:sldId id="1542" r:id="rId9"/>
    <p:sldId id="1558" r:id="rId10"/>
    <p:sldId id="1559" r:id="rId11"/>
    <p:sldId id="1560" r:id="rId12"/>
    <p:sldId id="1561" r:id="rId13"/>
    <p:sldId id="1574" r:id="rId14"/>
    <p:sldId id="1577" r:id="rId15"/>
    <p:sldId id="1583" r:id="rId16"/>
    <p:sldId id="1584" r:id="rId17"/>
    <p:sldId id="1596" r:id="rId18"/>
    <p:sldId id="1600" r:id="rId19"/>
    <p:sldId id="1604" r:id="rId20"/>
    <p:sldId id="1607" r:id="rId21"/>
    <p:sldId id="1609" r:id="rId22"/>
    <p:sldId id="1611" r:id="rId23"/>
    <p:sldId id="1612" r:id="rId24"/>
    <p:sldId id="1613" r:id="rId25"/>
    <p:sldId id="1614" r:id="rId26"/>
    <p:sldId id="1615" r:id="rId27"/>
    <p:sldId id="1616" r:id="rId28"/>
    <p:sldId id="1617" r:id="rId29"/>
    <p:sldId id="1618" r:id="rId30"/>
    <p:sldId id="1619" r:id="rId31"/>
    <p:sldId id="1620" r:id="rId32"/>
    <p:sldId id="1621" r:id="rId33"/>
    <p:sldId id="1622" r:id="rId34"/>
    <p:sldId id="1623" r:id="rId35"/>
    <p:sldId id="1717" r:id="rId36"/>
    <p:sldId id="1718" r:id="rId37"/>
    <p:sldId id="1452" r:id="rId38"/>
    <p:sldId id="1453" r:id="rId39"/>
    <p:sldId id="1455" r:id="rId40"/>
    <p:sldId id="1456" r:id="rId41"/>
    <p:sldId id="1457" r:id="rId42"/>
    <p:sldId id="1458" r:id="rId43"/>
    <p:sldId id="1459" r:id="rId44"/>
    <p:sldId id="1460" r:id="rId45"/>
    <p:sldId id="1461" r:id="rId46"/>
    <p:sldId id="1462" r:id="rId47"/>
    <p:sldId id="1463" r:id="rId48"/>
    <p:sldId id="1464" r:id="rId49"/>
    <p:sldId id="1465" r:id="rId50"/>
    <p:sldId id="1467" r:id="rId51"/>
    <p:sldId id="1468" r:id="rId52"/>
    <p:sldId id="1470" r:id="rId53"/>
    <p:sldId id="1472" r:id="rId54"/>
    <p:sldId id="1473" r:id="rId55"/>
    <p:sldId id="1474" r:id="rId56"/>
    <p:sldId id="1475" r:id="rId57"/>
    <p:sldId id="1477" r:id="rId58"/>
    <p:sldId id="1478" r:id="rId59"/>
    <p:sldId id="1479" r:id="rId60"/>
    <p:sldId id="1480" r:id="rId61"/>
    <p:sldId id="1481" r:id="rId62"/>
    <p:sldId id="1484" r:id="rId63"/>
    <p:sldId id="1486" r:id="rId64"/>
    <p:sldId id="1487" r:id="rId65"/>
    <p:sldId id="1488" r:id="rId66"/>
    <p:sldId id="1489" r:id="rId67"/>
    <p:sldId id="1491" r:id="rId68"/>
    <p:sldId id="1494" r:id="rId69"/>
    <p:sldId id="1630" r:id="rId70"/>
    <p:sldId id="1631" r:id="rId71"/>
    <p:sldId id="1635" r:id="rId72"/>
    <p:sldId id="1637" r:id="rId73"/>
    <p:sldId id="1651" r:id="rId74"/>
    <p:sldId id="1638" r:id="rId75"/>
    <p:sldId id="1639" r:id="rId76"/>
    <p:sldId id="1640" r:id="rId77"/>
    <p:sldId id="1641" r:id="rId78"/>
    <p:sldId id="1642" r:id="rId79"/>
    <p:sldId id="1627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00"/>
    <a:srgbClr val="00E3DE"/>
    <a:srgbClr val="F0EA00"/>
    <a:srgbClr val="D357FF"/>
    <a:srgbClr val="FFDCDC"/>
    <a:srgbClr val="000000"/>
    <a:srgbClr val="99FF99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455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6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30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2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05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1384562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96491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1826299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9E071D-5C45-41FC-B0D8-C7BFFC3944F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51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5BBA23-A255-456F-A2CA-A422A41A5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53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4167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29098E-0B73-4E04-97C3-3EC9DB2A48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74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0E409-A9CF-4956-8A0A-B0E54EC2F7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722628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48055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535850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47F35-FF0D-4BE6-A632-88D78E0CE1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264828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45595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332719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176A60-3044-4B80-8ABE-BBD6488EAD0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91053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826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1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877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B9E970-A6E5-4E9D-843F-0205B458B0F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7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4089407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93F029-0466-4285-9126-E58F409831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46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95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77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F3587-8164-450E-8A24-AAF7899C85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32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33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4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65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CCCE5-3259-4015-8C6A-2E5F8F695F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15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3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16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75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267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F147DF-51A0-453A-88AC-BBCCFE97C9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6823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55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788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72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245C8A-6640-46BD-B647-1B81A603BAB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5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69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2BCCE3-6B4C-4DA1-86EA-4EF7B51FC4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054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F296B-37B8-4B22-8C22-3F4ED30A37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PEod1FLDe1.ps</a:t>
            </a:r>
          </a:p>
        </p:txBody>
      </p:sp>
    </p:spTree>
    <p:extLst>
      <p:ext uri="{BB962C8B-B14F-4D97-AF65-F5344CB8AC3E}">
        <p14:creationId xmlns:p14="http://schemas.microsoft.com/office/powerpoint/2010/main" val="18928095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35A07-0F5D-4EB0-8FF3-57DEC9F820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PEod1GLRe1.ps</a:t>
            </a:r>
          </a:p>
        </p:txBody>
      </p:sp>
    </p:spTree>
    <p:extLst>
      <p:ext uri="{BB962C8B-B14F-4D97-AF65-F5344CB8AC3E}">
        <p14:creationId xmlns:p14="http://schemas.microsoft.com/office/powerpoint/2010/main" val="32556214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C968B-4D38-4ADC-82F4-450B323226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  <p:extLst>
      <p:ext uri="{BB962C8B-B14F-4D97-AF65-F5344CB8AC3E}">
        <p14:creationId xmlns:p14="http://schemas.microsoft.com/office/powerpoint/2010/main" val="189295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C7320-7374-4381-B449-2F96AB6425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  <p:extLst>
      <p:ext uri="{BB962C8B-B14F-4D97-AF65-F5344CB8AC3E}">
        <p14:creationId xmlns:p14="http://schemas.microsoft.com/office/powerpoint/2010/main" val="10521328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BC05F-7C2B-4821-B82E-F7CE52BDC02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PExd3FLDe1.ps</a:t>
            </a:r>
          </a:p>
        </p:txBody>
      </p:sp>
    </p:spTree>
    <p:extLst>
      <p:ext uri="{BB962C8B-B14F-4D97-AF65-F5344CB8AC3E}">
        <p14:creationId xmlns:p14="http://schemas.microsoft.com/office/powerpoint/2010/main" val="33333150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02E0C-435F-427D-BAAF-42A4BAEDEEE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PExd3GLRe1.ps</a:t>
            </a:r>
          </a:p>
        </p:txBody>
      </p:sp>
    </p:spTree>
    <p:extLst>
      <p:ext uri="{BB962C8B-B14F-4D97-AF65-F5344CB8AC3E}">
        <p14:creationId xmlns:p14="http://schemas.microsoft.com/office/powerpoint/2010/main" val="6353471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904E3-E88E-4B57-B2B6-BD4E65A4BB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940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16746-4430-40A6-9C3C-4897A81A0C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815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F09D05-26CD-4456-9505-9B1A532C8C7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6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30F283-D5C1-4E91-AE95-15D516FEF1D7}" type="slidenum">
              <a:rPr lang="en-US" sz="1200">
                <a:solidFill>
                  <a:prstClr val="black"/>
                </a:solidFill>
              </a:rPr>
              <a:pPr algn="r"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568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78BC3-D5D0-4C87-ACA3-B5320C869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104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78BC3-D5D0-4C87-ACA3-B5320C869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380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2BCD-7671-4581-83B2-9E8A56149A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921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2BCD-7671-4581-83B2-9E8A56149A8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047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27E880-A8C6-474B-A683-532205C4C7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511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477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261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28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CDB0A-F53F-4C91-B02B-1EEC153CBA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019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C9902-F653-47C2-ABE3-7D5968BFB2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2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1FAAF9-A7D5-48FD-87E4-93D69D1E8693}" type="slidenum">
              <a:rPr lang="en-US" sz="1200">
                <a:solidFill>
                  <a:prstClr val="black"/>
                </a:solidFill>
              </a:rPr>
              <a:pPr algn="r"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427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C9902-F653-47C2-ABE3-7D5968BFB2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223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36DD5-B933-4AC5-9C0B-8414D9818D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506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58D353-3ECC-403B-A104-CDB36FBC0B9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429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C44A3-EAC1-446E-9938-F58B836CF11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649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096E89-B82E-461E-9449-97356FD62A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899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0C9A3-8735-44A7-97E4-40B7B1CE1A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092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7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2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50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9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3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5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4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887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490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415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608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902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482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3532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647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94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305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7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61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910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0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50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0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1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3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9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3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0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4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80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9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2/23/2016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7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8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7.wmf"/><Relationship Id="rId5" Type="http://schemas.openxmlformats.org/officeDocument/2006/relationships/image" Target="../media/image42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Relationship Id="rId9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5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65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8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9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99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0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85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0.png"/><Relationship Id="rId4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Reduced Rank Representation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</m:e>
                        <m:sub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bar>
                        <m:bar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̅"/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bar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Reconstruct Using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O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nly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 (≪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Terms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3200" dirty="0">
                    <a:solidFill>
                      <a:srgbClr val="000000"/>
                    </a:solidFill>
                  </a:rPr>
                  <a:t>A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ssuming </a:t>
                </a:r>
                <a:r>
                  <a:rPr lang="en-US" sz="3200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ecreasing Eigenvalues)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Gives:   Rank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Approximation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of Data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Key to PCA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imension Reduction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And PCA for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D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ata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C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ompression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5087547"/>
              </a:xfrm>
              <a:prstGeom prst="rect">
                <a:avLst/>
              </a:prstGeom>
              <a:blipFill rotWithShape="0">
                <a:blip r:embed="rId3"/>
                <a:stretch>
                  <a:fillRect l="-1875" t="-3477" b="-28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r="12089"/>
          <a:stretch/>
        </p:blipFill>
        <p:spPr bwMode="auto">
          <a:xfrm>
            <a:off x="2560320" y="807488"/>
            <a:ext cx="658368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Shows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Strongest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Young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3810000"/>
            <a:ext cx="533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6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12623"/>
          <a:stretch/>
        </p:blipFill>
        <p:spPr bwMode="auto">
          <a:xfrm>
            <a:off x="2377440" y="807488"/>
            <a:ext cx="676656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839333"/>
            <a:ext cx="2971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kern="0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PC2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PC1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kern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Age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92490" y="3657600"/>
            <a:ext cx="153651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0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05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2580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563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8298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development: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notation (data vectors of length    ):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+1:                      Class -1: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Centerpoints: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7315200" y="1981200"/>
          <a:ext cx="3524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5" name="Equation" r:id="rId4" imgW="228600" imgH="279400" progId="Equation.3">
                  <p:embed/>
                </p:oleObj>
              </mc:Choice>
              <mc:Fallback>
                <p:oleObj name="Equation" r:id="rId4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3524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676400" y="3657600"/>
          <a:ext cx="25114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6" name="Equation" r:id="rId6" imgW="1676160" imgH="457200" progId="Equation.3">
                  <p:embed/>
                </p:oleObj>
              </mc:Choice>
              <mc:Fallback>
                <p:oleObj name="Equation" r:id="rId6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57600"/>
                        <a:ext cx="25114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6019800" y="3581400"/>
          <a:ext cx="2506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7" name="Equation" r:id="rId8" imgW="1676160" imgH="457200" progId="Equation.3">
                  <p:embed/>
                </p:oleObj>
              </mc:Choice>
              <mc:Fallback>
                <p:oleObj name="Equation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581400"/>
                        <a:ext cx="2506663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838200" y="5410200"/>
          <a:ext cx="3181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8" name="Equation" r:id="rId10" imgW="2323800" imgH="799920" progId="Equation.3">
                  <p:embed/>
                </p:oleObj>
              </mc:Choice>
              <mc:Fallback>
                <p:oleObj name="Equation" r:id="rId10" imgW="2323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31813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4" name="Object 12"/>
          <p:cNvGraphicFramePr>
            <a:graphicFrameLocks noChangeAspect="1"/>
          </p:cNvGraphicFramePr>
          <p:nvPr/>
        </p:nvGraphicFramePr>
        <p:xfrm>
          <a:off x="5410200" y="5424488"/>
          <a:ext cx="31242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9" name="Equation" r:id="rId12" imgW="2311200" imgH="799920" progId="Equation.3">
                  <p:embed/>
                </p:oleObj>
              </mc:Choice>
              <mc:Fallback>
                <p:oleObj name="Equation" r:id="rId12" imgW="23112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24488"/>
                        <a:ext cx="31242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58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Covariances,                           for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(outer products)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centered, normalized data matrices: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use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 of estimated covariance matrices, for simpler notation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705600" y="1295400"/>
          <a:ext cx="182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3" name="Equation" r:id="rId4" imgW="1269720" imgH="342720" progId="Equation.3">
                  <p:embed/>
                </p:oleObj>
              </mc:Choice>
              <mc:Fallback>
                <p:oleObj name="Equation" r:id="rId4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95400"/>
                        <a:ext cx="18288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048000" y="1143000"/>
          <a:ext cx="27432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4" name="Equation" r:id="rId6" imgW="1930320" imgH="393480" progId="Equation.3">
                  <p:embed/>
                </p:oleObj>
              </mc:Choice>
              <mc:Fallback>
                <p:oleObj name="Equation" r:id="rId6" imgW="1930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27432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19200" y="3505200"/>
          <a:ext cx="6705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5" name="Equation" r:id="rId8" imgW="4749480" imgH="799920" progId="Equation.3">
                  <p:embed/>
                </p:oleObj>
              </mc:Choice>
              <mc:Fallback>
                <p:oleObj name="Equation" r:id="rId8" imgW="47494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6705600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2438400" y="40386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2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53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7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u="sng" dirty="0" smtClean="0">
                    <a:solidFill>
                      <a:srgbClr val="000000"/>
                    </a:solidFill>
                  </a:rPr>
                  <a:t>Choice of  </a:t>
                </a:r>
                <a14:m>
                  <m:oMath xmlns:m="http://schemas.openxmlformats.org/officeDocument/2006/math">
                    <m:r>
                      <a:rPr lang="en-US" sz="3200" b="0" i="1" u="sng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rgbClr val="000000"/>
                    </a:solidFill>
                  </a:rPr>
                  <a:t>   in Reduced Rank </a:t>
                </a:r>
                <a:r>
                  <a:rPr lang="en-US" sz="3200" dirty="0" err="1" smtClean="0">
                    <a:solidFill>
                      <a:srgbClr val="000000"/>
                    </a:solidFill>
                  </a:rPr>
                  <a:t>Represent’n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  Generally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V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ery </a:t>
                </a:r>
                <a:r>
                  <a:rPr lang="en-US" sz="3200" i="1" dirty="0">
                    <a:solidFill>
                      <a:srgbClr val="000000"/>
                    </a:solidFill>
                  </a:rPr>
                  <a:t>S</a:t>
                </a:r>
                <a:r>
                  <a:rPr lang="en-US" sz="3200" i="1" dirty="0" smtClean="0">
                    <a:solidFill>
                      <a:srgbClr val="000000"/>
                    </a:solidFill>
                  </a:rPr>
                  <a:t>lippery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 Problem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  <a:buFontTx/>
                  <a:buChar char="•"/>
                </a:pPr>
                <a:endParaRPr lang="en-US" sz="3200" dirty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endParaRPr lang="en-US" sz="3200" dirty="0" smtClean="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Not Recommended:</a:t>
                </a:r>
              </a:p>
              <a:p>
                <a:pPr marL="457200" indent="-457200" eaLnBrk="1" hangingPunct="1">
                  <a:lnSpc>
                    <a:spcPct val="80000"/>
                  </a:lnSpc>
                  <a:spcBef>
                    <a:spcPct val="50000"/>
                  </a:spcBef>
                  <a:buFont typeface="Courier New" pitchFamily="49" charset="0"/>
                  <a:buChar char="o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Arbitrary Choice</a:t>
                </a:r>
              </a:p>
              <a:p>
                <a:pPr marL="457200" indent="-457200" eaLnBrk="1" hangingPunct="1">
                  <a:lnSpc>
                    <a:spcPct val="80000"/>
                  </a:lnSpc>
                  <a:spcBef>
                    <a:spcPct val="50000"/>
                  </a:spcBef>
                  <a:buFont typeface="Courier New" pitchFamily="49" charset="0"/>
                  <a:buChar char="o"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E.g. % Variation Explained  90%?  95%?</a:t>
                </a:r>
              </a:p>
            </p:txBody>
          </p:sp>
        </mc:Choice>
        <mc:Fallback xmlns="">
          <p:sp>
            <p:nvSpPr>
              <p:cNvPr id="1024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327338"/>
              </a:xfrm>
              <a:prstGeom prst="rect">
                <a:avLst/>
              </a:prstGeom>
              <a:blipFill rotWithShape="1">
                <a:blip r:embed="rId3"/>
                <a:stretch>
                  <a:fillRect l="-1875" t="-4090" b="-40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estimate of (common)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Pooled (weighted average) within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full data matrix: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Different Means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2819400"/>
          <a:ext cx="53308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6" name="Equation" r:id="rId4" imgW="3581280" imgH="838080" progId="Equation.3">
                  <p:embed/>
                </p:oleObj>
              </mc:Choice>
              <mc:Fallback>
                <p:oleObj name="Equation" r:id="rId4" imgW="35812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533082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1647825" y="5048250"/>
          <a:ext cx="5010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77" name="Equation" r:id="rId6" imgW="3581280" imgH="723600" progId="Equation.3">
                  <p:embed/>
                </p:oleObj>
              </mc:Choice>
              <mc:Fallback>
                <p:oleObj name="Equation" r:id="rId6" imgW="3581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5048250"/>
                        <a:ext cx="5010150" cy="1016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5867400" y="5715000"/>
            <a:ext cx="76200" cy="6858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43400" y="5638800"/>
            <a:ext cx="1600200" cy="762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1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     is similar to          from before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covariance matrix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ignoring class labels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Difference: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by Class Centering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important later</a:t>
            </a:r>
          </a:p>
        </p:txBody>
      </p:sp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/>
          </p:nvPr>
        </p:nvGraphicFramePr>
        <p:xfrm>
          <a:off x="1752600" y="1365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0" name="Equation" r:id="rId5" imgW="355446" imgH="330057" progId="Equation.3">
                  <p:embed/>
                </p:oleObj>
              </mc:Choice>
              <mc:Fallback>
                <p:oleObj name="Equation" r:id="rId5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65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extLst/>
          </p:nvPr>
        </p:nvGraphicFramePr>
        <p:xfrm>
          <a:off x="4953000" y="1295400"/>
          <a:ext cx="3127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01" name="Equation" r:id="rId7" imgW="215806" imgH="330057" progId="Equation.3">
                  <p:embed/>
                </p:oleObj>
              </mc:Choice>
              <mc:Fallback>
                <p:oleObj name="Equation" r:id="rId7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3127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8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adjustment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4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5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8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This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spheres the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in the sense that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>
            <p:extLst/>
          </p:nvPr>
        </p:nvGraphicFramePr>
        <p:xfrm>
          <a:off x="5453062" y="14478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3" name="Equation" r:id="rId4" imgW="2260440" imgH="457200" progId="Equation.3">
                  <p:embed/>
                </p:oleObj>
              </mc:Choice>
              <mc:Fallback>
                <p:oleObj name="Equation" r:id="rId4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14478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>
            <p:extLst/>
          </p:nvPr>
        </p:nvGraphicFramePr>
        <p:xfrm>
          <a:off x="2133600" y="16002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4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09800" y="1981200"/>
            <a:ext cx="4267200" cy="228600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66788" y="4887960"/>
          <a:ext cx="7186612" cy="75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5" name="Equation" r:id="rId8" imgW="2577960" imgH="266400" progId="Equation.3">
                  <p:embed/>
                </p:oleObj>
              </mc:Choice>
              <mc:Fallback>
                <p:oleObj name="Equation" r:id="rId8" imgW="2577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887960"/>
                        <a:ext cx="7186612" cy="750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5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2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3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1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2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3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4495800" y="5029200"/>
            <a:ext cx="29718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69116"/>
              </p:ext>
            </p:extLst>
          </p:nvPr>
        </p:nvGraphicFramePr>
        <p:xfrm>
          <a:off x="1905000" y="4648200"/>
          <a:ext cx="2590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4" name="Equation" r:id="rId11" imgW="1752480" imgH="431640" progId="Equation.3">
                  <p:embed/>
                </p:oleObj>
              </mc:Choice>
              <mc:Fallback>
                <p:oleObj name="Equation" r:id="rId11" imgW="175248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2590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0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71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rgbClr val="FF98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Normal Vector: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Transformed Intercept: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has Equation:</a:t>
            </a:r>
          </a:p>
        </p:txBody>
      </p:sp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041400" y="2590800"/>
          <a:ext cx="4319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1" name="Equation" r:id="rId5" imgW="4317840" imgH="457200" progId="Equation.3">
                  <p:embed/>
                </p:oleObj>
              </mc:Choice>
              <mc:Fallback>
                <p:oleObj name="Equation" r:id="rId5" imgW="4317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590800"/>
                        <a:ext cx="4319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1727200" y="3200400"/>
          <a:ext cx="28844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2" name="Equation" r:id="rId7" imgW="2882880" imgH="457200" progId="Equation.3">
                  <p:embed/>
                </p:oleObj>
              </mc:Choice>
              <mc:Fallback>
                <p:oleObj name="Equation" r:id="rId7" imgW="2882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200400"/>
                        <a:ext cx="28844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2" name="Object 11"/>
          <p:cNvGraphicFramePr>
            <a:graphicFrameLocks noChangeAspect="1"/>
          </p:cNvGraphicFramePr>
          <p:nvPr/>
        </p:nvGraphicFramePr>
        <p:xfrm>
          <a:off x="1295400" y="4114800"/>
          <a:ext cx="3810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3" name="Equation" r:id="rId9" imgW="4787640" imgH="711000" progId="Equation.3">
                  <p:embed/>
                </p:oleObj>
              </mc:Choice>
              <mc:Fallback>
                <p:oleObj name="Equation" r:id="rId9" imgW="4787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3810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69116"/>
              </p:ext>
            </p:extLst>
          </p:nvPr>
        </p:nvGraphicFramePr>
        <p:xfrm>
          <a:off x="1905000" y="4648200"/>
          <a:ext cx="2590800" cy="63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4" name="Equation" r:id="rId11" imgW="1752480" imgH="431640" progId="Equation.3">
                  <p:embed/>
                </p:oleObj>
              </mc:Choice>
              <mc:Fallback>
                <p:oleObj name="Equation" r:id="rId11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2590800" cy="6352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Line 15"/>
          <p:cNvSpPr>
            <a:spLocks noChangeShapeType="1"/>
          </p:cNvSpPr>
          <p:nvPr/>
        </p:nvSpPr>
        <p:spPr bwMode="auto">
          <a:xfrm>
            <a:off x="5524500" y="5448300"/>
            <a:ext cx="16383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4" name="Object 16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5" name="Equation" r:id="rId13" imgW="3670300" imgH="508000" progId="Equation.3">
                  <p:embed/>
                </p:oleObj>
              </mc:Choice>
              <mc:Fallback>
                <p:oleObj name="Equation" r:id="rId13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9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0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71600" y="5867400"/>
          <a:ext cx="40386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1" name="Equation" r:id="rId8" imgW="3670300" imgH="508000" progId="Equation.3">
                  <p:embed/>
                </p:oleObj>
              </mc:Choice>
              <mc:Fallback>
                <p:oleObj name="Equation" r:id="rId8" imgW="3670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867400"/>
                        <a:ext cx="40386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2133600" y="3505200"/>
            <a:ext cx="6858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Using, for      symmetric and invertible: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3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4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5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>
            <p:extLst/>
          </p:nvPr>
        </p:nvGraphicFramePr>
        <p:xfrm>
          <a:off x="592138" y="5908675"/>
          <a:ext cx="80359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6" name="Equation" r:id="rId10" imgW="2946240" imgH="279360" progId="Equation.3">
                  <p:embed/>
                </p:oleObj>
              </mc:Choice>
              <mc:Fallback>
                <p:oleObj name="Equation" r:id="rId10" imgW="2946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5908675"/>
                        <a:ext cx="8035925" cy="758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362200" y="5495925"/>
          <a:ext cx="4159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47" name="Equation" r:id="rId12" imgW="152280" imgH="164880" progId="Equation.3">
                  <p:embed/>
                </p:oleObj>
              </mc:Choice>
              <mc:Fallback>
                <p:oleObj name="Equation" r:id="rId12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95925"/>
                        <a:ext cx="4159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9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0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1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2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3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4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discrimination rule 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Given a new data vector       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Choose Class +1 when: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(transforming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 to original space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</p:txBody>
      </p: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257800" y="15240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2" name="Equation" r:id="rId4" imgW="406048" imgH="406048" progId="Equation.3">
                  <p:embed/>
                </p:oleObj>
              </mc:Choice>
              <mc:Fallback>
                <p:oleObj name="Equation" r:id="rId4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533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905000" y="2667000"/>
          <a:ext cx="59499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3" name="Equation" r:id="rId6" imgW="4318000" imgH="609600" progId="Equation.3">
                  <p:embed/>
                </p:oleObj>
              </mc:Choice>
              <mc:Fallback>
                <p:oleObj name="Equation" r:id="rId6" imgW="4318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594995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447800" y="4038600"/>
          <a:ext cx="60737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4" name="Equation" r:id="rId8" imgW="6070600" imgH="609600" progId="Equation.3">
                  <p:embed/>
                </p:oleObj>
              </mc:Choice>
              <mc:Fallback>
                <p:oleObj name="Equation" r:id="rId8" imgW="60706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38600"/>
                        <a:ext cx="60737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2438400" y="4648200"/>
          <a:ext cx="3124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5" name="Equation" r:id="rId10" imgW="3124200" imgH="533400" progId="Equation.3">
                  <p:embed/>
                </p:oleObj>
              </mc:Choice>
              <mc:Fallback>
                <p:oleObj name="Equation" r:id="rId10" imgW="312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3124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2063750" y="5492750"/>
          <a:ext cx="5168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6" name="Equation" r:id="rId12" imgW="5168880" imgH="457200" progId="Equation.3">
                  <p:embed/>
                </p:oleObj>
              </mc:Choice>
              <mc:Fallback>
                <p:oleObj name="Equation" r:id="rId12" imgW="5168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0"/>
                        <a:ext cx="5168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2070100" y="5956300"/>
          <a:ext cx="4965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7" name="Equation" r:id="rId14" imgW="4965480" imgH="761760" progId="Equation.3">
                  <p:embed/>
                </p:oleObj>
              </mc:Choice>
              <mc:Fallback>
                <p:oleObj name="Equation" r:id="rId14" imgW="49654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5956300"/>
                        <a:ext cx="4965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Intercept: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 rotWithShape="1"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527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78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FLD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FLD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18" t="-333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distributional assumption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4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05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0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a location      ,  the likelihood ratio, for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choosing between Class +1 and Class -1, is: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        is the Gaussian density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with covariance</a:t>
            </a:r>
            <a:r>
              <a:rPr lang="en-US" sz="2800" dirty="0" smtClean="0"/>
              <a:t> </a:t>
            </a:r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971800" y="1828800"/>
          <a:ext cx="4714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0" name="Equation" r:id="rId4" imgW="304668" imgH="418918" progId="Equation.3">
                  <p:embed/>
                </p:oleObj>
              </mc:Choice>
              <mc:Fallback>
                <p:oleObj name="Equation" r:id="rId4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4714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319088" y="3505200"/>
          <a:ext cx="8429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1" name="Equation" r:id="rId6" imgW="6565680" imgH="482400" progId="Equation.3">
                  <p:embed/>
                </p:oleObj>
              </mc:Choice>
              <mc:Fallback>
                <p:oleObj name="Equation" r:id="rId6" imgW="656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505200"/>
                        <a:ext cx="842962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9"/>
          <p:cNvGraphicFramePr>
            <a:graphicFrameLocks noChangeAspect="1"/>
          </p:cNvGraphicFramePr>
          <p:nvPr/>
        </p:nvGraphicFramePr>
        <p:xfrm>
          <a:off x="1905000" y="4648200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2" name="Equation" r:id="rId8" imgW="457200" imgH="419100" progId="Equation.3">
                  <p:embed/>
                </p:oleObj>
              </mc:Choice>
              <mc:Fallback>
                <p:oleObj name="Equation" r:id="rId8" imgW="457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48200"/>
                        <a:ext cx="60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371320"/>
              </p:ext>
            </p:extLst>
          </p:nvPr>
        </p:nvGraphicFramePr>
        <p:xfrm>
          <a:off x="5257800" y="5257800"/>
          <a:ext cx="5667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33" name="Equation" r:id="rId10" imgW="203040" imgH="190440" progId="Equation.3">
                  <p:embed/>
                </p:oleObj>
              </mc:Choice>
              <mc:Fallback>
                <p:oleObj name="Equation" r:id="rId10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5667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1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</a:t>
            </a: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01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6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7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be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faster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5486400" y="5943600"/>
          <a:ext cx="1066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0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0668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1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2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/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3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2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Simplifying, using the Gaussian density: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(critically using </a:t>
            </a:r>
            <a:r>
              <a:rPr lang="en-US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 </a:t>
            </a:r>
          </a:p>
          <a:p>
            <a:pPr marL="609600" indent="-609600" eaLnBrk="1" hangingPunct="1"/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133600" y="2362200"/>
          <a:ext cx="44958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2" name="Equation" r:id="rId4" imgW="3797300" imgH="927100" progId="Equation.3">
                  <p:embed/>
                </p:oleObj>
              </mc:Choice>
              <mc:Fallback>
                <p:oleObj name="Equation" r:id="rId4" imgW="37973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166688" y="4121150"/>
          <a:ext cx="88122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3" name="Equation" r:id="rId6" imgW="7683480" imgH="647640" progId="Equation.3">
                  <p:embed/>
                </p:oleObj>
              </mc:Choice>
              <mc:Fallback>
                <p:oleObj name="Equation" r:id="rId6" imgW="76834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4121150"/>
                        <a:ext cx="8812212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125413" y="5210175"/>
          <a:ext cx="47037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4" name="Equation" r:id="rId8" imgW="3720960" imgH="469800" progId="Equation.3">
                  <p:embed/>
                </p:oleObj>
              </mc:Choice>
              <mc:Fallback>
                <p:oleObj name="Equation" r:id="rId8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5210175"/>
                        <a:ext cx="47037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39775" y="5792788"/>
          <a:ext cx="80470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05" name="Equation" r:id="rId10" imgW="6984720" imgH="520560" progId="Equation.3">
                  <p:embed/>
                </p:oleObj>
              </mc:Choice>
              <mc:Fallback>
                <p:oleObj name="Equation" r:id="rId10" imgW="69847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792788"/>
                        <a:ext cx="80470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5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=±1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 rotWithShape="1">
                <a:blip r:embed="rId4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3" name="Equation" r:id="rId5" imgW="8102520" imgH="520560" progId="Equation.3">
                  <p:embed/>
                </p:oleObj>
              </mc:Choice>
              <mc:Fallback>
                <p:oleObj name="Equation" r:id="rId5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same terms subtract off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9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0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1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9800" y="2667000"/>
            <a:ext cx="2514600" cy="2895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cross terms have  ±  cancellation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3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4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5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96000" y="3886200"/>
            <a:ext cx="762000" cy="2209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3733800"/>
            <a:ext cx="1295400" cy="2362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9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0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1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2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3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But: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                                 when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838200" y="2209800"/>
          <a:ext cx="8105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4" name="Equation" r:id="rId4" imgW="8102520" imgH="520560" progId="Equation.3">
                  <p:embed/>
                </p:oleObj>
              </mc:Choice>
              <mc:Fallback>
                <p:oleObj name="Equation" r:id="rId4" imgW="8102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057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1371600" y="2971800"/>
          <a:ext cx="3724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5" name="Equation" r:id="rId6" imgW="3720960" imgH="469800" progId="Equation.3">
                  <p:embed/>
                </p:oleObj>
              </mc:Choice>
              <mc:Fallback>
                <p:oleObj name="Equation" r:id="rId6" imgW="3720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971800"/>
                        <a:ext cx="37242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1981200" y="3429000"/>
          <a:ext cx="699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6" name="Equation" r:id="rId8" imgW="6997680" imgH="520560" progId="Equation.3">
                  <p:embed/>
                </p:oleObj>
              </mc:Choice>
              <mc:Fallback>
                <p:oleObj name="Equation" r:id="rId8" imgW="69976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699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600200" y="4146550"/>
          <a:ext cx="3352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7" name="Equation" r:id="rId10" imgW="3060360" imgH="469800" progId="Equation.3">
                  <p:embed/>
                </p:oleObj>
              </mc:Choice>
              <mc:Fallback>
                <p:oleObj name="Equation" r:id="rId10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46550"/>
                        <a:ext cx="3352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3"/>
          <p:cNvGraphicFramePr>
            <a:graphicFrameLocks noChangeAspect="1"/>
          </p:cNvGraphicFramePr>
          <p:nvPr/>
        </p:nvGraphicFramePr>
        <p:xfrm>
          <a:off x="3429000" y="4786313"/>
          <a:ext cx="45720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8" name="Equation" r:id="rId12" imgW="1993680" imgH="279360" progId="Equation.3">
                  <p:embed/>
                </p:oleObj>
              </mc:Choice>
              <mc:Fallback>
                <p:oleObj name="Equation" r:id="rId12" imgW="199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86313"/>
                        <a:ext cx="45720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3" name="Object 15"/>
          <p:cNvGraphicFramePr>
            <a:graphicFrameLocks noChangeAspect="1"/>
          </p:cNvGraphicFramePr>
          <p:nvPr/>
        </p:nvGraphicFramePr>
        <p:xfrm>
          <a:off x="1066800" y="5791200"/>
          <a:ext cx="72405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29" name="Equation" r:id="rId14" imgW="3327120" imgH="393480" progId="Equation.3">
                  <p:embed/>
                </p:oleObj>
              </mc:Choice>
              <mc:Fallback>
                <p:oleObj name="Equation" r:id="rId14" imgW="332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72405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8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9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0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1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2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3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above, so:     FLD can be viewed as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</a:t>
            </a: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47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48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49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0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1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2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53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1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Discrimination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(a. k. a.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discriminant analysis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 Assume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 distributions are    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 is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calc.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(thus can easily implement, and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503863" y="3679825"/>
          <a:ext cx="21732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9" name="Equation" r:id="rId4" imgW="1511280" imgH="469800" progId="Equation.3">
                  <p:embed/>
                </p:oleObj>
              </mc:Choice>
              <mc:Fallback>
                <p:oleObj name="Equation" r:id="rId4" imgW="15112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863" y="3679825"/>
                        <a:ext cx="217328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5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When Discussing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3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hyperplane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display:  for each point, color as: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 smtClean="0">
                <a:solidFill>
                  <a:srgbClr val="E6E1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 smtClean="0">
                <a:solidFill>
                  <a:srgbClr val="00E3D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 of assignment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138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9864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4098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73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131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Better, but not great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7176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3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Generalization II     (Gen. I was GLR)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prior probabilities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 different weights to 2 classes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assume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priori equally likely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is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straightforward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Modified likelihood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 intercept in FLD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explore further here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Generalization III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FLD-like approach to  &gt; 2  classes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Assumption:    Class covariance matrices are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(similar)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(but not Gaussian, same situation as for FLD)</a:t>
                </a:r>
              </a:p>
              <a:p>
                <a:pPr marL="609600" indent="-609600"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     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Quantify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of classes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2333" r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1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(Think Analog of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among the means: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 set of means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   Eigen-analysis of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 class covariance matrix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Aside:  can show:  overall 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13798"/>
              </p:ext>
            </p:extLst>
          </p:nvPr>
        </p:nvGraphicFramePr>
        <p:xfrm>
          <a:off x="4572000" y="3886200"/>
          <a:ext cx="180057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9" name="Equation" r:id="rId4" imgW="685800" imgH="203040" progId="Equation.3">
                  <p:embed/>
                </p:oleObj>
              </mc:Choice>
              <mc:Fallback>
                <p:oleObj name="Equation" r:id="rId4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1800573" cy="528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133600" y="4572000"/>
          <a:ext cx="510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0" name="Equation" r:id="rId6" imgW="4013200" imgH="736600" progId="Equation.3">
                  <p:embed/>
                </p:oleObj>
              </mc:Choice>
              <mc:Fallback>
                <p:oleObj name="Equation" r:id="rId6" imgW="40132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5105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5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982445"/>
              </p:ext>
            </p:extLst>
          </p:nvPr>
        </p:nvGraphicFramePr>
        <p:xfrm>
          <a:off x="5257800" y="5562600"/>
          <a:ext cx="3436766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1" name="Equation" r:id="rId8" imgW="1320480" imgH="228600" progId="Equation.3">
                  <p:embed/>
                </p:oleObj>
              </mc:Choice>
              <mc:Fallback>
                <p:oleObj name="Equation" r:id="rId8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62600"/>
                        <a:ext cx="3436766" cy="598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7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only works like Mean Difference,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can improve by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taking covariance into account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609600" indent="-609600"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Improvement of FLD over MD)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Principal Discriminant Analysis (cont.)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PCA only works like Mean Difference,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can improve by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taking covariance into account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Blind application of above ideas suggests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eigen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-analysis of: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0"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Principal Discriminant Analysis (cont.)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smarter ways to compute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generalized eigenvalue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representations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(this solves optimization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Special case: 2 classes,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reduces to standard FLD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reference for more:    Section 3.8 of: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&amp; Stork (2001)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 Size,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&lt;   Dimension,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covariance matrix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use matrix inverse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the data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(requires root inverse covariance)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Key Idea:   Standardize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Subtract Sample Mean</a:t>
                </a:r>
              </a:p>
              <a:p>
                <a:pPr marL="1409700" lvl="2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 the Data</a:t>
                </a:r>
              </a:p>
              <a:p>
                <a:pPr marL="1009650" lvl="1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(0,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dist’n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statistical inference</a:t>
                </a:r>
              </a:p>
              <a:p>
                <a:pPr marL="400050" lvl="1" indent="0" eaLnBrk="1" hangingPunct="1">
                  <a:lnSpc>
                    <a:spcPct val="13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approach to non-invertible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by generalized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called pseudo inverses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 use Moore Penrose inverse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used by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pinv.m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provides useful results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not always)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1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5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replaced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495800" y="3136200"/>
            <a:ext cx="1600200" cy="250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Increasing Dimension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vectors: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Entry 1:      </a:t>
                </a: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Class +1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–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−2.2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 Entries: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Entries Independent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through dimensions,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=1, 2, ⋯, 1000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Increasing Dimension Example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609600" y="3371671"/>
            <a:ext cx="6400800" cy="1428929"/>
            <a:chOff x="609600" y="3371671"/>
            <a:chExt cx="6400800" cy="1428929"/>
          </a:xfrm>
        </p:grpSpPr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2667000" y="3787169"/>
              <a:ext cx="4343400" cy="101343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3371671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Project on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FLD Direction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1828800"/>
            <a:ext cx="3810000" cy="2971800"/>
            <a:chOff x="609600" y="1828800"/>
            <a:chExt cx="38100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828800"/>
              <a:ext cx="15712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Project on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Optimal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Direction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180864" y="2428964"/>
              <a:ext cx="2238736" cy="237163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3200398"/>
            <a:ext cx="4572000" cy="2602470"/>
            <a:chOff x="609600" y="3200398"/>
            <a:chExt cx="4572000" cy="2602470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4971871"/>
              <a:ext cx="15712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Project on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Both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2180864" y="3200398"/>
              <a:ext cx="3000736" cy="218696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1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2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743200" y="2590800"/>
            <a:ext cx="2057400" cy="232049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Same Projections on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Optimal Direction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512403"/>
            <a:ext cx="6858000" cy="2278797"/>
            <a:chOff x="228600" y="3512403"/>
            <a:chExt cx="6858000" cy="2278797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351240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357FF"/>
                  </a:solidFill>
                </a:rPr>
                <a:t>Axes</a:t>
              </a:r>
              <a:r>
                <a:rPr lang="en-US" sz="2400" dirty="0" smtClean="0">
                  <a:solidFill>
                    <a:schemeClr val="bg2"/>
                  </a:solidFill>
                </a:rPr>
                <a:t> Here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851160" y="3751048"/>
              <a:ext cx="5235440" cy="2040152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51160" y="3751050"/>
              <a:ext cx="2568440" cy="204015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048000"/>
            <a:ext cx="4495801" cy="1664732"/>
            <a:chOff x="228600" y="3048000"/>
            <a:chExt cx="4495801" cy="1664732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881735"/>
              <a:ext cx="2308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Are Same As</a:t>
              </a:r>
            </a:p>
            <a:p>
              <a:r>
                <a:rPr lang="en-US" sz="2400" dirty="0" smtClean="0">
                  <a:solidFill>
                    <a:srgbClr val="D357FF"/>
                  </a:solidFill>
                </a:rPr>
                <a:t>Directions</a:t>
              </a:r>
              <a:r>
                <a:rPr lang="en-US" sz="2400" dirty="0" smtClean="0">
                  <a:solidFill>
                    <a:schemeClr val="bg2"/>
                  </a:solidFill>
                </a:rPr>
                <a:t> Here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537244" y="3048000"/>
              <a:ext cx="1501355" cy="14478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537245" y="3200400"/>
              <a:ext cx="2187156" cy="12954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29000"/>
            <a:ext cx="5638800" cy="2819400"/>
            <a:chOff x="228600" y="3429000"/>
            <a:chExt cx="5638800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Now See 2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Dimensions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024284" y="3429000"/>
              <a:ext cx="3843116" cy="2403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3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3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 on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2-d subspace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generated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by optimal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by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FLD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0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2438400" y="2133600"/>
            <a:ext cx="182880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Jessime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Kirk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lncRNA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Functional Prediction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68" y="1808853"/>
            <a:ext cx="6539932" cy="504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Primal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Rainbow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Allowed Good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52257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839333"/>
            <a:ext cx="61722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- Raw Data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 Metal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Scheme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Help Keep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&amp; Dual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</a:t>
            </a:r>
          </a:p>
        </p:txBody>
      </p:sp>
    </p:spTree>
    <p:extLst>
      <p:ext uri="{BB962C8B-B14F-4D97-AF65-F5344CB8AC3E}">
        <p14:creationId xmlns:p14="http://schemas.microsoft.com/office/powerpoint/2010/main" val="259419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1798</Words>
  <Application>Microsoft Office PowerPoint</Application>
  <PresentationFormat>On-screen Show (4:3)</PresentationFormat>
  <Paragraphs>676</Paragraphs>
  <Slides>76</Slides>
  <Notes>76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8" baseType="lpstr">
      <vt:lpstr>Arial Unicode MS</vt:lpstr>
      <vt:lpstr>Gulim</vt:lpstr>
      <vt:lpstr>Arial</vt:lpstr>
      <vt:lpstr>Cambria Math</vt:lpstr>
      <vt:lpstr>Courier New</vt:lpstr>
      <vt:lpstr>Tahoma</vt:lpstr>
      <vt:lpstr>Times New Roman</vt:lpstr>
      <vt:lpstr>Default Design</vt:lpstr>
      <vt:lpstr>5_Default Design</vt:lpstr>
      <vt:lpstr>1_Default Design</vt:lpstr>
      <vt:lpstr>7_Default Design</vt:lpstr>
      <vt:lpstr>Equation</vt:lpstr>
      <vt:lpstr>PCA Data Represent’n (Cont.)</vt:lpstr>
      <vt:lpstr>PCA Data Represent’n (Cont.)</vt:lpstr>
      <vt:lpstr>PCA Simulation</vt:lpstr>
      <vt:lpstr>Alternate PCA Computation</vt:lpstr>
      <vt:lpstr>Alternate PCA Computation</vt:lpstr>
      <vt:lpstr>Primal / Dual PCA</vt:lpstr>
      <vt:lpstr>Primal / Dual PCA</vt:lpstr>
      <vt:lpstr>Demography Data</vt:lpstr>
      <vt:lpstr>Demography Data</vt:lpstr>
      <vt:lpstr>Demography Data</vt:lpstr>
      <vt:lpstr>Demography Data</vt:lpstr>
      <vt:lpstr>Return to Big Picture</vt:lpstr>
      <vt:lpstr>Classification - Discrimination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274</cp:revision>
  <dcterms:created xsi:type="dcterms:W3CDTF">2001-06-08T01:38:43Z</dcterms:created>
  <dcterms:modified xsi:type="dcterms:W3CDTF">2016-02-23T16:37:06Z</dcterms:modified>
</cp:coreProperties>
</file>