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32" r:id="rId2"/>
    <p:sldMasterId id="2147483774" r:id="rId3"/>
  </p:sldMasterIdLst>
  <p:notesMasterIdLst>
    <p:notesMasterId r:id="rId26"/>
  </p:notesMasterIdLst>
  <p:sldIdLst>
    <p:sldId id="1858" r:id="rId4"/>
    <p:sldId id="1859" r:id="rId5"/>
    <p:sldId id="1860" r:id="rId6"/>
    <p:sldId id="1862" r:id="rId7"/>
    <p:sldId id="1868" r:id="rId8"/>
    <p:sldId id="1877" r:id="rId9"/>
    <p:sldId id="1879" r:id="rId10"/>
    <p:sldId id="1882" r:id="rId11"/>
    <p:sldId id="1893" r:id="rId12"/>
    <p:sldId id="1899" r:id="rId13"/>
    <p:sldId id="1900" r:id="rId14"/>
    <p:sldId id="1911" r:id="rId15"/>
    <p:sldId id="1912" r:id="rId16"/>
    <p:sldId id="1916" r:id="rId17"/>
    <p:sldId id="1917" r:id="rId18"/>
    <p:sldId id="1919" r:id="rId19"/>
    <p:sldId id="1921" r:id="rId20"/>
    <p:sldId id="1922" r:id="rId21"/>
    <p:sldId id="1923" r:id="rId22"/>
    <p:sldId id="1924" r:id="rId23"/>
    <p:sldId id="1925" r:id="rId24"/>
    <p:sldId id="192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EBE600"/>
    <a:srgbClr val="D357FF"/>
    <a:srgbClr val="FFDCDC"/>
    <a:srgbClr val="000000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3D8A6-A1D2-486D-AC2C-BE80BD2079C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5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C968B-4D38-4ADC-82F4-450B323226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PEdonFLDe1.ps</a:t>
            </a:r>
          </a:p>
        </p:txBody>
      </p:sp>
    </p:spTree>
    <p:extLst>
      <p:ext uri="{BB962C8B-B14F-4D97-AF65-F5344CB8AC3E}">
        <p14:creationId xmlns:p14="http://schemas.microsoft.com/office/powerpoint/2010/main" val="47684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2C7320-7374-4381-B449-2F96AB64256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PEdonGLRe1.ps</a:t>
            </a:r>
          </a:p>
        </p:txBody>
      </p:sp>
    </p:spTree>
    <p:extLst>
      <p:ext uri="{BB962C8B-B14F-4D97-AF65-F5344CB8AC3E}">
        <p14:creationId xmlns:p14="http://schemas.microsoft.com/office/powerpoint/2010/main" val="412899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E0E94C-CF45-43F0-B83C-B30E2929861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95C2F-5883-40FA-B918-BA19C42BB7D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21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C9902-F653-47C2-ABE3-7D5968BFB2A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93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36DD5-B933-4AC5-9C0B-8414D9818D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5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C44A3-EAC1-446E-9938-F58B836CF11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6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D0C9A3-8735-44A7-97E4-40B7B1CE1AE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081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8DA859-0E8B-4525-B672-A07D8AFBF99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73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99BE2-E9AC-44B8-9E04-7CC9E84CD3D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4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095DD-01FA-48A9-8904-08EFD1BE10B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2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357796-404D-46AC-B291-4C42486335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69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B8415D-77C3-44AA-8E42-FCD76808142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9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22EA6-AADA-4003-B28A-2E1442E473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2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3774-33E2-4F98-9DA9-D713ADB3A6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359518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F23D72-3037-4B50-B9B7-AA03543E54B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23154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40ACE2-7C4D-4903-9870-657CE99221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38380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6EB5B6-02A4-484A-9890-023613D9C33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27860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A26591-4E0F-4FD4-A058-94A2C1E1508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4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07B3-CC4E-4520-84A8-C20A341C733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6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E1F39-C886-45AB-AFBB-03836F30C6D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9233-8428-428D-8528-03D404F6AF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92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55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06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93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15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7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3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5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5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54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80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71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5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40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21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3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9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39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3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0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9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8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803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2/24/2016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78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for Donut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Poor, no plane can work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</p:spTree>
    <p:extLst>
      <p:ext uri="{BB962C8B-B14F-4D97-AF65-F5344CB8AC3E}">
        <p14:creationId xmlns:p14="http://schemas.microsoft.com/office/powerpoint/2010/main" val="33529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6316" r="16058" b="11368"/>
          <a:stretch>
            <a:fillRect/>
          </a:stretch>
        </p:blipFill>
        <p:spPr>
          <a:xfrm>
            <a:off x="2208213" y="1612900"/>
            <a:ext cx="5211762" cy="5140325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83058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for Donut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Works well (good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quadratic)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though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not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Gaussian)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Classical Ideas: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Methods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and FLD sometimes similar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 FLD better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FLD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preferred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Among Complicated Methods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always use that?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</a:t>
            </a:r>
          </a:p>
          <a:p>
            <a:pPr marL="1104900" lvl="1" indent="-5334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Story changes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settings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issues: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 Size,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&lt;   Dimension,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covariance matrix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use matrix inverse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the data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(requires root inverse covariance)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</p:txBody>
          </p:sp>
        </mc:Choice>
        <mc:Fallback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1)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replaced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495800" y="3136200"/>
            <a:ext cx="1600200" cy="250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Increasing Dimension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data vectors: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Entry 1:      </a:t>
                </a: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dirty="0" smtClean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Class +1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dirty="0" smtClean="0">
                    <a:solidFill>
                      <a:schemeClr val="bg1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–</a:t>
                </a:r>
                <a:r>
                  <a:rPr lang="en-US" dirty="0" smtClean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Other Entries: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Entries Independent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through dimensions,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2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⋯,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1000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a 2</a:t>
                </a:r>
                <a:r>
                  <a:rPr lang="en-US" sz="3200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Dimension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noise)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066800"/>
                <a:ext cx="8153400" cy="5486400"/>
              </a:xfrm>
              <a:blipFill rotWithShape="1">
                <a:blip r:embed="rId3"/>
                <a:stretch>
                  <a:fillRect l="-1868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2743200" y="2590800"/>
            <a:ext cx="2057400" cy="232049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981200"/>
            <a:ext cx="302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Same Projections 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Optimal Direction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3512403"/>
            <a:ext cx="6858000" cy="2278797"/>
            <a:chOff x="228600" y="3512403"/>
            <a:chExt cx="6858000" cy="2278797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3512403"/>
              <a:ext cx="16225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357FF"/>
                  </a:solidFill>
                </a:rPr>
                <a:t>Axes</a:t>
              </a:r>
              <a:r>
                <a:rPr lang="en-US" sz="2400" dirty="0" smtClean="0">
                  <a:solidFill>
                    <a:srgbClr val="000000"/>
                  </a:solidFill>
                </a:rPr>
                <a:t> Here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851160" y="3751048"/>
              <a:ext cx="5235440" cy="2040152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851160" y="3751050"/>
              <a:ext cx="2568440" cy="204015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3048000"/>
            <a:ext cx="4495801" cy="1664732"/>
            <a:chOff x="228600" y="3048000"/>
            <a:chExt cx="4495801" cy="1664732"/>
          </a:xfrm>
        </p:grpSpPr>
        <p:sp>
          <p:nvSpPr>
            <p:cNvPr id="12" name="TextBox 11"/>
            <p:cNvSpPr txBox="1"/>
            <p:nvPr/>
          </p:nvSpPr>
          <p:spPr>
            <a:xfrm>
              <a:off x="228600" y="3881735"/>
              <a:ext cx="23086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Are Same As</a:t>
              </a:r>
            </a:p>
            <a:p>
              <a:r>
                <a:rPr lang="en-US" sz="2400" dirty="0" smtClean="0">
                  <a:solidFill>
                    <a:srgbClr val="D357FF"/>
                  </a:solidFill>
                </a:rPr>
                <a:t>Directions</a:t>
              </a:r>
              <a:r>
                <a:rPr lang="en-US" sz="2400" dirty="0" smtClean="0">
                  <a:solidFill>
                    <a:srgbClr val="000000"/>
                  </a:solidFill>
                </a:rPr>
                <a:t> Here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537244" y="3048000"/>
              <a:ext cx="1501355" cy="14478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2537245" y="3200400"/>
              <a:ext cx="2187156" cy="1295400"/>
            </a:xfrm>
            <a:prstGeom prst="line">
              <a:avLst/>
            </a:prstGeom>
            <a:noFill/>
            <a:ln w="38100">
              <a:solidFill>
                <a:srgbClr val="D357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429000"/>
            <a:ext cx="5638800" cy="2819400"/>
            <a:chOff x="228600" y="3429000"/>
            <a:chExt cx="5638800" cy="281940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" y="5417403"/>
              <a:ext cx="17956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Now See 2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Dimensions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2024284" y="3429000"/>
              <a:ext cx="3843116" cy="24039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3058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Movie Through Increasing Dimensions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4" name="EGIncDimClass1FL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6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2-9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good separation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between FLD and Optimal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generalizability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= 10-26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separation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between FLD and Optimal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Worse generalizability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Feel effect of sampling noise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Dimensions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d=27-37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worse angle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poor generalizability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very small within class variation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separation between classes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separation / variation ratio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</p:spTree>
    <p:extLst>
      <p:ext uri="{BB962C8B-B14F-4D97-AF65-F5344CB8AC3E}">
        <p14:creationId xmlns:p14="http://schemas.microsoft.com/office/powerpoint/2010/main" val="7446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d=38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= degrees of freedom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(need to estimate 2 class means)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Within class variation = 0 ?!?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pile up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on just two points</a:t>
            </a:r>
          </a:p>
          <a:p>
            <a:pPr marL="1104900" lvl="1" indent="-5334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Perfect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separation / variation ratio?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only feels microscopic noise aspects</a:t>
            </a:r>
          </a:p>
          <a:p>
            <a:pPr marL="1104900" lvl="1" indent="-5334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likely not generalizable</a:t>
            </a:r>
          </a:p>
          <a:p>
            <a:pPr marL="1104900" lvl="1" indent="-5334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to optimal very large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in Increasing Dimensions: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beyond </a:t>
            </a:r>
            <a:r>
              <a:rPr lang="en-US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 (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d=39-70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):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Improves with higher dimension?!?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 gets better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generalizability?</a:t>
            </a:r>
          </a:p>
          <a:p>
            <a:pPr marL="1104900" lvl="1" indent="-533400" eaLnBrk="1" hangingPunct="1">
              <a:lnSpc>
                <a:spcPct val="13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noise helps classification?!?</a:t>
            </a:r>
          </a:p>
          <a:p>
            <a:pPr marL="1104900" lvl="1" indent="-533400" eaLnBrk="1" hangingPunct="1">
              <a:lnSpc>
                <a:spcPct val="130000"/>
              </a:lnSpc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in Increasing Dimensions:</a:t>
                </a:r>
              </a:p>
              <a:p>
                <a:pPr marL="609600" indent="-6096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Far beyond </a:t>
                </a:r>
                <a:r>
                  <a:rPr lang="en-US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boun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ry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d=70-1000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Quality degrades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Projections look terrible</a:t>
                </a:r>
              </a:p>
              <a:p>
                <a:pPr marL="1104900" lvl="1" indent="-5334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(populations overlap)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Generalizability falls apart, as well</a:t>
                </a:r>
              </a:p>
              <a:p>
                <a:pPr marL="1104900" lvl="1" indent="-5334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worked out by Bickel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Levina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(2004)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is estimation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covariance matrix</a:t>
                </a:r>
              </a:p>
              <a:p>
                <a:pPr marL="571500" lvl="1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225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</p:txBody>
      </p:sp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72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 Fisher Linear Discrimination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0927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way to find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adjustment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Individually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transform subpopulations so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about their means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For                  define</a:t>
            </a: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8956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5410200" y="5791200"/>
          <a:ext cx="2624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0" name="Equation" r:id="rId5" imgW="2260440" imgH="457200" progId="Equation.3">
                  <p:embed/>
                </p:oleObj>
              </mc:Choice>
              <mc:Fallback>
                <p:oleObj name="Equation" r:id="rId5" imgW="2260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91200"/>
                        <a:ext cx="26241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209800" y="5867400"/>
          <a:ext cx="1676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1" name="Equation" r:id="rId7" imgW="1269720" imgH="342720" progId="Equation.3">
                  <p:embed/>
                </p:oleObj>
              </mc:Choice>
              <mc:Fallback>
                <p:oleObj name="Equation" r:id="rId7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67400"/>
                        <a:ext cx="1676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86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with: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Intercept: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i="1" smtClean="0">
                                <a:solidFill>
                                  <a:srgbClr val="D357FF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𝜇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solidFill>
                              <a:srgbClr val="D357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 rotWithShape="1"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28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distance</a:t>
                </a:r>
                <a:endParaRPr lang="en-US" sz="2800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Σ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FLD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FLD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 rotWithShape="1">
                <a:blip r:embed="rId3"/>
                <a:stretch>
                  <a:fillRect l="-1818" t="-333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Assume: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distributions are multivariate   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strong distributional assumption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covariance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endParaRPr lang="en-US" sz="2800" dirty="0" smtClean="0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905000" y="3276600"/>
          <a:ext cx="1870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4" name="Equation" r:id="rId4" imgW="1384200" imgH="469800" progId="Equation.3">
                  <p:embed/>
                </p:oleObj>
              </mc:Choice>
              <mc:Fallback>
                <p:oleObj name="Equation" r:id="rId4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870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5181600" y="3352800"/>
          <a:ext cx="1752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5" name="Equation" r:id="rId6" imgW="1269720" imgH="342720" progId="Equation.3">
                  <p:embed/>
                </p:oleObj>
              </mc:Choice>
              <mc:Fallback>
                <p:oleObj name="Equation" r:id="rId6" imgW="1269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7526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87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15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Likelihood View (cont.)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Replacing          ,         and  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by maximum likelihood estimates: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and 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the likelihood ratio discrimination rule: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Class +1, when</a:t>
            </a:r>
          </a:p>
          <a:p>
            <a:pPr marL="609600" indent="-6096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above, so:     FLD can be viewed as</a:t>
            </a:r>
          </a:p>
          <a:p>
            <a:pPr marL="609600" indent="-609600" algn="ctr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Likelihood Ratio Rule</a:t>
            </a:r>
          </a:p>
        </p:txBody>
      </p:sp>
      <p:sp>
        <p:nvSpPr>
          <p:cNvPr id="15372" name="Rectangle 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686050" y="1704975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28" name="Equation" r:id="rId4" imgW="583920" imgH="469800" progId="Equation.3">
                  <p:embed/>
                </p:oleObj>
              </mc:Choice>
              <mc:Fallback>
                <p:oleObj name="Equation" r:id="rId4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04975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733800" y="1676400"/>
          <a:ext cx="7429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29" name="Equation" r:id="rId6" imgW="583920" imgH="469800" progId="Equation.3">
                  <p:embed/>
                </p:oleObj>
              </mc:Choice>
              <mc:Fallback>
                <p:oleObj name="Equation" r:id="rId6" imgW="583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6400"/>
                        <a:ext cx="7429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4" name="Object 9"/>
          <p:cNvGraphicFramePr>
            <a:graphicFrameLocks noChangeAspect="1"/>
          </p:cNvGraphicFramePr>
          <p:nvPr/>
        </p:nvGraphicFramePr>
        <p:xfrm>
          <a:off x="5791200" y="175260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0" name="Equation" r:id="rId8" imgW="355320" imgH="330120" progId="Equation.3">
                  <p:embed/>
                </p:oleObj>
              </mc:Choice>
              <mc:Fallback>
                <p:oleObj name="Equation" r:id="rId8" imgW="3553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75260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5943600" y="2889250"/>
          <a:ext cx="533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1" name="Equation" r:id="rId10" imgW="355446" imgH="330057" progId="Equation.3">
                  <p:embed/>
                </p:oleObj>
              </mc:Choice>
              <mc:Fallback>
                <p:oleObj name="Equation" r:id="rId10" imgW="355446" imgH="3300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889250"/>
                        <a:ext cx="5334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6" name="Object 13"/>
          <p:cNvGraphicFramePr>
            <a:graphicFrameLocks noChangeAspect="1"/>
          </p:cNvGraphicFramePr>
          <p:nvPr/>
        </p:nvGraphicFramePr>
        <p:xfrm>
          <a:off x="38862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2" name="Equation" r:id="rId12" imgW="634680" imgH="406080" progId="Equation.3">
                  <p:embed/>
                </p:oleObj>
              </mc:Choice>
              <mc:Fallback>
                <p:oleObj name="Equation" r:id="rId12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7" name="Object 15"/>
          <p:cNvGraphicFramePr>
            <a:graphicFrameLocks noChangeAspect="1"/>
          </p:cNvGraphicFramePr>
          <p:nvPr/>
        </p:nvGraphicFramePr>
        <p:xfrm>
          <a:off x="2667000" y="2895600"/>
          <a:ext cx="8175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3" name="Equation" r:id="rId14" imgW="634680" imgH="406080" progId="Equation.3">
                  <p:embed/>
                </p:oleObj>
              </mc:Choice>
              <mc:Fallback>
                <p:oleObj name="Equation" r:id="rId14" imgW="634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95600"/>
                        <a:ext cx="8175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5368" name="Object 17"/>
          <p:cNvGraphicFramePr>
            <a:graphicFrameLocks noChangeAspect="1"/>
          </p:cNvGraphicFramePr>
          <p:nvPr/>
        </p:nvGraphicFramePr>
        <p:xfrm>
          <a:off x="1219200" y="4589463"/>
          <a:ext cx="76200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4" name="Equation" r:id="rId16" imgW="7035480" imgH="711000" progId="Equation.3">
                  <p:embed/>
                </p:oleObj>
              </mc:Choice>
              <mc:Fallback>
                <p:oleObj name="Equation" r:id="rId16" imgW="7035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89463"/>
                        <a:ext cx="76200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4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</TotalTime>
  <Words>885</Words>
  <Application>Microsoft Office PowerPoint</Application>
  <PresentationFormat>On-screen Show (4:3)</PresentationFormat>
  <Paragraphs>217</Paragraphs>
  <Slides>22</Slides>
  <Notes>22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Default Design</vt:lpstr>
      <vt:lpstr>5_Default Design</vt:lpstr>
      <vt:lpstr>7_Default Design</vt:lpstr>
      <vt:lpstr>Equation</vt:lpstr>
      <vt:lpstr>Return to Big Picture</vt:lpstr>
      <vt:lpstr>Classification - Discrimination</vt:lpstr>
      <vt:lpstr>Classification Basics</vt:lpstr>
      <vt:lpstr>Classification Basics</vt:lpstr>
      <vt:lpstr>Fisher Linear Discrimination</vt:lpstr>
      <vt:lpstr>Fisher Linear Discrimination</vt:lpstr>
      <vt:lpstr>Fisher Linear Discrimination</vt:lpstr>
      <vt:lpstr>Classical Discrimination</vt:lpstr>
      <vt:lpstr>Classical Discrimination</vt:lpstr>
      <vt:lpstr>Classical Discrimination</vt:lpstr>
      <vt:lpstr>Classical Discrimination</vt:lpstr>
      <vt:lpstr>Classical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  <vt:lpstr>HDLSS Discrimination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291</cp:revision>
  <dcterms:created xsi:type="dcterms:W3CDTF">2001-06-08T01:38:43Z</dcterms:created>
  <dcterms:modified xsi:type="dcterms:W3CDTF">2016-02-25T00:26:18Z</dcterms:modified>
</cp:coreProperties>
</file>