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32" r:id="rId2"/>
    <p:sldMasterId id="2147483774" r:id="rId3"/>
  </p:sldMasterIdLst>
  <p:notesMasterIdLst>
    <p:notesMasterId r:id="rId92"/>
  </p:notesMasterIdLst>
  <p:sldIdLst>
    <p:sldId id="1945" r:id="rId4"/>
    <p:sldId id="1946" r:id="rId5"/>
    <p:sldId id="1947" r:id="rId6"/>
    <p:sldId id="1948" r:id="rId7"/>
    <p:sldId id="1949" r:id="rId8"/>
    <p:sldId id="1950" r:id="rId9"/>
    <p:sldId id="1951" r:id="rId10"/>
    <p:sldId id="1952" r:id="rId11"/>
    <p:sldId id="1953" r:id="rId12"/>
    <p:sldId id="1954" r:id="rId13"/>
    <p:sldId id="1955" r:id="rId14"/>
    <p:sldId id="1956" r:id="rId15"/>
    <p:sldId id="1957" r:id="rId16"/>
    <p:sldId id="1958" r:id="rId17"/>
    <p:sldId id="1688" r:id="rId18"/>
    <p:sldId id="1689" r:id="rId19"/>
    <p:sldId id="1690" r:id="rId20"/>
    <p:sldId id="1691" r:id="rId21"/>
    <p:sldId id="1692" r:id="rId22"/>
    <p:sldId id="1693" r:id="rId23"/>
    <p:sldId id="1694" r:id="rId24"/>
    <p:sldId id="1695" r:id="rId25"/>
    <p:sldId id="1845" r:id="rId26"/>
    <p:sldId id="1696" r:id="rId27"/>
    <p:sldId id="1697" r:id="rId28"/>
    <p:sldId id="1698" r:id="rId29"/>
    <p:sldId id="1699" r:id="rId30"/>
    <p:sldId id="1700" r:id="rId31"/>
    <p:sldId id="1701" r:id="rId32"/>
    <p:sldId id="1702" r:id="rId33"/>
    <p:sldId id="1703" r:id="rId34"/>
    <p:sldId id="1704" r:id="rId35"/>
    <p:sldId id="1705" r:id="rId36"/>
    <p:sldId id="1706" r:id="rId37"/>
    <p:sldId id="1707" r:id="rId38"/>
    <p:sldId id="1708" r:id="rId39"/>
    <p:sldId id="1709" r:id="rId40"/>
    <p:sldId id="1710" r:id="rId41"/>
    <p:sldId id="1711" r:id="rId42"/>
    <p:sldId id="1712" r:id="rId43"/>
    <p:sldId id="1713" r:id="rId44"/>
    <p:sldId id="1714" r:id="rId45"/>
    <p:sldId id="1728" r:id="rId46"/>
    <p:sldId id="1729" r:id="rId47"/>
    <p:sldId id="1730" r:id="rId48"/>
    <p:sldId id="1731" r:id="rId49"/>
    <p:sldId id="1732" r:id="rId50"/>
    <p:sldId id="1733" r:id="rId51"/>
    <p:sldId id="1734" r:id="rId52"/>
    <p:sldId id="1735" r:id="rId53"/>
    <p:sldId id="1736" r:id="rId54"/>
    <p:sldId id="1737" r:id="rId55"/>
    <p:sldId id="1738" r:id="rId56"/>
    <p:sldId id="1739" r:id="rId57"/>
    <p:sldId id="1740" r:id="rId58"/>
    <p:sldId id="1741" r:id="rId59"/>
    <p:sldId id="1742" r:id="rId60"/>
    <p:sldId id="1744" r:id="rId61"/>
    <p:sldId id="1745" r:id="rId62"/>
    <p:sldId id="1746" r:id="rId63"/>
    <p:sldId id="1747" r:id="rId64"/>
    <p:sldId id="1749" r:id="rId65"/>
    <p:sldId id="1750" r:id="rId66"/>
    <p:sldId id="1753" r:id="rId67"/>
    <p:sldId id="1760" r:id="rId68"/>
    <p:sldId id="1761" r:id="rId69"/>
    <p:sldId id="1762" r:id="rId70"/>
    <p:sldId id="1763" r:id="rId71"/>
    <p:sldId id="1764" r:id="rId72"/>
    <p:sldId id="1765" r:id="rId73"/>
    <p:sldId id="1766" r:id="rId74"/>
    <p:sldId id="1767" r:id="rId75"/>
    <p:sldId id="1768" r:id="rId76"/>
    <p:sldId id="1769" r:id="rId77"/>
    <p:sldId id="1770" r:id="rId78"/>
    <p:sldId id="1771" r:id="rId79"/>
    <p:sldId id="1772" r:id="rId80"/>
    <p:sldId id="1773" r:id="rId81"/>
    <p:sldId id="1774" r:id="rId82"/>
    <p:sldId id="1775" r:id="rId83"/>
    <p:sldId id="1776" r:id="rId84"/>
    <p:sldId id="1777" r:id="rId85"/>
    <p:sldId id="1778" r:id="rId86"/>
    <p:sldId id="1779" r:id="rId87"/>
    <p:sldId id="1780" r:id="rId88"/>
    <p:sldId id="1781" r:id="rId89"/>
    <p:sldId id="1782" r:id="rId90"/>
    <p:sldId id="1627" r:id="rId9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7E7"/>
    <a:srgbClr val="EBE600"/>
    <a:srgbClr val="D357FF"/>
    <a:srgbClr val="FFDCDC"/>
    <a:srgbClr val="000000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928" autoAdjust="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82D67E-DE89-4048-B6D0-9BE2B2B8EB3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292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516083-A880-4D6E-890B-6CFEF2C34EB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075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3B4B77-FD25-494A-9172-327469D0CC1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95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D9C949-996E-415A-AFF2-19D8B4B997A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82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2889B8-5801-4E30-9821-A388786E487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530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2889B8-5801-4E30-9821-A388786E487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81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3533EB-AD10-450A-96E1-423A2AF105E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604CCA-91F1-46F1-B5C0-782C15405D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76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F25C80-DAC6-40E3-9A9D-01CB8FCA7A7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50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4445CC-93FF-40F8-8198-39A7CB9512C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110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18A0B9-EC2D-4741-8009-47BA3315C8D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270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53E1FB-036F-498D-BAAA-A3781FC74C0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780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2DF01E-5AEE-479C-95A4-2B8B23B2843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57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566E3F-ACA3-40FA-81A5-315E6EF68C2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74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D76E16-6930-4AF7-A9EA-48E3D0395E4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5848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566D69-46AF-46EE-BCA8-077433B1D8C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7563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566D69-46AF-46EE-BCA8-077433B1D8C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3376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6196115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1769215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49843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9630770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305585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778C07-7F9B-42A9-B7C0-DB5D26EECF3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7992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3183131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4076312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5753650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9439095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195951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0534716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5733842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9532464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3189014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945427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B655F5-9094-4096-95C3-13D0144EB2C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593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4893998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42132449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7E6414-EFA3-4B1E-965B-D1532B322C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0688649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D589A-9B1D-438A-B6BB-013F6A87C43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6143888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D589A-9B1D-438A-B6BB-013F6A87C43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1477986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D589A-9B1D-438A-B6BB-013F6A87C43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7901174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D589A-9B1D-438A-B6BB-013F6A87C43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9210351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D589A-9B1D-438A-B6BB-013F6A87C43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40182458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D589A-9B1D-438A-B6BB-013F6A87C43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7068873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D589A-9B1D-438A-B6BB-013F6A87C43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674081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B91B4E-F9F9-4572-AD4A-D0A90CEBC34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269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D589A-9B1D-438A-B6BB-013F6A87C43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42213473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D589A-9B1D-438A-B6BB-013F6A87C43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01664717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D589A-9B1D-438A-B6BB-013F6A87C43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9285025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411599796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6397964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3115954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3697817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40374102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10655455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286333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64A93C-BC41-4A76-B182-9EB7D7A2E29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05644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09533938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59079859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35061745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2A3521-0EBE-4386-858D-50C0E5F6B1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99634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8D4175-F969-4C45-B21E-51B500A99B6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6797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376CFF-64EC-427E-B1B3-466BBDBD255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66199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303916-F666-48CA-808B-8EC863DF40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1628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303916-F666-48CA-808B-8EC863DF40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07475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303916-F666-48CA-808B-8EC863DF40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0648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303916-F666-48CA-808B-8EC863DF40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91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B86F3-676F-44BE-AD89-D90355D3917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09130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657A48-2EB9-4D57-87E9-B81B82920A2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8999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9BE130-AF0C-407C-8B84-37A55E8ED22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4879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69F0D2-0E46-4285-9F98-EAE963FBE7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24573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7C488B-B536-49FF-ABFF-2B3EE62B15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10923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7C488B-B536-49FF-ABFF-2B3EE62B15D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21996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C02A53-FD94-40EB-9ED7-597CA393E4B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7383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5269156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96018737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22275563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56879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BEEA83-C5C1-48C0-A569-7586963623C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8788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76670246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55593138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39754202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92992994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716C9C-B599-4823-8B95-D97477A4140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09323667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57E25F-A027-4C15-B9A6-24E9B2719D9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27987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0CCBCD-2331-43D4-931A-937A5BD3BD5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1071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A48FFD-6486-4047-A7AF-4C95B36DF6B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41955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24B109-713F-4326-ABFA-8604000D2FA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74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2B91FE-128F-4E46-A364-308271F1769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7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942D3-519C-48E9-8145-599F34957D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55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CCE8E-874F-4403-9C19-1D3BCDF1C0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8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EEEAD-7BC6-48E3-BDCC-646BB06A2F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3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07729-40F3-4768-ACD5-14112E5608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06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5C9F0-5D55-4DFE-9092-5F963555994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51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6B039-2E22-4E6E-8E2D-1A5D1DAEAE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9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4B4B7-75B4-49CD-963A-3110696356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7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381DC-3D06-4E4E-B126-911431B7EB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15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EEA0B-AC12-4912-9E4B-D934B8DE90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67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CACD0-9EF4-4C67-9333-ADDDC38948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43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6CA3C-6BCC-4649-B494-F0EB3BD10B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85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51D58-6A53-44CA-B606-18A1483F8E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54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68AAF-21D2-433C-B979-2FB62395BA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54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C375-E755-4C49-A37C-9AA3C877371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4C3A-2F4D-4D0F-BEA8-B275128FB3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80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DA0A-FE2D-46DF-97E8-9894066012A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3CE9-CFE6-4F39-8BF0-FE3C1D8D07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1BCF7-84AE-4EEA-A077-6D6FB4FA9F9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DF95-C034-41AE-AD68-51137C2F3A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7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8898-91F4-4E0F-9FF4-A9399404E3E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D0A94-51D5-47DE-B9B4-EBEF4018AF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50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9EA6-7DEE-499E-B3AE-2CF62236DBD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F8A7-5668-43A5-9DF1-A7C258827B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40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BCAF-19B8-47C6-97D6-CFB4919A6CD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55F4-EEB7-442E-A056-A9AD7D798A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21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63C95-0D68-4E7B-AD35-EE5A9B0B079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8790B-BC88-485B-BBBA-022D34101D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73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3F161-FB60-49C1-9270-565AC8D58F7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3ED4-B554-4E34-A942-1474CDBF47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94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0F88F-1E23-4B4E-9C93-4EB8417E19E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EB22-F5A1-40B7-96AE-509ECD04B9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392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B0FA-E4EF-446B-9FCB-0E1B2345225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F23D-0448-4334-BEC1-102629BB08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73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3388-3EC9-465D-AE6E-B3D9E32AEEEF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D4AF-C0F3-49CF-AC95-0E00FA5430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30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DFCAB-25B4-49BF-BA55-0C22A06070F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456A-2F90-46D2-B66F-20B675F8E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99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FB628BB-C1A7-4DE7-9E5D-D1EBF6A2E9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803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8942BA45-F1BF-4490-913F-58A6AE46DDA1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9B3BD31-8219-44C4-881D-F17C42F583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978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video" Target="../media/media5.wmv"/><Relationship Id="rId1" Type="http://schemas.microsoft.com/office/2007/relationships/media" Target="../media/media5.wmv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video" Target="../media/media6.wmv"/><Relationship Id="rId1" Type="http://schemas.microsoft.com/office/2007/relationships/media" Target="../media/media6.wmv"/><Relationship Id="rId6" Type="http://schemas.openxmlformats.org/officeDocument/2006/relationships/image" Target="../media/image9.png"/><Relationship Id="rId5" Type="http://schemas.openxmlformats.org/officeDocument/2006/relationships/image" Target="../media/image610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53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55.wmf"/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5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4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MDP in Increasing Dimensions: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 </a:t>
            </a:r>
            <a:r>
              <a:rPr lang="en-US" sz="3200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dimensions (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1-37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Looks similar to FLD?!?</a:t>
            </a:r>
          </a:p>
          <a:p>
            <a:pPr marL="1104900" lvl="1" indent="-5334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 for this?</a:t>
            </a:r>
          </a:p>
          <a:p>
            <a:pPr marL="1104900" lvl="1" indent="-533400" eaLnBrk="1" hangingPunct="1"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</a:t>
            </a:r>
            <a:r>
              <a:rPr lang="en-US" sz="3200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Boundary (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38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 similar to FLD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9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 e.g: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rotate 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PCA 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MDP 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" name="PCAtoMDPeg1Data002V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90800" y="990600"/>
            <a:ext cx="64008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0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MDP for other class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labellings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Always exists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 bigger for natural clusters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Could be used for clustering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 all directions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one that makes largest gap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hard optimization problem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 2</a:t>
            </a:r>
            <a:r>
              <a:rPr lang="en-US" sz="2800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n-2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possible directions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point of terminology (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Ahn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2009):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MDP is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2 senses:</a:t>
            </a:r>
          </a:p>
          <a:p>
            <a:pPr marL="609600" indent="-609600" eaLnBrk="1" hangingPunct="1">
              <a:lnSpc>
                <a:spcPct val="110000"/>
              </a:lnSpc>
              <a:buFontTx/>
              <a:buAutoNum type="arabicPeriod"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# of data piled</a:t>
            </a:r>
          </a:p>
          <a:p>
            <a:pPr marL="609600" indent="-609600" eaLnBrk="1" hangingPunct="1">
              <a:lnSpc>
                <a:spcPct val="110000"/>
              </a:lnSpc>
              <a:buFontTx/>
              <a:buAutoNum type="arabicPeriod"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Size of gap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(within subspace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by data)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5073" name="Picture 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 t="26604" r="8954" b="13795"/>
          <a:stretch>
            <a:fillRect/>
          </a:stretch>
        </p:blipFill>
        <p:spPr>
          <a:xfrm>
            <a:off x="4687888" y="2941638"/>
            <a:ext cx="3854450" cy="3181350"/>
          </a:xfrm>
          <a:noFill/>
        </p:spPr>
      </p:pic>
      <p:grpSp>
        <p:nvGrpSpPr>
          <p:cNvPr id="2" name="Group 1"/>
          <p:cNvGrpSpPr/>
          <p:nvPr/>
        </p:nvGrpSpPr>
        <p:grpSpPr>
          <a:xfrm>
            <a:off x="3276600" y="3200400"/>
            <a:ext cx="4648200" cy="2438400"/>
            <a:chOff x="3276600" y="3200400"/>
            <a:chExt cx="4648200" cy="2438400"/>
          </a:xfrm>
        </p:grpSpPr>
        <p:sp>
          <p:nvSpPr>
            <p:cNvPr id="45074" name="Line 18"/>
            <p:cNvSpPr>
              <a:spLocks noChangeShapeType="1"/>
            </p:cNvSpPr>
            <p:nvPr/>
          </p:nvSpPr>
          <p:spPr bwMode="auto">
            <a:xfrm>
              <a:off x="7391400" y="5638800"/>
              <a:ext cx="533400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45075" name="Line 19"/>
            <p:cNvSpPr>
              <a:spLocks noChangeShapeType="1"/>
            </p:cNvSpPr>
            <p:nvPr/>
          </p:nvSpPr>
          <p:spPr bwMode="auto">
            <a:xfrm>
              <a:off x="3276600" y="3200400"/>
              <a:ext cx="4419600" cy="24384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881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Recurring, over-arching, issue: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space is a weird place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Usefulness for Classification?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First Glance:    Terrible, not generalizable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View:   Maybe OK?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Simulation Result:</a:t>
            </a:r>
          </a:p>
          <a:p>
            <a:pPr marL="0" indent="0" algn="ctr" eaLnBrk="1" hangingPunct="1"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Performance for</a:t>
            </a:r>
          </a:p>
          <a:p>
            <a:pPr marL="0" indent="0" algn="ctr" eaLnBrk="1" hangingPunct="1"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Autocorrelated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Errors</a:t>
            </a:r>
          </a:p>
          <a:p>
            <a:pPr marL="0" indent="0" algn="ctr" eaLnBrk="1" hangingPunct="1"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Reason:     Induces “Stretch” in Data</a:t>
            </a:r>
          </a:p>
          <a:p>
            <a:pPr marL="0" indent="0" eaLnBrk="1" hangingPunct="1"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Miao (2015)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67000" y="4953000"/>
            <a:ext cx="4038600" cy="990600"/>
            <a:chOff x="2667000" y="4953000"/>
            <a:chExt cx="4038600" cy="990600"/>
          </a:xfrm>
        </p:grpSpPr>
        <p:sp>
          <p:nvSpPr>
            <p:cNvPr id="2" name="Left Brace 1"/>
            <p:cNvSpPr/>
            <p:nvPr/>
          </p:nvSpPr>
          <p:spPr>
            <a:xfrm rot="16200000">
              <a:off x="4533900" y="3086100"/>
              <a:ext cx="304800" cy="4038600"/>
            </a:xfrm>
            <a:prstGeom prst="leftBrace">
              <a:avLst>
                <a:gd name="adj1" fmla="val 8333"/>
                <a:gd name="adj2" fmla="val 48009"/>
              </a:avLst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4" name="Straight Connector 3"/>
            <p:cNvCxnSpPr>
              <a:endCxn id="2" idx="1"/>
            </p:cNvCxnSpPr>
            <p:nvPr/>
          </p:nvCxnSpPr>
          <p:spPr>
            <a:xfrm flipV="1">
              <a:off x="2667000" y="5257800"/>
              <a:ext cx="1938891" cy="68580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942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Aizerman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Braverman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Rozoner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(1964)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Motivating idea: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Extend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scope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linear discrimination,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adding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components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data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(embedding in a higher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space)</a:t>
            </a:r>
          </a:p>
          <a:p>
            <a:pPr marL="609600" indent="-609600" algn="ctr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use of name: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discrimination?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9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Examples: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 1d, 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linear separation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splits the domain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: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∈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into only 2 parts</a:t>
                </a:r>
              </a:p>
            </p:txBody>
          </p:sp>
        </mc:Choice>
        <mc:Fallback xmlns="">
          <p:sp>
            <p:nvSpPr>
              <p:cNvPr id="1331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5"/>
                <a:stretch>
                  <a:fillRect l="-180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2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333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" name="Poly1Embed1d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" y="3276600"/>
            <a:ext cx="779584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1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oly2Embed1d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76800" y="872067"/>
            <a:ext cx="4038600" cy="5833533"/>
          </a:xfrm>
          <a:prstGeom prst="rect">
            <a:avLst/>
          </a:prstGeom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40386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in the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quadratic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embedded domain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: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</m:d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⊂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linear separation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give 3 parts </a:t>
                </a:r>
              </a:p>
            </p:txBody>
          </p:sp>
        </mc:Choice>
        <mc:Fallback xmlns="">
          <p:sp>
            <p:nvSpPr>
              <p:cNvPr id="143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4038600" cy="5486400"/>
              </a:xfrm>
              <a:blipFill rotWithShape="1">
                <a:blip r:embed="rId6"/>
                <a:stretch>
                  <a:fillRect l="-3771" t="-1556" r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4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6" name="Rectangle 1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4358" name="Line 21"/>
          <p:cNvSpPr>
            <a:spLocks noChangeShapeType="1"/>
          </p:cNvSpPr>
          <p:nvPr/>
        </p:nvSpPr>
        <p:spPr bwMode="auto">
          <a:xfrm>
            <a:off x="3429000" y="3287712"/>
            <a:ext cx="2971800" cy="15128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3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in the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quadratic embedded domain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: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</m:d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⊂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endParaRPr lang="en-US" sz="3200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Linear separation can give 3 parts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original data space lies in 1d manifold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very sparse region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curvature of manifold gives: 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better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linear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separation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have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any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2 break points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(2 points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line)</a:t>
                </a:r>
              </a:p>
            </p:txBody>
          </p:sp>
        </mc:Choice>
        <mc:Fallback xmlns="">
          <p:sp>
            <p:nvSpPr>
              <p:cNvPr id="153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1444" b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6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7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2" name="Rectangle 1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3" name="Rectangle 20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5384" name="Rectangle 2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5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Stronger effects for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higher order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polynomial embedding:</a:t>
                </a:r>
              </a:p>
              <a:p>
                <a:pPr marL="609600" indent="-609600" eaLnBrk="1" hangingPunct="1">
                  <a:lnSpc>
                    <a:spcPct val="17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E.g.  for cubic,  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: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</m:d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⊂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1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linear separation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give 4 parts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(or fewer)</a:t>
                </a:r>
              </a:p>
            </p:txBody>
          </p:sp>
        </mc:Choice>
        <mc:Fallback xmlns="">
          <p:sp>
            <p:nvSpPr>
              <p:cNvPr id="163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5"/>
                <a:stretch>
                  <a:fillRect l="-1801" t="-1444" b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39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6404" name="Rectangle 1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" name="Poly3Embed1d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53000" y="16002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6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in Increasing Dimensions: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</a:t>
            </a:r>
            <a:r>
              <a:rPr lang="en-US" sz="3200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dimensions (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39-1000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Always have data piling</a:t>
            </a:r>
          </a:p>
          <a:p>
            <a:pPr marL="1104900" lvl="1" indent="-5334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Gap between grows for larger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</a:p>
          <a:p>
            <a:pPr marL="1104900" lvl="1" indent="-5334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 though noise increases?</a:t>
            </a:r>
          </a:p>
          <a:p>
            <a:pPr marL="1104900" lvl="1" indent="-5334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 (</a:t>
            </a: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bility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first </a:t>
            </a:r>
            <a:r>
              <a:rPr lang="en-US" sz="28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improves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39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180</a:t>
            </a:r>
          </a:p>
          <a:p>
            <a:pPr marL="1104900" lvl="1" indent="-5334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</a:t>
            </a:r>
            <a:r>
              <a:rPr lang="en-US" sz="28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worsens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200-1000</a:t>
            </a:r>
          </a:p>
          <a:p>
            <a:pPr marL="1104900" lvl="1" indent="-5334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Eventually noise dominates</a:t>
            </a:r>
          </a:p>
          <a:p>
            <a:pPr marL="1104900" lvl="1" indent="-533400" eaLnBrk="1" hangingPunct="1"/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Trade-off is where gap near optimal </a:t>
            </a: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nce</a:t>
            </a: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4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Stronger effects - high. ord. poly. embedding: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original space lies in 1-d manifold, 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even sparser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higher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curvature gives: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improved linear separation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have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any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3 break points 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(3 points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plane)?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relatively few 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interesting separating planes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741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1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1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2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4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6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8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29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7430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4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 View:       for original data matrix: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 rows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Higher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Dimensional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space</a:t>
            </a:r>
          </a:p>
        </p:txBody>
      </p:sp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4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5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6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7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8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49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0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1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2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8453" name="Rectangle 18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4" name="Object 19"/>
          <p:cNvGraphicFramePr>
            <a:graphicFrameLocks noChangeAspect="1"/>
          </p:cNvGraphicFramePr>
          <p:nvPr/>
        </p:nvGraphicFramePr>
        <p:xfrm>
          <a:off x="6553200" y="1495425"/>
          <a:ext cx="2057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0" name="Equation" r:id="rId4" imgW="1905000" imgH="1320800" progId="Equation.3">
                  <p:embed/>
                </p:oleObj>
              </mc:Choice>
              <mc:Fallback>
                <p:oleObj name="Equation" r:id="rId4" imgW="1905000" imgH="132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495425"/>
                        <a:ext cx="20574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4" name="Rectangle 20"/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8435" name="Object 21"/>
          <p:cNvGraphicFramePr>
            <a:graphicFrameLocks noChangeAspect="1"/>
          </p:cNvGraphicFramePr>
          <p:nvPr/>
        </p:nvGraphicFramePr>
        <p:xfrm>
          <a:off x="3657600" y="2819400"/>
          <a:ext cx="2824163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1" name="Equation" r:id="rId6" imgW="2552700" imgH="3581400" progId="Equation.3">
                  <p:embed/>
                </p:oleObj>
              </mc:Choice>
              <mc:Fallback>
                <p:oleObj name="Equation" r:id="rId6" imgW="2552700" imgH="3581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819400"/>
                        <a:ext cx="2824163" cy="396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608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638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Embedded Fisher Linear Discrimination: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Choose Class +1, for any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</m:ba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</m:t>
                        </m:r>
                      </m:sup>
                    </m:sSup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∈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when: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00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sup>
                          </m:sSup>
                        </m:e>
                        <m:sup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Σ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00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(+1)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1)</m:t>
                              </m:r>
                            </m:sup>
                          </m:sSup>
                        </m:e>
                      </m:d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 Unicode MS" pitchFamily="34" charset="-128"/>
                        </a:rPr>
                        <m:t>≥</m:t>
                      </m:r>
                      <m:box>
                        <m:box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p>
                        <m:sSup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en-US" sz="20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0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</m:ba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(+1)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en-US" sz="20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0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</m:ba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1)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Σ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(+1)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0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embedded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space.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mage of class boundaries in original space is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nonlinear</a:t>
                </a: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llows more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complicated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class regions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also do Gaussian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Lik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Rat. (or others) 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Compute image by classifying points from original space</a:t>
                </a:r>
              </a:p>
            </p:txBody>
          </p:sp>
        </mc:Choice>
        <mc:Fallback xmlns="">
          <p:sp>
            <p:nvSpPr>
              <p:cNvPr id="1946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638800"/>
              </a:xfrm>
              <a:blipFill rotWithShape="1">
                <a:blip r:embed="rId3"/>
                <a:stretch>
                  <a:fillRect l="-2161" t="-1405" r="-2017" b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4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5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6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8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69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0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1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2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4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5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6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7" name="Rectangle 1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478" name="Rectangle 21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2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for Toy Examples: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Have Linear Disc. In Embedded Space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Effect in Original Data Space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Via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Implied Nonlinear Regions</a:t>
            </a:r>
          </a:p>
          <a:p>
            <a:pPr marL="0" indent="0" eaLnBrk="1" hangingPunct="1"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71495" y="3287714"/>
            <a:ext cx="7201010" cy="2250061"/>
            <a:chOff x="971495" y="3287714"/>
            <a:chExt cx="7201010" cy="2250061"/>
          </a:xfrm>
        </p:grpSpPr>
        <p:cxnSp>
          <p:nvCxnSpPr>
            <p:cNvPr id="3" name="Straight Arrow Connector 2"/>
            <p:cNvCxnSpPr>
              <a:stCxn id="2" idx="0"/>
            </p:cNvCxnSpPr>
            <p:nvPr/>
          </p:nvCxnSpPr>
          <p:spPr>
            <a:xfrm flipV="1">
              <a:off x="4572000" y="3287714"/>
              <a:ext cx="1371600" cy="1665286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971495" y="4953000"/>
              <a:ext cx="72010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Challenge:  </a:t>
              </a:r>
              <a:r>
                <a:rPr lang="en-US" sz="3200" u="sng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Hard</a:t>
              </a:r>
              <a:r>
                <a: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to Explicitly </a:t>
              </a:r>
              <a:r>
                <a: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Compute</a:t>
              </a:r>
              <a:endPara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848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for Toy Examples: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Have Linear Disc. In Embedded Space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Effect in Original Data Space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Via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Implied Nonlinear Regions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Set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Original Space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(dense equally spaced grid)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Apply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embedded discrimination Rule</a:t>
            </a:r>
          </a:p>
          <a:p>
            <a:pPr marL="609600" indent="-609600" eaLnBrk="1" hangingPunct="1"/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Using the Result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8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9170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3627438" y="1524000"/>
            <a:ext cx="5067300" cy="5562600"/>
          </a:xfrm>
          <a:noFill/>
        </p:spPr>
      </p:pic>
      <p:grpSp>
        <p:nvGrpSpPr>
          <p:cNvPr id="4" name="Group 3"/>
          <p:cNvGrpSpPr/>
          <p:nvPr/>
        </p:nvGrpSpPr>
        <p:grpSpPr>
          <a:xfrm>
            <a:off x="228000" y="2468940"/>
            <a:ext cx="7163400" cy="2628900"/>
            <a:chOff x="228000" y="2468940"/>
            <a:chExt cx="7163400" cy="2628900"/>
          </a:xfrm>
        </p:grpSpPr>
        <p:sp>
          <p:nvSpPr>
            <p:cNvPr id="2" name="TextBox 1"/>
            <p:cNvSpPr txBox="1"/>
            <p:nvPr/>
          </p:nvSpPr>
          <p:spPr>
            <a:xfrm>
              <a:off x="228000" y="2468940"/>
              <a:ext cx="378475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2"/>
                  </a:solidFill>
                </a:rPr>
                <a:t>Use </a:t>
              </a:r>
              <a:r>
                <a:rPr lang="en-US" sz="3200" dirty="0" smtClean="0">
                  <a:solidFill>
                    <a:srgbClr val="EBE600"/>
                  </a:solidFill>
                </a:rPr>
                <a:t>Yellow</a:t>
              </a:r>
              <a:r>
                <a:rPr lang="en-US" sz="3200" dirty="0" smtClean="0">
                  <a:solidFill>
                    <a:schemeClr val="bg2"/>
                  </a:solidFill>
                </a:rPr>
                <a:t> for Grid </a:t>
              </a:r>
            </a:p>
            <a:p>
              <a:r>
                <a:rPr lang="en-US" sz="3200" dirty="0" smtClean="0">
                  <a:solidFill>
                    <a:schemeClr val="bg2"/>
                  </a:solidFill>
                </a:rPr>
                <a:t>Points Assigned </a:t>
              </a:r>
            </a:p>
            <a:p>
              <a:r>
                <a:rPr lang="en-US" sz="3200" dirty="0" smtClean="0">
                  <a:solidFill>
                    <a:schemeClr val="bg2"/>
                  </a:solidFill>
                </a:rPr>
                <a:t>to </a:t>
              </a:r>
              <a:r>
                <a:rPr lang="en-US" sz="3200" dirty="0" smtClean="0">
                  <a:solidFill>
                    <a:srgbClr val="FF0000"/>
                  </a:solidFill>
                </a:rPr>
                <a:t>Plus Class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324600" y="4259640"/>
              <a:ext cx="1066800" cy="838200"/>
            </a:xfrm>
            <a:prstGeom prst="rect">
              <a:avLst/>
            </a:prstGeom>
            <a:solidFill>
              <a:srgbClr val="EBE60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8600" y="3124200"/>
            <a:ext cx="5715000" cy="3124200"/>
            <a:chOff x="228600" y="3124200"/>
            <a:chExt cx="5715000" cy="3124200"/>
          </a:xfrm>
        </p:grpSpPr>
        <p:sp>
          <p:nvSpPr>
            <p:cNvPr id="20" name="TextBox 19"/>
            <p:cNvSpPr txBox="1"/>
            <p:nvPr/>
          </p:nvSpPr>
          <p:spPr>
            <a:xfrm>
              <a:off x="228600" y="4678740"/>
              <a:ext cx="357822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2"/>
                  </a:solidFill>
                </a:rPr>
                <a:t>Use </a:t>
              </a:r>
              <a:r>
                <a:rPr lang="en-US" sz="3200" dirty="0" smtClean="0">
                  <a:solidFill>
                    <a:srgbClr val="00E7E7"/>
                  </a:solidFill>
                </a:rPr>
                <a:t>Cyan</a:t>
              </a:r>
              <a:r>
                <a:rPr lang="en-US" sz="3200" dirty="0" smtClean="0">
                  <a:solidFill>
                    <a:schemeClr val="bg2"/>
                  </a:solidFill>
                </a:rPr>
                <a:t> for Grid </a:t>
              </a:r>
            </a:p>
            <a:p>
              <a:r>
                <a:rPr lang="en-US" sz="3200" dirty="0" smtClean="0">
                  <a:solidFill>
                    <a:schemeClr val="bg2"/>
                  </a:solidFill>
                </a:rPr>
                <a:t>Points Assigned </a:t>
              </a:r>
            </a:p>
            <a:p>
              <a:r>
                <a:rPr lang="en-US" sz="3200" dirty="0" smtClean="0">
                  <a:solidFill>
                    <a:schemeClr val="bg2"/>
                  </a:solidFill>
                </a:rPr>
                <a:t>to </a:t>
              </a:r>
              <a:r>
                <a:rPr lang="en-US" sz="3200" dirty="0" smtClean="0">
                  <a:solidFill>
                    <a:schemeClr val="bg1"/>
                  </a:solidFill>
                </a:rPr>
                <a:t>Minus Class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76800" y="3124200"/>
              <a:ext cx="1066800" cy="838200"/>
            </a:xfrm>
            <a:prstGeom prst="rect">
              <a:avLst/>
            </a:prstGeom>
            <a:solidFill>
              <a:srgbClr val="00E7E7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2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629400" y="1568320"/>
            <a:ext cx="685800" cy="41288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629400" y="1568320"/>
            <a:ext cx="685800" cy="41288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553200" y="1568320"/>
            <a:ext cx="838200" cy="41288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How to compute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𝑀𝐷𝑃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?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show  (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Ahn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&amp;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Marron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2009):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𝑣</m:t>
                              </m:r>
                            </m:e>
                          </m:bar>
                        </m:e>
                        <m: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𝑀𝐷𝑃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32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FLD formula: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𝑣</m:t>
                              </m:r>
                            </m:e>
                          </m:bar>
                        </m:e>
                        <m:sub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𝐹𝐿𝐷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Only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difference is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global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vs.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within class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Covariance Estimates!</a:t>
                </a:r>
              </a:p>
            </p:txBody>
          </p:sp>
        </mc:Choice>
        <mc:Fallback xmlns="">
          <p:sp>
            <p:nvSpPr>
              <p:cNvPr id="112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 t="-1556" b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4" name="Rectangle 18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324600" y="1568320"/>
            <a:ext cx="1219200" cy="41288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Always Bad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Don’t Want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Greatest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Variation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248400" y="1568320"/>
            <a:ext cx="1361364" cy="41288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7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3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0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Stable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Very Good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Since No Better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 in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Embedded Space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7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Historical Note: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Discovery of MDP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Came from a programming error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Forgetting to use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within class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covariance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FLD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2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Unstable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Subject to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Overfitting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Much Flexibility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Embedded Space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8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Challenging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Linear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Approaches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6338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3627438" y="1524000"/>
            <a:ext cx="50673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13913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Slightly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4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Good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Effective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Hyperbola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2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Against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Overfitting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7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Visual similarity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𝑀𝐷𝑃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𝐹𝐿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?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show  (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Ahn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&amp; Marron 2009),   for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&lt;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𝑀𝐷𝑃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𝑣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𝑀𝐷𝑃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𝐹𝐿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𝑣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𝐹𝐿</m:t>
                                  </m:r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directions are the same!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How can this be?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 lengths are different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…</a:t>
                </a: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Study from transformation viewpoint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29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6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2308" name="Rectangle 18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7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Looks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2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Reasonably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Stable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Never Ellipse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Around Blues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Challenging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Any Linear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8386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3627438" y="1524000"/>
            <a:ext cx="50673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207772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8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Somewhat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(Parabolic Fold)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3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Somewhat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(Other Fold)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0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Performance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(Slice of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Paraboloid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Against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Overfitting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9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With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Embedding?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 of 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FLD: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" name="FLDegMovingMean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67000" y="791029"/>
            <a:ext cx="5791200" cy="606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6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2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Overfitting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Gives Square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Shape?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Drawbacks to polynomial embedding: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 many extra terms create spurious structure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have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overfitting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Too much flexibility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problems typically get worse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6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Variation:      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Machines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replace polynomials by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functions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1:   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sigmoid functions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neural nets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2:   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basis functions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kernels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Related to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(study more later) 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3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Basis Functions: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there are several ways to embed: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Embedding  (equally spaced grid)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 Embedding  (evaluate at data)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Emdedding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(inner prod. based)</a:t>
            </a:r>
          </a:p>
          <a:p>
            <a:pPr marL="609600" indent="-609600" algn="ctr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(everybody currently does the latter)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6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2151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Embedding, Radial basis functions: </a:t>
            </a:r>
          </a:p>
        </p:txBody>
      </p:sp>
      <p:sp>
        <p:nvSpPr>
          <p:cNvPr id="2151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0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2" name="Rectangle 2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3" name="Rectangle 28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2151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Embedding, Radial basis functions: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some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grid points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,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a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bandwidth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(i.e. standard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      ,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</a:p>
        </p:txBody>
      </p:sp>
      <p:sp>
        <p:nvSpPr>
          <p:cNvPr id="2151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0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05401"/>
              </p:ext>
            </p:extLst>
          </p:nvPr>
        </p:nvGraphicFramePr>
        <p:xfrm>
          <a:off x="4419600" y="1600200"/>
          <a:ext cx="14478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86" name="Equation" r:id="rId4" imgW="1054100" imgH="431800" progId="Equation.3">
                  <p:embed/>
                </p:oleObj>
              </mc:Choice>
              <mc:Fallback>
                <p:oleObj name="Equation" r:id="rId4" imgW="1054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600200"/>
                        <a:ext cx="144780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670220"/>
              </p:ext>
            </p:extLst>
          </p:nvPr>
        </p:nvGraphicFramePr>
        <p:xfrm>
          <a:off x="7848600" y="2362200"/>
          <a:ext cx="3810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87" name="Equation" r:id="rId6" imgW="241195" imgH="203112" progId="Equation.3">
                  <p:embed/>
                </p:oleObj>
              </mc:Choice>
              <mc:Fallback>
                <p:oleObj name="Equation" r:id="rId6" imgW="24119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362200"/>
                        <a:ext cx="3810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2" name="Rectangle 2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33" name="Rectangle 28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2151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Embedding, Radial basis functions: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some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grid points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,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a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bandwidth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(i.e. standard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      ,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  (    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 functions: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</a:p>
        </p:txBody>
      </p:sp>
      <p:sp>
        <p:nvSpPr>
          <p:cNvPr id="2151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0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866419"/>
              </p:ext>
            </p:extLst>
          </p:nvPr>
        </p:nvGraphicFramePr>
        <p:xfrm>
          <a:off x="4419600" y="1600200"/>
          <a:ext cx="14478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50" name="Equation" r:id="rId4" imgW="1054100" imgH="431800" progId="Equation.3">
                  <p:embed/>
                </p:oleObj>
              </mc:Choice>
              <mc:Fallback>
                <p:oleObj name="Equation" r:id="rId4" imgW="1054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600200"/>
                        <a:ext cx="144780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385780"/>
              </p:ext>
            </p:extLst>
          </p:nvPr>
        </p:nvGraphicFramePr>
        <p:xfrm>
          <a:off x="7848600" y="2362200"/>
          <a:ext cx="3810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51" name="Equation" r:id="rId6" imgW="241195" imgH="203112" progId="Equation.3">
                  <p:embed/>
                </p:oleObj>
              </mc:Choice>
              <mc:Fallback>
                <p:oleObj name="Equation" r:id="rId6" imgW="24119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362200"/>
                        <a:ext cx="3810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590800" y="2895600"/>
          <a:ext cx="41433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52" name="Equation" r:id="rId8" imgW="228600" imgH="279400" progId="Equation.3">
                  <p:embed/>
                </p:oleObj>
              </mc:Choice>
              <mc:Fallback>
                <p:oleObj name="Equation" r:id="rId8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895600"/>
                        <a:ext cx="414338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2" name="Rectangle 2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2514600" y="3505200"/>
          <a:ext cx="37338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53" name="Equation" r:id="rId10" imgW="2984500" imgH="431800" progId="Equation.3">
                  <p:embed/>
                </p:oleObj>
              </mc:Choice>
              <mc:Fallback>
                <p:oleObj name="Equation" r:id="rId10" imgW="2984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05200"/>
                        <a:ext cx="3733800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3" name="Rectangle 28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2151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Embedding, Radial basis functions: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some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grid points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,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a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bandwidth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(i.e. standard dev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n)       ,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Consider  (     dim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al)  functions: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data matrix with: </a:t>
            </a:r>
          </a:p>
        </p:txBody>
      </p:sp>
      <p:sp>
        <p:nvSpPr>
          <p:cNvPr id="2151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29" name="Rectangle 20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668706"/>
              </p:ext>
            </p:extLst>
          </p:nvPr>
        </p:nvGraphicFramePr>
        <p:xfrm>
          <a:off x="4419600" y="1600200"/>
          <a:ext cx="14478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94" name="Equation" r:id="rId4" imgW="1054100" imgH="431800" progId="Equation.3">
                  <p:embed/>
                </p:oleObj>
              </mc:Choice>
              <mc:Fallback>
                <p:oleObj name="Equation" r:id="rId4" imgW="1054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600200"/>
                        <a:ext cx="144780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614205"/>
              </p:ext>
            </p:extLst>
          </p:nvPr>
        </p:nvGraphicFramePr>
        <p:xfrm>
          <a:off x="7848600" y="2362200"/>
          <a:ext cx="3810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95" name="Equation" r:id="rId6" imgW="241195" imgH="203112" progId="Equation.3">
                  <p:embed/>
                </p:oleObj>
              </mc:Choice>
              <mc:Fallback>
                <p:oleObj name="Equation" r:id="rId6" imgW="24119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362200"/>
                        <a:ext cx="3810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590800" y="2895600"/>
          <a:ext cx="41433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96" name="Equation" r:id="rId8" imgW="228600" imgH="279400" progId="Equation.3">
                  <p:embed/>
                </p:oleObj>
              </mc:Choice>
              <mc:Fallback>
                <p:oleObj name="Equation" r:id="rId8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895600"/>
                        <a:ext cx="414338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2" name="Rectangle 2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2514600" y="3505200"/>
          <a:ext cx="37338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97" name="Equation" r:id="rId10" imgW="2984500" imgH="431800" progId="Equation.3">
                  <p:embed/>
                </p:oleObj>
              </mc:Choice>
              <mc:Fallback>
                <p:oleObj name="Equation" r:id="rId10" imgW="2984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05200"/>
                        <a:ext cx="3733800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3" name="Rectangle 28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828800" y="4749800"/>
          <a:ext cx="57150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98" name="Equation" r:id="rId12" imgW="4191000" imgH="1422400" progId="Equation.3">
                  <p:embed/>
                </p:oleObj>
              </mc:Choice>
              <mc:Fallback>
                <p:oleObj name="Equation" r:id="rId12" imgW="4191000" imgH="142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49800"/>
                        <a:ext cx="5715000" cy="194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23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Include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ponding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MDP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Transfo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Both give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Result!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" name="FLDnMDPegMovingMean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812537"/>
            <a:ext cx="6629400" cy="604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4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Embedding, Radial basis functions: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discrimination:    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 in radial basis space,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new data vector       , 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represented by: </a:t>
            </a:r>
          </a:p>
        </p:txBody>
      </p:sp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3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1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2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4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6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8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49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2550" name="Rectangle 20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725863" y="4359275"/>
          <a:ext cx="2454275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58" name="Equation" r:id="rId4" imgW="1815840" imgH="1396800" progId="Equation.3">
                  <p:embed/>
                </p:oleObj>
              </mc:Choice>
              <mc:Fallback>
                <p:oleObj name="Equation" r:id="rId4" imgW="181584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4359275"/>
                        <a:ext cx="2454275" cy="189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1" name="Rectangle 22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4648200" y="3505200"/>
          <a:ext cx="53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59" name="Equation" r:id="rId6" imgW="406224" imgH="368140" progId="Equation.3">
                  <p:embed/>
                </p:oleObj>
              </mc:Choice>
              <mc:Fallback>
                <p:oleObj name="Equation" r:id="rId6" imgW="406224" imgH="3681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505200"/>
                        <a:ext cx="533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12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g, Toy E.g. 1:  Parallel Clouds 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at data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Poor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outside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3507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8" r="13382"/>
          <a:stretch>
            <a:fillRect/>
          </a:stretch>
        </p:blipFill>
        <p:spPr>
          <a:xfrm>
            <a:off x="3471863" y="1524000"/>
            <a:ext cx="5286375" cy="5651500"/>
          </a:xfrm>
          <a:noFill/>
        </p:spPr>
      </p:pic>
    </p:spTree>
    <p:extLst>
      <p:ext uri="{BB962C8B-B14F-4D97-AF65-F5344CB8AC3E}">
        <p14:creationId xmlns:p14="http://schemas.microsoft.com/office/powerpoint/2010/main" val="297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g, Toy E.g. 2:  Split   X 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OK at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data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Strange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outside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4531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8" r="13382"/>
          <a:stretch>
            <a:fillRect/>
          </a:stretch>
        </p:blipFill>
        <p:spPr>
          <a:xfrm>
            <a:off x="3471863" y="1524000"/>
            <a:ext cx="5286375" cy="5651500"/>
          </a:xfrm>
          <a:noFill/>
        </p:spPr>
      </p:pic>
    </p:spTree>
    <p:extLst>
      <p:ext uri="{BB962C8B-B14F-4D97-AF65-F5344CB8AC3E}">
        <p14:creationId xmlns:p14="http://schemas.microsoft.com/office/powerpoint/2010/main" val="27730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Toy E.g. 3:  Donut 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Mostly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good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5555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8" r="13382"/>
          <a:stretch>
            <a:fillRect/>
          </a:stretch>
        </p:blipFill>
        <p:spPr>
          <a:xfrm>
            <a:off x="3471863" y="1524000"/>
            <a:ext cx="5286375" cy="5651500"/>
          </a:xfrm>
          <a:noFill/>
        </p:spPr>
      </p:pic>
    </p:spTree>
    <p:extLst>
      <p:ext uri="{BB962C8B-B14F-4D97-AF65-F5344CB8AC3E}">
        <p14:creationId xmlns:p14="http://schemas.microsoft.com/office/powerpoint/2010/main" val="11313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g, Toy E.g. 3:  Donut 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Mostly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good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Slight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mistake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for one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kernel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5555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8" r="13382"/>
          <a:stretch>
            <a:fillRect/>
          </a:stretch>
        </p:blipFill>
        <p:spPr>
          <a:xfrm>
            <a:off x="3471863" y="1524000"/>
            <a:ext cx="5286375" cy="56515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2667000" y="3810000"/>
            <a:ext cx="1752600" cy="2057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4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Embedding, Radial basis functions: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Example,  Main lessons:  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Generally good in regions with data,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Unpredictable where data are sparse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80" name="Rectangle 21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3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Method?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Embedding?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7602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3627438" y="1524000"/>
            <a:ext cx="50673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261517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Is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Hopeless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705600" y="1568320"/>
            <a:ext cx="762000" cy="41288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705600" y="1568320"/>
            <a:ext cx="762000" cy="41288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Details: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0977" name="Picture 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t="17142" r="2574" b="9142"/>
          <a:stretch>
            <a:fillRect/>
          </a:stretch>
        </p:blipFill>
        <p:spPr>
          <a:xfrm>
            <a:off x="3530600" y="1389063"/>
            <a:ext cx="5251450" cy="4660900"/>
          </a:xfrm>
          <a:noFill/>
        </p:spPr>
      </p:pic>
      <p:grpSp>
        <p:nvGrpSpPr>
          <p:cNvPr id="7" name="Group 6"/>
          <p:cNvGrpSpPr/>
          <p:nvPr/>
        </p:nvGrpSpPr>
        <p:grpSpPr>
          <a:xfrm>
            <a:off x="228600" y="4800600"/>
            <a:ext cx="5562600" cy="1066800"/>
            <a:chOff x="228600" y="4800600"/>
            <a:chExt cx="5562600" cy="1066800"/>
          </a:xfrm>
        </p:grpSpPr>
        <p:sp>
          <p:nvSpPr>
            <p:cNvPr id="40988" name="Line 28"/>
            <p:cNvSpPr>
              <a:spLocks noChangeShapeType="1"/>
            </p:cNvSpPr>
            <p:nvPr/>
          </p:nvSpPr>
          <p:spPr bwMode="auto">
            <a:xfrm flipV="1">
              <a:off x="1182707" y="4800600"/>
              <a:ext cx="4608493" cy="83820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8600" y="5036403"/>
              <a:ext cx="11608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Global:</a:t>
              </a:r>
            </a:p>
            <a:p>
              <a:r>
                <a:rPr lang="en-US" sz="2400" dirty="0" smtClean="0">
                  <a:solidFill>
                    <a:srgbClr val="D357FF"/>
                  </a:solidFill>
                </a:rPr>
                <a:t>  PC1</a:t>
              </a:r>
              <a:endParaRPr lang="en-US" sz="2400" dirty="0">
                <a:solidFill>
                  <a:srgbClr val="D357FF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8600" y="1752600"/>
            <a:ext cx="7315200" cy="1535112"/>
            <a:chOff x="228600" y="1752600"/>
            <a:chExt cx="7315200" cy="1535112"/>
          </a:xfrm>
        </p:grpSpPr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>
              <a:off x="2895600" y="2362200"/>
              <a:ext cx="1219200" cy="8382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28600" y="1752600"/>
              <a:ext cx="27190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FLD &amp; MDP:</a:t>
              </a:r>
            </a:p>
            <a:p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</a:rPr>
                <a:t> Separating Plane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 flipV="1">
              <a:off x="2895600" y="1905000"/>
              <a:ext cx="3200400" cy="4572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>
              <a:off x="2895600" y="2362199"/>
              <a:ext cx="4648200" cy="925513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8600" y="2510135"/>
            <a:ext cx="7315200" cy="1223665"/>
            <a:chOff x="228600" y="2510135"/>
            <a:chExt cx="7315200" cy="1223665"/>
          </a:xfrm>
        </p:grpSpPr>
        <p:sp>
          <p:nvSpPr>
            <p:cNvPr id="40981" name="Line 21"/>
            <p:cNvSpPr>
              <a:spLocks noChangeShapeType="1"/>
            </p:cNvSpPr>
            <p:nvPr/>
          </p:nvSpPr>
          <p:spPr bwMode="auto">
            <a:xfrm>
              <a:off x="2438400" y="2781300"/>
              <a:ext cx="3581400" cy="8763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8600" y="2510135"/>
              <a:ext cx="23060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  Normal Vector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2438400" y="2781300"/>
              <a:ext cx="5105400" cy="9525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40" name="Line 21"/>
            <p:cNvSpPr>
              <a:spLocks noChangeShapeType="1"/>
            </p:cNvSpPr>
            <p:nvPr/>
          </p:nvSpPr>
          <p:spPr bwMode="auto">
            <a:xfrm>
              <a:off x="2438400" y="2781300"/>
              <a:ext cx="2209800" cy="9525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8600" y="2514600"/>
            <a:ext cx="7848600" cy="1752600"/>
            <a:chOff x="228600" y="2514600"/>
            <a:chExt cx="7848600" cy="1752600"/>
          </a:xfrm>
        </p:grpSpPr>
        <p:sp>
          <p:nvSpPr>
            <p:cNvPr id="40984" name="Line 24"/>
            <p:cNvSpPr>
              <a:spLocks noChangeShapeType="1"/>
            </p:cNvSpPr>
            <p:nvPr/>
          </p:nvSpPr>
          <p:spPr bwMode="auto">
            <a:xfrm flipV="1">
              <a:off x="1143000" y="2514600"/>
              <a:ext cx="5334000" cy="152400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8600" y="3436203"/>
              <a:ext cx="19816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Within Class:</a:t>
              </a:r>
            </a:p>
            <a:p>
              <a:r>
                <a:rPr lang="en-US" sz="2400" dirty="0" smtClean="0">
                  <a:solidFill>
                    <a:srgbClr val="00B050"/>
                  </a:solidFill>
                </a:rPr>
                <a:t>  PC1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42" name="Line 24"/>
            <p:cNvSpPr>
              <a:spLocks noChangeShapeType="1"/>
            </p:cNvSpPr>
            <p:nvPr/>
          </p:nvSpPr>
          <p:spPr bwMode="auto">
            <a:xfrm flipV="1">
              <a:off x="1143000" y="3436202"/>
              <a:ext cx="6934200" cy="602397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8600" y="2971799"/>
            <a:ext cx="7010400" cy="1676401"/>
            <a:chOff x="228600" y="2971799"/>
            <a:chExt cx="7010400" cy="1676401"/>
          </a:xfrm>
        </p:grpSpPr>
        <p:sp>
          <p:nvSpPr>
            <p:cNvPr id="40986" name="Line 26"/>
            <p:cNvSpPr>
              <a:spLocks noChangeShapeType="1"/>
            </p:cNvSpPr>
            <p:nvPr/>
          </p:nvSpPr>
          <p:spPr bwMode="auto">
            <a:xfrm flipV="1">
              <a:off x="1143000" y="2971799"/>
              <a:ext cx="5257800" cy="1445567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8600" y="4186535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  PC2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44" name="Line 26"/>
            <p:cNvSpPr>
              <a:spLocks noChangeShapeType="1"/>
            </p:cNvSpPr>
            <p:nvPr/>
          </p:nvSpPr>
          <p:spPr bwMode="auto">
            <a:xfrm flipV="1">
              <a:off x="1143000" y="3851701"/>
              <a:ext cx="6096000" cy="565666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8600" y="3657600"/>
            <a:ext cx="5867400" cy="2590800"/>
            <a:chOff x="228600" y="3657600"/>
            <a:chExt cx="5867400" cy="2590800"/>
          </a:xfrm>
        </p:grpSpPr>
        <p:sp>
          <p:nvSpPr>
            <p:cNvPr id="35" name="TextBox 34"/>
            <p:cNvSpPr txBox="1"/>
            <p:nvPr/>
          </p:nvSpPr>
          <p:spPr>
            <a:xfrm>
              <a:off x="228600" y="5786735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D357FF"/>
                  </a:solidFill>
                </a:rPr>
                <a:t>  PC2</a:t>
              </a:r>
              <a:endParaRPr lang="en-US" sz="2400" dirty="0">
                <a:solidFill>
                  <a:srgbClr val="D357FF"/>
                </a:solidFill>
              </a:endParaRPr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 flipV="1">
              <a:off x="1143000" y="3657600"/>
              <a:ext cx="4953000" cy="2359966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607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29400" y="1568320"/>
            <a:ext cx="914400" cy="41288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9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77000" y="1568320"/>
            <a:ext cx="1219200" cy="41288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Gets Better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Still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Great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77000" y="1568320"/>
            <a:ext cx="1219200" cy="41288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Don’t Have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Needed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Flexiblity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Basis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Embedding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 FLD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Excellent!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9650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3627438" y="1524000"/>
            <a:ext cx="50673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9017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Drawbacks to na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ï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 embedding: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Equally spaced grid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too big in high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endParaRPr lang="en-US" sz="3200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 computationally tractable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𝑔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Approach: 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Evaluate only at data points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 on full grid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where data live</a:t>
                </a:r>
              </a:p>
            </p:txBody>
          </p:sp>
        </mc:Choice>
        <mc:Fallback xmlns=""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types of embedding: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</a:t>
            </a:r>
            <a:endParaRPr lang="en-US" sz="3200" i="1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be studied soon, after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introduction to Support Vector Machines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8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∃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generalizations of this idea to other types of analysis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&amp; some clever computational ideas.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E.g.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Kernel based, nonlinear Principal Components Analysis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Ref:  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Sch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ö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lkopf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Smola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and M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ü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ller (1998)</a:t>
                </a:r>
              </a:p>
            </p:txBody>
          </p:sp>
        </mc:Choice>
        <mc:Fallback xmlns="">
          <p:sp>
            <p:nvSpPr>
              <p:cNvPr id="2355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9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Participant Presentation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Erika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Helgeson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Nonparametric Cluster Significance Testing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9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Acknowledgement: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viewpoint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insight into why FLD = MDP</a:t>
            </a:r>
          </a:p>
          <a:p>
            <a:pPr marL="609600" indent="-609600" algn="ctr" eaLnBrk="1" hangingPunct="1">
              <a:lnSpc>
                <a:spcPct val="15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(for low dim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 data)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Suggested by Daniel Pe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ñ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60098" name="Picture 2" descr="http://itise.ugr.es/2015/img/DanielRectorCarlosIII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8" r="18538" b="53645"/>
          <a:stretch/>
        </p:blipFill>
        <p:spPr bwMode="auto">
          <a:xfrm>
            <a:off x="6944400" y="4053219"/>
            <a:ext cx="2199600" cy="280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40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6761</TotalTime>
  <Words>2206</Words>
  <Application>Microsoft Office PowerPoint</Application>
  <PresentationFormat>On-screen Show (4:3)</PresentationFormat>
  <Paragraphs>795</Paragraphs>
  <Slides>88</Slides>
  <Notes>88</Notes>
  <HiddenSlides>0</HiddenSlides>
  <MMClips>6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2" baseType="lpstr">
      <vt:lpstr>Default Design</vt:lpstr>
      <vt:lpstr>5_Default Design</vt:lpstr>
      <vt:lpstr>7_Default Design</vt:lpstr>
      <vt:lpstr>Equation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Participant Presentation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291</cp:revision>
  <dcterms:created xsi:type="dcterms:W3CDTF">2001-06-08T01:38:43Z</dcterms:created>
  <dcterms:modified xsi:type="dcterms:W3CDTF">2016-02-25T00:31:26Z</dcterms:modified>
</cp:coreProperties>
</file>