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99" r:id="rId2"/>
    <p:sldMasterId id="2147483865" r:id="rId3"/>
  </p:sldMasterIdLst>
  <p:notesMasterIdLst>
    <p:notesMasterId r:id="rId120"/>
  </p:notesMasterIdLst>
  <p:sldIdLst>
    <p:sldId id="1941" r:id="rId4"/>
    <p:sldId id="1956" r:id="rId5"/>
    <p:sldId id="1965" r:id="rId6"/>
    <p:sldId id="1988" r:id="rId7"/>
    <p:sldId id="1992" r:id="rId8"/>
    <p:sldId id="1993" r:id="rId9"/>
    <p:sldId id="1994" r:id="rId10"/>
    <p:sldId id="1995" r:id="rId11"/>
    <p:sldId id="1999" r:id="rId12"/>
    <p:sldId id="2000" r:id="rId13"/>
    <p:sldId id="2001" r:id="rId14"/>
    <p:sldId id="2002" r:id="rId15"/>
    <p:sldId id="2003" r:id="rId16"/>
    <p:sldId id="2004" r:id="rId17"/>
    <p:sldId id="2005" r:id="rId18"/>
    <p:sldId id="2012" r:id="rId19"/>
    <p:sldId id="2013" r:id="rId20"/>
    <p:sldId id="2014" r:id="rId21"/>
    <p:sldId id="2015" r:id="rId22"/>
    <p:sldId id="2016" r:id="rId23"/>
    <p:sldId id="2017" r:id="rId24"/>
    <p:sldId id="2018" r:id="rId25"/>
    <p:sldId id="2019" r:id="rId26"/>
    <p:sldId id="2020" r:id="rId27"/>
    <p:sldId id="2021" r:id="rId28"/>
    <p:sldId id="2022" r:id="rId29"/>
    <p:sldId id="2023" r:id="rId30"/>
    <p:sldId id="2024" r:id="rId31"/>
    <p:sldId id="2025" r:id="rId32"/>
    <p:sldId id="2026" r:id="rId33"/>
    <p:sldId id="2027" r:id="rId34"/>
    <p:sldId id="2028" r:id="rId35"/>
    <p:sldId id="2029" r:id="rId36"/>
    <p:sldId id="2030" r:id="rId37"/>
    <p:sldId id="2031" r:id="rId38"/>
    <p:sldId id="2032" r:id="rId39"/>
    <p:sldId id="2033" r:id="rId40"/>
    <p:sldId id="2034" r:id="rId41"/>
    <p:sldId id="2035" r:id="rId42"/>
    <p:sldId id="2036" r:id="rId43"/>
    <p:sldId id="2037" r:id="rId44"/>
    <p:sldId id="2038" r:id="rId45"/>
    <p:sldId id="2039" r:id="rId46"/>
    <p:sldId id="2040" r:id="rId47"/>
    <p:sldId id="2041" r:id="rId48"/>
    <p:sldId id="2042" r:id="rId49"/>
    <p:sldId id="2043" r:id="rId50"/>
    <p:sldId id="2044" r:id="rId51"/>
    <p:sldId id="2045" r:id="rId52"/>
    <p:sldId id="2049" r:id="rId53"/>
    <p:sldId id="2069" r:id="rId54"/>
    <p:sldId id="2050" r:id="rId55"/>
    <p:sldId id="2051" r:id="rId56"/>
    <p:sldId id="2052" r:id="rId57"/>
    <p:sldId id="2054" r:id="rId58"/>
    <p:sldId id="2055" r:id="rId59"/>
    <p:sldId id="2056" r:id="rId60"/>
    <p:sldId id="2057" r:id="rId61"/>
    <p:sldId id="2058" r:id="rId62"/>
    <p:sldId id="2059" r:id="rId63"/>
    <p:sldId id="2060" r:id="rId64"/>
    <p:sldId id="2061" r:id="rId65"/>
    <p:sldId id="2062" r:id="rId66"/>
    <p:sldId id="2063" r:id="rId67"/>
    <p:sldId id="2064" r:id="rId68"/>
    <p:sldId id="2065" r:id="rId69"/>
    <p:sldId id="2066" r:id="rId70"/>
    <p:sldId id="2067" r:id="rId71"/>
    <p:sldId id="1783" r:id="rId72"/>
    <p:sldId id="1784" r:id="rId73"/>
    <p:sldId id="1785" r:id="rId74"/>
    <p:sldId id="2068" r:id="rId75"/>
    <p:sldId id="1789" r:id="rId76"/>
    <p:sldId id="1791" r:id="rId77"/>
    <p:sldId id="1792" r:id="rId78"/>
    <p:sldId id="1793" r:id="rId79"/>
    <p:sldId id="1794" r:id="rId80"/>
    <p:sldId id="1795" r:id="rId81"/>
    <p:sldId id="1797" r:id="rId82"/>
    <p:sldId id="1846" r:id="rId83"/>
    <p:sldId id="1802" r:id="rId84"/>
    <p:sldId id="1803" r:id="rId85"/>
    <p:sldId id="1804" r:id="rId86"/>
    <p:sldId id="1805" r:id="rId87"/>
    <p:sldId id="1806" r:id="rId88"/>
    <p:sldId id="1807" r:id="rId89"/>
    <p:sldId id="1808" r:id="rId90"/>
    <p:sldId id="1809" r:id="rId91"/>
    <p:sldId id="1813" r:id="rId92"/>
    <p:sldId id="1814" r:id="rId93"/>
    <p:sldId id="1815" r:id="rId94"/>
    <p:sldId id="1817" r:id="rId95"/>
    <p:sldId id="1818" r:id="rId96"/>
    <p:sldId id="1819" r:id="rId97"/>
    <p:sldId id="1822" r:id="rId98"/>
    <p:sldId id="1823" r:id="rId99"/>
    <p:sldId id="1824" r:id="rId100"/>
    <p:sldId id="1825" r:id="rId101"/>
    <p:sldId id="1826" r:id="rId102"/>
    <p:sldId id="1827" r:id="rId103"/>
    <p:sldId id="1830" r:id="rId104"/>
    <p:sldId id="1831" r:id="rId105"/>
    <p:sldId id="1832" r:id="rId106"/>
    <p:sldId id="1833" r:id="rId107"/>
    <p:sldId id="1834" r:id="rId108"/>
    <p:sldId id="1835" r:id="rId109"/>
    <p:sldId id="1838" r:id="rId110"/>
    <p:sldId id="1839" r:id="rId111"/>
    <p:sldId id="1840" r:id="rId112"/>
    <p:sldId id="1841" r:id="rId113"/>
    <p:sldId id="1842" r:id="rId114"/>
    <p:sldId id="1844" r:id="rId115"/>
    <p:sldId id="2077" r:id="rId116"/>
    <p:sldId id="2078" r:id="rId117"/>
    <p:sldId id="2081" r:id="rId118"/>
    <p:sldId id="2082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7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DF01E-5AEE-479C-95A4-2B8B23B284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0375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CA4A91-FDBB-44F5-AEDB-FDE399B97B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8683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76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45B1B-6301-4301-AFE6-8003EBD2C5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9927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E64FDC-BA9D-49C4-8F82-534F8F6A71C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7927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F3A48-0D7D-4829-AF32-582529B5626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311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8E852A-272E-4A24-A1C1-2B4113D588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212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D3C2C-48D2-4202-91F5-2DB8470525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5505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A39B0-FB8B-4FFE-8EF1-37D10C5FE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026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82028-FA8A-4867-BDF6-DDA6204BF60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4166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61CAE-1A5D-4D26-A4A3-1DC38C9811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3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66E3F-ACA3-40FA-81A5-315E6EF68C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482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39EFE-2B20-455D-96A6-2E5B644246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514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EA2548-2905-4DB8-BB17-A925758A2A6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9060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83E75-9EC1-4FB8-894B-AA12D8B3B9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574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28EB82-B1F6-4E37-B8E1-EFC9D0B216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321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D84DB-6A62-4894-86B5-86EFECCFAFC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2610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E190AD-593D-4B68-96ED-EFAA059C73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1408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388AE-578E-4F14-A72A-0EC94471C5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76E16-6930-4AF7-A9EA-48E3D0395E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1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07881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34560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6493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0339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85489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C44A3-EAC1-446E-9938-F58B836CF11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9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07893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30388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643222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20807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416918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771681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95833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23697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085399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817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CC14D-B14D-4B86-BFE0-BEFEDE7D06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88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42694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212552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564332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52522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503745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100890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55950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744107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144849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01680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EEA83-C5C1-48C0-A569-7586963623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4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296716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1853328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840352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67398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5307165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9798941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629670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A3521-0EBE-4386-858D-50C0E5F6B1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01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97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9C949-996E-415A-AFF2-19D8B4B997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483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907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907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657A48-2EB9-4D57-87E9-B81B82920A2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646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BE130-AF0C-407C-8B84-37A55E8ED2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548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69F0D2-0E46-4285-9F98-EAE963FBE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340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10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02A53-FD94-40EB-9ED7-597CA393E4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709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67133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08986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88543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546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1702091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8307660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999130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4173628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1017598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5978472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248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CCBCD-2331-43D4-931A-937A5BD3BD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557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93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5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55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817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E85CC-901C-4354-839C-F1439B45A12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451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20E623-0E45-459C-B949-556934903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31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1067A0-258C-449C-A6E3-E6398B12E9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03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535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C83AAF-0184-45DC-B40D-81F14372C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741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0080D-578E-461D-B347-66F4A3C452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192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22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49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7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642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88548-5D45-4BDF-ABFD-4CF4FB5188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213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14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798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117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344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395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287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190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90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8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8A0B9-EC2D-4741-8009-47BA3315C8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672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94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067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7762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608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116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180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A822DF-12B4-4AAA-A523-672910F314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570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0FBA3-AB1B-4F35-88E0-1DB7DC3B2A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6491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22150-F80E-47E1-8475-5A5BD97809D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7357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76F86F-BB82-4391-97FC-05D5F15315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0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9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2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6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91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20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04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3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22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0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34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2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23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8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3/1/2016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8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3/1/2016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5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3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8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9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7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7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1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- high. ord. poly. embedding: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space lies in 1-d manifold,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even sparser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curvature gives: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linear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3 break points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(3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plane)?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relatively few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separating 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74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59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4200" y="4670055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Note:  Lost Center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(Over-   Smoothed)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6800" y="3981450"/>
            <a:ext cx="2133600" cy="12763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Surprisingly large “reasonable region”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I.e. parameter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less critical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(sometimes?)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Alternative Viewpoint: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Study Projections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In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ernel Space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(Never done in Machine Learning World)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Piling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64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81400"/>
            <a:ext cx="30480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3067050"/>
            <a:ext cx="4572000" cy="23431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less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l-G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Good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 Some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Overlap)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9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05200"/>
            <a:ext cx="2362200" cy="2362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Wrong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Side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(Missed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47800" y="2971800"/>
            <a:ext cx="24384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Notes on Kernel space projection: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Too small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   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Great separation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But recall,  poor generalizability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Too big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  <a:sym typeface="Wingdings" pitchFamily="2" charset="2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   no longer separable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As above: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Classical lessons from kernel smoothing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Surprisingly large “reasonable region”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I.e. parameter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less critical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(sometimes?)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Also explore projections (in kernel space)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8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1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View:       for original data matrix: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rows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Dimensional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6553200" y="1495425"/>
          <a:ext cx="205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8" name="Equation" r:id="rId4" imgW="1905000" imgH="1320800" progId="Equation.3">
                  <p:embed/>
                </p:oleObj>
              </mc:Choice>
              <mc:Fallback>
                <p:oleObj name="Equation" r:id="rId4" imgW="1905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95425"/>
                        <a:ext cx="2057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1"/>
          <p:cNvGraphicFramePr>
            <a:graphicFrameLocks noChangeAspect="1"/>
          </p:cNvGraphicFramePr>
          <p:nvPr/>
        </p:nvGraphicFramePr>
        <p:xfrm>
          <a:off x="3657600" y="2819400"/>
          <a:ext cx="28241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9" name="Equation" r:id="rId6" imgW="2552700" imgH="3581400" progId="Equation.3">
                  <p:embed/>
                </p:oleObj>
              </mc:Choice>
              <mc:Fallback>
                <p:oleObj name="Equation" r:id="rId6" imgW="2552700" imgH="358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28241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3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59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Implicit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   Large  vs.  Small    lessons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Range of “reasonable results”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Seems to be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smaller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(note different range of windows)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Much different “edge” behavior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Interesting topic for future work…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VMeg2p4v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48" y="1676400"/>
            <a:ext cx="718930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hyperplanes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all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pretty good discriminators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happens when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whole range is OK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 bad?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 of violators: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oddSVMtwoOutli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1498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Fisher Linear Discrimination: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for any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when: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(+1)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space.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mage of class boundaries in original space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nonlinear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llows more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complicated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class regions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also do Gaussian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Rat. (or others)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Compute image by classifying points from original space</a:t>
                </a: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  <a:blipFill rotWithShape="1">
                <a:blip r:embed="rId3"/>
                <a:stretch>
                  <a:fillRect l="-2161" t="-1405" r="-2017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0" indent="0" eaLnBrk="1" hangingPunct="1"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1495" y="3287714"/>
            <a:ext cx="7201010" cy="2250061"/>
            <a:chOff x="971495" y="3287714"/>
            <a:chExt cx="7201010" cy="2250061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V="1">
              <a:off x="4572000" y="3287714"/>
              <a:ext cx="1371600" cy="166528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71495" y="4953000"/>
              <a:ext cx="72010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Challenge:  </a:t>
              </a:r>
              <a:r>
                <a:rPr lang="en-US" sz="3200" u="sng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Hard</a:t>
              </a: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to Explicitly </a:t>
              </a:r>
              <a:r>
                <a:rPr lang="en-US" sz="3200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Compute</a:t>
              </a:r>
              <a:endParaRPr lang="en-US" sz="3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5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Set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Original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(dense equally spaced grid)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discrimination Rule</a:t>
            </a:r>
          </a:p>
          <a:p>
            <a:pPr marL="609600" indent="-609600" eaLnBrk="1" hangingPunct="1"/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the Result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7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228000" y="2468940"/>
            <a:ext cx="7163400" cy="2628900"/>
            <a:chOff x="228000" y="2468940"/>
            <a:chExt cx="7163400" cy="2628900"/>
          </a:xfrm>
        </p:grpSpPr>
        <p:sp>
          <p:nvSpPr>
            <p:cNvPr id="2" name="TextBox 1"/>
            <p:cNvSpPr txBox="1"/>
            <p:nvPr/>
          </p:nvSpPr>
          <p:spPr>
            <a:xfrm>
              <a:off x="228000" y="2468940"/>
              <a:ext cx="37847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Use </a:t>
              </a:r>
              <a:r>
                <a:rPr lang="en-US" sz="3200" dirty="0" smtClean="0">
                  <a:solidFill>
                    <a:srgbClr val="EBE600"/>
                  </a:solidFill>
                </a:rPr>
                <a:t>Yellow</a:t>
              </a:r>
              <a:r>
                <a:rPr lang="en-US" sz="3200" dirty="0" smtClean="0">
                  <a:solidFill>
                    <a:srgbClr val="000000"/>
                  </a:solidFill>
                </a:rPr>
                <a:t> for Grid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Points Assigned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to </a:t>
              </a:r>
              <a:r>
                <a:rPr lang="en-US" sz="3200" dirty="0" smtClean="0">
                  <a:solidFill>
                    <a:srgbClr val="FF0000"/>
                  </a:solidFill>
                </a:rPr>
                <a:t>Plus Class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24600" y="4259640"/>
              <a:ext cx="1066800" cy="838200"/>
            </a:xfrm>
            <a:prstGeom prst="rect">
              <a:avLst/>
            </a:prstGeom>
            <a:solidFill>
              <a:srgbClr val="EBE6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124200"/>
            <a:ext cx="5715000" cy="3124200"/>
            <a:chOff x="228600" y="3124200"/>
            <a:chExt cx="5715000" cy="3124200"/>
          </a:xfrm>
        </p:grpSpPr>
        <p:sp>
          <p:nvSpPr>
            <p:cNvPr id="20" name="TextBox 19"/>
            <p:cNvSpPr txBox="1"/>
            <p:nvPr/>
          </p:nvSpPr>
          <p:spPr>
            <a:xfrm>
              <a:off x="228600" y="4678740"/>
              <a:ext cx="35782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Use </a:t>
              </a:r>
              <a:r>
                <a:rPr lang="en-US" sz="3200" dirty="0" smtClean="0">
                  <a:solidFill>
                    <a:srgbClr val="00E7E7"/>
                  </a:solidFill>
                </a:rPr>
                <a:t>Cyan</a:t>
              </a:r>
              <a:r>
                <a:rPr lang="en-US" sz="3200" dirty="0" smtClean="0">
                  <a:solidFill>
                    <a:srgbClr val="000000"/>
                  </a:solidFill>
                </a:rPr>
                <a:t> for Grid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Points Assigned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to </a:t>
              </a:r>
              <a:r>
                <a:rPr lang="en-US" sz="3200" dirty="0" smtClean="0">
                  <a:solidFill>
                    <a:srgbClr val="0000FF"/>
                  </a:solidFill>
                </a:rPr>
                <a:t>Minus Class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3124200"/>
              <a:ext cx="1066800" cy="838200"/>
            </a:xfrm>
            <a:prstGeom prst="rect">
              <a:avLst/>
            </a:prstGeom>
            <a:solidFill>
              <a:srgbClr val="00E7E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2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2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743200" y="2590800"/>
            <a:ext cx="2057400" cy="232049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Same Projections 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Optimal Direction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512403"/>
            <a:ext cx="6858000" cy="2278797"/>
            <a:chOff x="228600" y="3512403"/>
            <a:chExt cx="6858000" cy="2278797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351240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357FF"/>
                  </a:solidFill>
                </a:rPr>
                <a:t>Axes</a:t>
              </a:r>
              <a:r>
                <a:rPr lang="en-US" sz="2400" dirty="0" smtClean="0">
                  <a:solidFill>
                    <a:srgbClr val="000000"/>
                  </a:solidFill>
                </a:rPr>
                <a:t> Here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851160" y="3751048"/>
              <a:ext cx="5235440" cy="2040152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51160" y="3751050"/>
              <a:ext cx="2568440" cy="204015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048000"/>
            <a:ext cx="4495801" cy="1664732"/>
            <a:chOff x="228600" y="3048000"/>
            <a:chExt cx="4495801" cy="1664732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881735"/>
              <a:ext cx="2308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Are Same As</a:t>
              </a:r>
            </a:p>
            <a:p>
              <a:r>
                <a:rPr lang="en-US" sz="2400" dirty="0" smtClean="0">
                  <a:solidFill>
                    <a:srgbClr val="D357FF"/>
                  </a:solidFill>
                </a:rPr>
                <a:t>Directions</a:t>
              </a:r>
              <a:r>
                <a:rPr lang="en-US" sz="2400" dirty="0" smtClean="0">
                  <a:solidFill>
                    <a:srgbClr val="000000"/>
                  </a:solidFill>
                </a:rPr>
                <a:t> Here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537244" y="3048000"/>
              <a:ext cx="1501355" cy="14478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537245" y="3200400"/>
              <a:ext cx="2187156" cy="12954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29000"/>
            <a:ext cx="5638800" cy="2819400"/>
            <a:chOff x="228600" y="3429000"/>
            <a:chExt cx="5638800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Now See 2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Dimensions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024284" y="3429000"/>
              <a:ext cx="3843116" cy="2403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6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No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in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 to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Flexibility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345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Effective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Hyperbola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Ellipse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Blues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Any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782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4800600"/>
            <a:ext cx="5562600" cy="1066800"/>
            <a:chOff x="228600" y="4800600"/>
            <a:chExt cx="5562600" cy="106680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V="1">
              <a:off x="1182707" y="4800600"/>
              <a:ext cx="4608493" cy="83820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5036403"/>
              <a:ext cx="11608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Global:</a:t>
              </a:r>
            </a:p>
            <a:p>
              <a:r>
                <a:rPr lang="en-US" sz="2400" dirty="0" smtClean="0">
                  <a:solidFill>
                    <a:srgbClr val="D357FF"/>
                  </a:solidFill>
                </a:rPr>
                <a:t>  PC1</a:t>
              </a:r>
              <a:endParaRPr lang="en-US" sz="2400" dirty="0">
                <a:solidFill>
                  <a:srgbClr val="D357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1752600"/>
            <a:ext cx="7315200" cy="1535112"/>
            <a:chOff x="228600" y="1752600"/>
            <a:chExt cx="7315200" cy="1535112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895600" y="2362200"/>
              <a:ext cx="1219200" cy="838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1752600"/>
              <a:ext cx="27190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FLD &amp; MDP:</a:t>
              </a:r>
            </a:p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 Separating Plane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2895600" y="1905000"/>
              <a:ext cx="3200400" cy="457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895600" y="2362199"/>
              <a:ext cx="4648200" cy="92551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2510135"/>
            <a:ext cx="7315200" cy="1223665"/>
            <a:chOff x="228600" y="2510135"/>
            <a:chExt cx="7315200" cy="1223665"/>
          </a:xfrm>
        </p:grpSpPr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3581400" cy="876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2510135"/>
              <a:ext cx="230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Normal Vector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51054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22098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2514600"/>
            <a:ext cx="7848600" cy="1752600"/>
            <a:chOff x="228600" y="2514600"/>
            <a:chExt cx="7848600" cy="1752600"/>
          </a:xfrm>
        </p:grpSpPr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V="1">
              <a:off x="1143000" y="2514600"/>
              <a:ext cx="5334000" cy="1524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600" y="3436203"/>
              <a:ext cx="1981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Within Class: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  PC1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1143000" y="3436202"/>
              <a:ext cx="6934200" cy="60239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2971799"/>
            <a:ext cx="7010400" cy="1676401"/>
            <a:chOff x="228600" y="2971799"/>
            <a:chExt cx="7010400" cy="1676401"/>
          </a:xfrm>
        </p:grpSpPr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V="1">
              <a:off x="1143000" y="2971799"/>
              <a:ext cx="5257800" cy="14455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600" y="418653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  PC2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1143000" y="3851701"/>
              <a:ext cx="6096000" cy="56566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3657600"/>
            <a:ext cx="5867400" cy="2590800"/>
            <a:chOff x="228600" y="3657600"/>
            <a:chExt cx="5867400" cy="2590800"/>
          </a:xfrm>
        </p:grpSpPr>
        <p:sp>
          <p:nvSpPr>
            <p:cNvPr id="35" name="TextBox 34"/>
            <p:cNvSpPr txBox="1"/>
            <p:nvPr/>
          </p:nvSpPr>
          <p:spPr>
            <a:xfrm>
              <a:off x="228600" y="578673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357FF"/>
                  </a:solidFill>
                </a:rPr>
                <a:t>  PC2</a:t>
              </a:r>
              <a:endParaRPr lang="en-US" sz="2400" dirty="0">
                <a:solidFill>
                  <a:srgbClr val="D357FF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1143000" y="3657600"/>
              <a:ext cx="4953000" cy="235996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With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Embedding?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Square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Too much flexibility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(study more later)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point of terminology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 senses: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of data piled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gap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(within subspace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data)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3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604" r="8954" b="13795"/>
          <a:stretch>
            <a:fillRect/>
          </a:stretch>
        </p:blipFill>
        <p:spPr>
          <a:xfrm>
            <a:off x="4687888" y="2941638"/>
            <a:ext cx="3854450" cy="31813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276600" y="3200400"/>
            <a:ext cx="4648200" cy="2438400"/>
            <a:chOff x="3276600" y="3200400"/>
            <a:chExt cx="4648200" cy="2438400"/>
          </a:xfrm>
        </p:grpSpPr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7391400" y="5638800"/>
              <a:ext cx="5334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3276600" y="3200400"/>
              <a:ext cx="4419600" cy="2438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1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400" y="4114800"/>
            <a:ext cx="6312891" cy="2216497"/>
            <a:chOff x="2438400" y="4114800"/>
            <a:chExt cx="6312891" cy="2216497"/>
          </a:xfrm>
        </p:grpSpPr>
        <p:sp>
          <p:nvSpPr>
            <p:cNvPr id="3" name="TextBox 2"/>
            <p:cNvSpPr txBox="1"/>
            <p:nvPr/>
          </p:nvSpPr>
          <p:spPr>
            <a:xfrm>
              <a:off x="3429000" y="5869632"/>
              <a:ext cx="5322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Standard Normal Probability Density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H="1" flipV="1">
              <a:off x="5257800" y="4191000"/>
              <a:ext cx="832346" cy="16786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" idx="0"/>
            </p:cNvCxnSpPr>
            <p:nvPr/>
          </p:nvCxnSpPr>
          <p:spPr>
            <a:xfrm flipH="1" flipV="1">
              <a:off x="2438400" y="4114800"/>
              <a:ext cx="3651746" cy="17548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25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data matrix with: </a:t>
                </a: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89648"/>
              </p:ext>
            </p:extLst>
          </p:nvPr>
        </p:nvGraphicFramePr>
        <p:xfrm>
          <a:off x="1828800" y="4914900"/>
          <a:ext cx="5715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2" name="Equation" r:id="rId5" imgW="4191000" imgH="1422400" progId="Equation.3">
                  <p:embed/>
                </p:oleObj>
              </mc:Choice>
              <mc:Fallback>
                <p:oleObj name="Equation" r:id="rId5" imgW="41910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14900"/>
                        <a:ext cx="57150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discrimination: work in radial basis space,    With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represented by: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5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r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0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1:  Parallel Clouds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at 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401962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2:  Split   X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 at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453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28014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mistake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one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kernel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667000" y="3810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Method?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76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7754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Recurring, over-arching, issue: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weird place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9400" y="1568320"/>
            <a:ext cx="9144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Great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33421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types of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studied soon, after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 to Support Vector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generalizations of this idea to other types of analysis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&amp; some clever computational ideas.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Kernel based, nonlinear Principal Components Analysis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Ref: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Sch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ö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lkopf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Smola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ü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ller (1998)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Usefulness for Classification?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First Glance:    Terrible, not generalizable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View:   Maybe OK?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Simulation Result: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Performance for</a:t>
            </a:r>
          </a:p>
          <a:p>
            <a:pPr marL="0" indent="0" algn="ctr" eaLnBrk="1" hangingPunct="1"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Autocorrelated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Errors</a:t>
            </a:r>
          </a:p>
          <a:p>
            <a:pPr marL="0" indent="0" algn="ctr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     Induces “Stretch” in Data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Miao (2015)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4953000"/>
            <a:ext cx="4038600" cy="990600"/>
            <a:chOff x="2667000" y="4953000"/>
            <a:chExt cx="4038600" cy="99060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4533900" y="3086100"/>
              <a:ext cx="304800" cy="4038600"/>
            </a:xfrm>
            <a:prstGeom prst="leftBrace">
              <a:avLst>
                <a:gd name="adj1" fmla="val 8333"/>
                <a:gd name="adj2" fmla="val 48009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Connector 3"/>
            <p:cNvCxnSpPr>
              <a:endCxn id="2" idx="1"/>
            </p:cNvCxnSpPr>
            <p:nvPr/>
          </p:nvCxnSpPr>
          <p:spPr>
            <a:xfrm flipV="1">
              <a:off x="2667000" y="5257800"/>
              <a:ext cx="1938891" cy="68580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3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References: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(1982)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Guyon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(1992)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tutorial: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Burges (1998)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Monographs:</a:t>
            </a:r>
          </a:p>
          <a:p>
            <a:pPr marL="609600" indent="-609600" eaLnBrk="1" hangingPunct="1"/>
            <a:r>
              <a:rPr lang="it-IT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Cristianini &amp; Shawe-Taylor (2000)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Recent Monographs: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Hastie et al (2005)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Bishop (2006)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2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 For some “margin” is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Formulate Optimization problem, based on: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(feature)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Labels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𝑤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(determines intercept)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(right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(wrong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Solve (convex problem) by quadratic programming</a:t>
                </a:r>
              </a:p>
            </p:txBody>
          </p:sp>
        </mc:Choice>
        <mc:Fallback xmlns="">
          <p:sp>
            <p:nvSpPr>
              <p:cNvPr id="41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0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1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     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                are Lagrange multipliers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Notation:    “dot product” =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Elsewhere: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∙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𝑣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𝑢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𝑣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4" name="Equation" r:id="rId5" imgW="5270500" imgH="812800" progId="Equation.3">
                  <p:embed/>
                </p:oleObj>
              </mc:Choice>
              <mc:Fallback>
                <p:oleObj name="Equation" r:id="rId5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5" name="Equation" r:id="rId7" imgW="1524000" imgH="381000" progId="Equation.3">
                  <p:embed/>
                </p:oleObj>
              </mc:Choice>
              <mc:Fallback>
                <p:oleObj name="Equation" r:id="rId7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2362200"/>
            <a:ext cx="33528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	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27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28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3276600" y="4343400"/>
          <a:ext cx="487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29" name="Equation" r:id="rId8" imgW="3911600" imgH="647700" progId="Equation.3">
                  <p:embed/>
                </p:oleObj>
              </mc:Choice>
              <mc:Fallback>
                <p:oleObj name="Equation" r:id="rId8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48768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Lagrange Multipliers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formulation  (separable case):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Minimize:      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          are Lagrange multipliers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Lagrangian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	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	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2971800" y="1828800"/>
          <a:ext cx="5943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90" name="Equation" r:id="rId4" imgW="5270500" imgH="812800" progId="Equation.3">
                  <p:embed/>
                </p:oleObj>
              </mc:Choice>
              <mc:Fallback>
                <p:oleObj name="Equation" r:id="rId4" imgW="5270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5943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1981200" y="26670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91" name="Equation" r:id="rId6" imgW="1524000" imgH="381000" progId="Equation.3">
                  <p:embed/>
                </p:oleObj>
              </mc:Choice>
              <mc:Fallback>
                <p:oleObj name="Equation" r:id="rId6" imgW="152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4" name="Object 23"/>
          <p:cNvGraphicFramePr>
            <a:graphicFrameLocks noChangeAspect="1"/>
          </p:cNvGraphicFramePr>
          <p:nvPr/>
        </p:nvGraphicFramePr>
        <p:xfrm>
          <a:off x="3276600" y="4343400"/>
          <a:ext cx="4876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92" name="Equation" r:id="rId8" imgW="3911600" imgH="647700" progId="Equation.3">
                  <p:embed/>
                </p:oleObj>
              </mc:Choice>
              <mc:Fallback>
                <p:oleObj name="Equation" r:id="rId8" imgW="3911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48768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/>
        </p:nvGraphicFramePr>
        <p:xfrm>
          <a:off x="5486400" y="54102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93" name="Equation" r:id="rId10" imgW="2755900" imgH="812800" progId="Equation.3">
                  <p:embed/>
                </p:oleObj>
              </mc:Choice>
              <mc:Fallback>
                <p:oleObj name="Equation" r:id="rId10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102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8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			 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20782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7" name="Equation" r:id="rId4" imgW="2755900" imgH="812800" progId="Equation.3">
                  <p:embed/>
                </p:oleObj>
              </mc:Choice>
              <mc:Fallback>
                <p:oleObj name="Equation" r:id="rId4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5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	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47019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1" name="Equation" r:id="rId5" imgW="2755900" imgH="812800" progId="Equation.3">
                  <p:embed/>
                </p:oleObj>
              </mc:Choice>
              <mc:Fallback>
                <p:oleObj name="Equation" r:id="rId5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	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linear function of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i.e. have found 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14738"/>
              </p:ext>
            </p:extLst>
          </p:nvPr>
        </p:nvGraphicFramePr>
        <p:xfrm>
          <a:off x="5562600" y="7620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5" name="Equation" r:id="rId5" imgW="2755900" imgH="812800" progId="Equation.3">
                  <p:embed/>
                </p:oleObj>
              </mc:Choice>
              <mc:Fallback>
                <p:oleObj name="Equation" r:id="rId5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0"/>
                        <a:ext cx="2971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334000" y="1371600"/>
            <a:ext cx="2133600" cy="3200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0062"/>
              </p:ext>
            </p:extLst>
          </p:nvPr>
        </p:nvGraphicFramePr>
        <p:xfrm>
          <a:off x="3048000" y="4419600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9" name="Equation" r:id="rId4" imgW="2755900" imgH="812800" progId="Equation.3">
                  <p:embed/>
                </p:oleObj>
              </mc:Choice>
              <mc:Fallback>
                <p:oleObj name="Equation" r:id="rId4" imgW="2755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9718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971800" y="2590800"/>
            <a:ext cx="2133600" cy="2133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almost always done in practice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for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order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embedding:</a:t>
                </a:r>
              </a:p>
              <a:p>
                <a:pPr marL="609600" indent="-609600" eaLnBrk="1" hangingPunct="1">
                  <a:lnSpc>
                    <a:spcPct val="17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for cubic,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4 parts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(or fewer)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1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oly3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000" y="1600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32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33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5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6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97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 Map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e.g.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 application of embedding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inner product advantage 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5410200" y="1066800"/>
          <a:ext cx="838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82" name="Equation" r:id="rId4" imgW="622030" imgH="355446" progId="Equation.3">
                  <p:embed/>
                </p:oleObj>
              </mc:Choice>
              <mc:Fallback>
                <p:oleObj name="Equation" r:id="rId4" imgW="62203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8382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6858000" y="1447800"/>
          <a:ext cx="1905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83" name="Equation" r:id="rId6" imgW="1524000" imgH="838200" progId="Equation.3">
                  <p:embed/>
                </p:oleObj>
              </mc:Choice>
              <mc:Fallback>
                <p:oleObj name="Equation" r:id="rId6" imgW="1524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1905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1752600" y="34290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84" name="Equation" r:id="rId8" imgW="4762500" imgH="647700" progId="Equation.3">
                  <p:embed/>
                </p:oleObj>
              </mc:Choice>
              <mc:Fallback>
                <p:oleObj name="Equation" r:id="rId8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5562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9" name="Object 25"/>
          <p:cNvGraphicFramePr>
            <a:graphicFrameLocks noChangeAspect="1"/>
          </p:cNvGraphicFramePr>
          <p:nvPr/>
        </p:nvGraphicFramePr>
        <p:xfrm>
          <a:off x="2895600" y="4572000"/>
          <a:ext cx="42672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85" name="Equation" r:id="rId10" imgW="3632200" imgH="812800" progId="Equation.3">
                  <p:embed/>
                </p:oleObj>
              </mc:Choice>
              <mc:Fallback>
                <p:oleObj name="Equation" r:id="rId10" imgW="3632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42672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9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9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Difference from  </a:t>
            </a:r>
            <a:r>
              <a:rPr lang="en-US" sz="3200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2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03715"/>
              </p:ext>
            </p:extLst>
          </p:nvPr>
        </p:nvGraphicFramePr>
        <p:xfrm>
          <a:off x="2895600" y="5105400"/>
          <a:ext cx="5562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3" name="Equation" r:id="rId6" imgW="4762500" imgH="647700" progId="Equation.3">
                  <p:embed/>
                </p:oleObj>
              </mc:Choice>
              <mc:Fallback>
                <p:oleObj name="Equation" r:id="rId6" imgW="4762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55626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6858000" y="1752601"/>
            <a:ext cx="381000" cy="12954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7353300" y="3924300"/>
            <a:ext cx="381000" cy="1828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stCxn id="5" idx="1"/>
            <a:endCxn id="30" idx="1"/>
          </p:cNvCxnSpPr>
          <p:nvPr/>
        </p:nvCxnSpPr>
        <p:spPr>
          <a:xfrm>
            <a:off x="7048500" y="2590801"/>
            <a:ext cx="495300" cy="2057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Maximize: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classification function: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defined only 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to explicit embedding?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819400" y="1600200"/>
          <a:ext cx="4876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4" name="Equation" r:id="rId4" imgW="4330700" imgH="647700" progId="Equation.3">
                  <p:embed/>
                </p:oleObj>
              </mc:Choice>
              <mc:Fallback>
                <p:oleObj name="Equation" r:id="rId4" imgW="4330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48768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29"/>
          <p:cNvGraphicFramePr>
            <a:graphicFrameLocks noChangeAspect="1"/>
          </p:cNvGraphicFramePr>
          <p:nvPr/>
        </p:nvGraphicFramePr>
        <p:xfrm>
          <a:off x="2667000" y="2819400"/>
          <a:ext cx="36576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5" name="Equation" r:id="rId6" imgW="3200400" imgH="812800" progId="Equation.3">
                  <p:embed/>
                </p:oleObj>
              </mc:Choice>
              <mc:Fallback>
                <p:oleObj name="Equation" r:id="rId6" imgW="3200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36576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Toy Data set: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152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4384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Gaussian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Kernel,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i.e.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Radial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Basis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Function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4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84600" y="1351200"/>
            <a:ext cx="2286000" cy="2743200"/>
            <a:chOff x="6684600" y="1351200"/>
            <a:chExt cx="2286000" cy="2743200"/>
          </a:xfrm>
        </p:grpSpPr>
        <p:sp>
          <p:nvSpPr>
            <p:cNvPr id="20" name="TextBox 19"/>
            <p:cNvSpPr txBox="1"/>
            <p:nvPr/>
          </p:nvSpPr>
          <p:spPr>
            <a:xfrm>
              <a:off x="7141800" y="2278518"/>
              <a:ext cx="1828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Pretty Big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Change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(Factor</a:t>
              </a:r>
            </a:p>
            <a:p>
              <a:r>
                <a:rPr lang="en-US" sz="2800" dirty="0" smtClean="0">
                  <a:solidFill>
                    <a:srgbClr val="000000"/>
                  </a:solidFill>
                </a:rPr>
                <a:t>     of 10)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684600" y="1351200"/>
              <a:ext cx="457200" cy="12192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54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 Quite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 Good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???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0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8465</TotalTime>
  <Words>2511</Words>
  <Application>Microsoft Office PowerPoint</Application>
  <PresentationFormat>On-screen Show (4:3)</PresentationFormat>
  <Paragraphs>978</Paragraphs>
  <Slides>116</Slides>
  <Notes>116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5" baseType="lpstr">
      <vt:lpstr>Arial Unicode MS</vt:lpstr>
      <vt:lpstr>Arial</vt:lpstr>
      <vt:lpstr>Cambria Math</vt:lpstr>
      <vt:lpstr>Times New Roman</vt:lpstr>
      <vt:lpstr>Wingdings</vt:lpstr>
      <vt:lpstr>Default Design</vt:lpstr>
      <vt:lpstr>15_Default Design</vt:lpstr>
      <vt:lpstr>7_Default Design</vt:lpstr>
      <vt:lpstr>Equation</vt:lpstr>
      <vt:lpstr>Return to Big Picture</vt:lpstr>
      <vt:lpstr>HDLSS Discrimination</vt:lpstr>
      <vt:lpstr>HDLSS Discrimination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Optimization Viewpoint</vt:lpstr>
      <vt:lpstr>SVMs, Computation</vt:lpstr>
      <vt:lpstr>SVMs, Computation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SVMs, Comput’n &amp;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 &amp; Robustness</vt:lpstr>
      <vt:lpstr>SVMs &amp; Robustness</vt:lpstr>
      <vt:lpstr>SVMs &amp; Robustness</vt:lpstr>
      <vt:lpstr>SVMs &amp; Robustness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311</cp:revision>
  <dcterms:created xsi:type="dcterms:W3CDTF">2001-06-08T01:38:43Z</dcterms:created>
  <dcterms:modified xsi:type="dcterms:W3CDTF">2016-03-01T19:00:14Z</dcterms:modified>
</cp:coreProperties>
</file>