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99" r:id="rId2"/>
    <p:sldMasterId id="2147483826" r:id="rId3"/>
    <p:sldMasterId id="2147483864" r:id="rId4"/>
    <p:sldMasterId id="2147483878" r:id="rId5"/>
  </p:sldMasterIdLst>
  <p:notesMasterIdLst>
    <p:notesMasterId r:id="rId56"/>
  </p:notesMasterIdLst>
  <p:sldIdLst>
    <p:sldId id="2196" r:id="rId6"/>
    <p:sldId id="2202" r:id="rId7"/>
    <p:sldId id="2203" r:id="rId8"/>
    <p:sldId id="2204" r:id="rId9"/>
    <p:sldId id="2211" r:id="rId10"/>
    <p:sldId id="2213" r:id="rId11"/>
    <p:sldId id="2220" r:id="rId12"/>
    <p:sldId id="2221" r:id="rId13"/>
    <p:sldId id="2224" r:id="rId14"/>
    <p:sldId id="2225" r:id="rId15"/>
    <p:sldId id="2233" r:id="rId16"/>
    <p:sldId id="2254" r:id="rId17"/>
    <p:sldId id="2264" r:id="rId18"/>
    <p:sldId id="2288" r:id="rId19"/>
    <p:sldId id="2289" r:id="rId20"/>
    <p:sldId id="2140" r:id="rId21"/>
    <p:sldId id="2141" r:id="rId22"/>
    <p:sldId id="2142" r:id="rId23"/>
    <p:sldId id="2143" r:id="rId24"/>
    <p:sldId id="2144" r:id="rId25"/>
    <p:sldId id="2145" r:id="rId26"/>
    <p:sldId id="2146" r:id="rId27"/>
    <p:sldId id="2147" r:id="rId28"/>
    <p:sldId id="2148" r:id="rId29"/>
    <p:sldId id="2149" r:id="rId30"/>
    <p:sldId id="2150" r:id="rId31"/>
    <p:sldId id="2151" r:id="rId32"/>
    <p:sldId id="2152" r:id="rId33"/>
    <p:sldId id="2153" r:id="rId34"/>
    <p:sldId id="2154" r:id="rId35"/>
    <p:sldId id="2155" r:id="rId36"/>
    <p:sldId id="2091" r:id="rId37"/>
    <p:sldId id="2092" r:id="rId38"/>
    <p:sldId id="2093" r:id="rId39"/>
    <p:sldId id="2094" r:id="rId40"/>
    <p:sldId id="1866" r:id="rId41"/>
    <p:sldId id="1867" r:id="rId42"/>
    <p:sldId id="1868" r:id="rId43"/>
    <p:sldId id="1869" r:id="rId44"/>
    <p:sldId id="1870" r:id="rId45"/>
    <p:sldId id="1871" r:id="rId46"/>
    <p:sldId id="1872" r:id="rId47"/>
    <p:sldId id="1873" r:id="rId48"/>
    <p:sldId id="1874" r:id="rId49"/>
    <p:sldId id="1875" r:id="rId50"/>
    <p:sldId id="1876" r:id="rId51"/>
    <p:sldId id="1877" r:id="rId52"/>
    <p:sldId id="1878" r:id="rId53"/>
    <p:sldId id="2078" r:id="rId54"/>
    <p:sldId id="208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E7E7"/>
    <a:srgbClr val="EBE600"/>
    <a:srgbClr val="D357FF"/>
    <a:srgbClr val="FFDCDC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928" autoAdjust="0"/>
  </p:normalViewPr>
  <p:slideViewPr>
    <p:cSldViewPr>
      <p:cViewPr varScale="1">
        <p:scale>
          <a:sx n="66" d="100"/>
          <a:sy n="66" d="100"/>
        </p:scale>
        <p:origin x="-126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388805-2FFC-42FB-8DB5-13D13F40428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138104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7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D285B3-FFC8-490B-BCA5-53966390E73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4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76F86F-BB82-4391-97FC-05D5F15315A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6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E61CAE-1A5D-4D26-A4A3-1DC38C9811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75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C69C79-5809-47D4-B611-9005F797071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673082-12E3-493C-8936-1FFD677CDFB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0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41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FC231E-28A4-4A8E-9AE1-0058B7F12A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96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3924AA-988D-4CD7-9124-AA65F9021DA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6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2A3521-0EBE-4386-858D-50C0E5F6B1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769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FFBC2-6B0A-4080-A38C-0599C5FCF299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47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07CF01-38C3-44F1-B714-F28FED18D9F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04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CDF568-8C9A-49BD-9F85-047E3650E3A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87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DE1E2F-BDE5-4541-AEDD-EA7FEE2239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64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95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55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03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ECE9CF-12B8-47B8-B0C9-B263C34DE835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59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5C80F7-5C9A-4A98-8A48-00E1DA8375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12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9C6A3-B8A6-49D5-ABEA-4D9824E50B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3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D4175-F969-4C45-B21E-51B500A99B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695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769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20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8471E-25C1-406F-AFCC-1E080E6661E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86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C1B90-199B-4464-9A08-09B3DB4124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D46E00-B4DA-4D56-A429-168CA276921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61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FE393D-BD5E-43F6-996A-FB0FFA36468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771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36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76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31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8432562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4319E-7495-4C48-AAE2-12A425A529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1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376CFF-64EC-427E-B1B3-466BBDBD255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632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18878873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E56A5-4AB4-4482-B9CA-0A0AFE1274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64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2561684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9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353050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838521-8F48-4424-9580-0F390304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121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9352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7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3262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1D790-6F93-43CC-A776-C1081041755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77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C02A53-FD94-40EB-9ED7-597CA393E4B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96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BE1D1A-C75C-494E-A8D7-099C04D6CF8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EB4A4F-B060-4C73-8AE8-43C5CE21835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86127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716C9C-B599-4823-8B95-D97477A4140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67352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57E25F-A027-4C15-B9A6-24E9B2719D9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4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6F767F-7DB5-4E93-8C07-A02FDEEBC8E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9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5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51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93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9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92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28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66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91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20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2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2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1891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5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7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5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125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60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328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70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19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9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722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02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104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0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83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733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60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0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69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6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869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84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624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52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81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99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3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77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22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4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3/2/2016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78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4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08998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70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3/2/2016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00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.uga.edu/~jyahn/DWD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.nus.edu.sg/~mattohkc/sdpt3.html" TargetMode="External"/><Relationship Id="rId4" Type="http://schemas.openxmlformats.org/officeDocument/2006/relationships/hyperlink" Target="http://cran.r-project.org/web/packages/DWD/index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48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Not Quite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As Good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???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1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381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Regularization Parameter C: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Controls penalty for violation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lying on wrong side of plane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Appears in slack variables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Affects performance of SVM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Sph’l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 data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4287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Between:      Very small range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Sph’l Gaussian data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2" name="TwoDprojSV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20955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5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look at small C: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SVM and MD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C small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Separates for large C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data piling 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MD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Extension: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Multi-Class SVMs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Hsu &amp; Lin (2002)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Lee, Lin,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for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Based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variation???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8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Too much flexibility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Improvement of SVM for </a:t>
                </a:r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e.g.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(similar to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earlier movie)  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MDP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12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8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6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0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59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 (2007)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/>
              </a:rPr>
              <a:t>CRAN 2011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Toh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/>
              </a:rPr>
              <a:t> (2007)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Sparse DWD:    Wang &amp; Zou (2015)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4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109001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(study more later)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5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8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Face Images as Data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mtClean="0"/>
              <a:t>(with M. Benito &amp; D. Peña)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Male – Female Difference?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Discrimination Rule?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Represented as long vector of pixel gray levels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i="1" smtClean="0"/>
              <a:t>Registration</a:t>
            </a:r>
            <a:r>
              <a:rPr lang="en-US" smtClean="0"/>
              <a:t> is critical</a:t>
            </a:r>
          </a:p>
        </p:txBody>
      </p:sp>
      <p:pic>
        <p:nvPicPr>
          <p:cNvPr id="3" name="Sample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8011" y="1503680"/>
            <a:ext cx="3805989" cy="48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Recognition,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Registered Data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Shifts and scale 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Manually chosen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To align eyes and mouth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Still large variation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i="1" smtClean="0"/>
              <a:t>See</a:t>
            </a:r>
            <a:r>
              <a:rPr lang="en-US" smtClean="0"/>
              <a:t> males vs. females???</a:t>
            </a:r>
          </a:p>
        </p:txBody>
      </p:sp>
      <p:pic>
        <p:nvPicPr>
          <p:cNvPr id="3" name="SampleR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7958" y="1402080"/>
            <a:ext cx="382604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DWD Direction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Good separation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Images “make sense”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Garbage at ends?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(extrapolation effects?)</a:t>
            </a:r>
          </a:p>
        </p:txBody>
      </p:sp>
      <p:pic>
        <p:nvPicPr>
          <p:cNvPr id="3" name="DWD_R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14478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5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Unregistered Version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Much blurrier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Since features don’t properly line up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Nonlinear Variation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But DWD still works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Can </a:t>
            </a:r>
            <a:r>
              <a:rPr lang="en-US" i="1" smtClean="0"/>
              <a:t>see</a:t>
            </a:r>
            <a:r>
              <a:rPr lang="en-US" smtClean="0"/>
              <a:t> M-F differ’ce?</a:t>
            </a:r>
          </a:p>
        </p:txBody>
      </p:sp>
      <p:pic>
        <p:nvPicPr>
          <p:cNvPr id="3" name="DWD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42875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Overall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different known phenomena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Outliers</a:t>
                </a:r>
              </a:p>
              <a:p>
                <a:pPr marL="1104900" lvl="1" indent="-533400" eaLnBrk="1" hangingPunct="1">
                  <a:lnSpc>
                    <a:spcPct val="110000"/>
                  </a:lnSpc>
                </a:pP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Polynomial Embedding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Common Sample Sizes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=25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wide range of dimensions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𝑑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=10, 40, 100, 400, 1600</m:t>
                      </m:r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7860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 Gaussians: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setup as before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Means shifted in dim 1 only,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methods pretty good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Harder problem for higher dimension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noticeably worse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best (Likelihood method)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MD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4360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Outlier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±100,  dim. 2  ±500,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is a disaster,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is best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very close to SVM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insig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33371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Wobble Mixture: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80% dim. 1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±2.2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other dims 0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20% dim. 1  ±0.1,  rand dim  ±100,  others 0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MD still very bad, driven by outliers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&amp; DWD are both very robust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SVM loses (affected by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 push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DWD slightly better (by 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i="1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ted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influence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Methods converge for higher dimension??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Ignore RLR (a mistake)</a:t>
                </a:r>
              </a:p>
            </p:txBody>
          </p:sp>
        </mc:Choice>
        <mc:Fallback xmlns="">
          <p:sp>
            <p:nvSpPr>
              <p:cNvPr id="922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r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39145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10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5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796925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solidFill>
                  <a:schemeClr val="bg2"/>
                </a:solidFill>
                <a:latin typeface="Arial" charset="0"/>
                <a:cs typeface="Arial" charset="0"/>
              </a:rPr>
              <a:t>Asy’s: Geometrical Represen’tion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479550"/>
            <a:ext cx="8305800" cy="492125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Explanation of Observed (Simulation) Behavior:</a:t>
            </a:r>
          </a:p>
          <a:p>
            <a:pPr marL="0" indent="0" algn="ctr" eaLnBrk="1" hangingPunct="1">
              <a:lnSpc>
                <a:spcPct val="13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“everything similar for very high 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” </a:t>
            </a:r>
          </a:p>
          <a:p>
            <a:pPr marL="0" indent="0"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popn’s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are 2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simplices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(i.e. regular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hedrons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All are same distance from the other class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everything is a support vector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i.e. all sensible directions show “data piling”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so “sensible methods are all nearly the same” </a:t>
            </a:r>
          </a:p>
        </p:txBody>
      </p:sp>
    </p:spTree>
    <p:extLst>
      <p:ext uri="{BB962C8B-B14F-4D97-AF65-F5344CB8AC3E}">
        <p14:creationId xmlns:p14="http://schemas.microsoft.com/office/powerpoint/2010/main" val="12651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tx1"/>
            </a:gs>
            <a:gs pos="100000">
              <a:srgbClr val="FF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"/>
            <a:ext cx="8686800" cy="68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00FF00"/>
                </a:solidFill>
                <a:latin typeface="Arial" charset="0"/>
                <a:cs typeface="Arial" charset="0"/>
              </a:rPr>
              <a:t>HDLSS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Asy’s</a:t>
            </a:r>
            <a:r>
              <a:rPr lang="en-US" sz="36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Geometrical </a:t>
            </a:r>
            <a:r>
              <a:rPr lang="en-US" sz="36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3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762000"/>
            <a:ext cx="8305800" cy="56388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Further Consequences of Geometric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Represen’tion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1.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DWD more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stable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 than SVM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(based on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deeper limiting distributions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(reflects intuitive idea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feeling sampling variation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(something like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mean vs.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2.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1-NN rule inefficiency is quantified. </a:t>
            </a: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Hall,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Marron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Neeman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  <a:endParaRPr lang="en-US" sz="2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3. </a:t>
            </a: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Inefficiency of DWD for uneven sample size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bg2"/>
                </a:solidFill>
                <a:latin typeface="Arial" charset="0"/>
                <a:cs typeface="Arial" charset="0"/>
              </a:rPr>
              <a:t>(motivates </a:t>
            </a:r>
            <a:r>
              <a:rPr lang="en-US" sz="2800" i="1" dirty="0">
                <a:solidFill>
                  <a:schemeClr val="bg2"/>
                </a:solidFill>
                <a:latin typeface="Arial" charset="0"/>
                <a:cs typeface="Arial" charset="0"/>
              </a:rPr>
              <a:t>weighted </a:t>
            </a:r>
            <a:r>
              <a:rPr lang="en-US" sz="2800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version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Qiao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et al (2010)</a:t>
            </a:r>
          </a:p>
        </p:txBody>
      </p:sp>
    </p:spTree>
    <p:extLst>
      <p:ext uri="{BB962C8B-B14F-4D97-AF65-F5344CB8AC3E}">
        <p14:creationId xmlns:p14="http://schemas.microsoft.com/office/powerpoint/2010/main" val="7711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244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embedding: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1598</Words>
  <Application>Microsoft Office PowerPoint</Application>
  <PresentationFormat>On-screen Show (4:3)</PresentationFormat>
  <Paragraphs>426</Paragraphs>
  <Slides>50</Slides>
  <Notes>50</Notes>
  <HiddenSlides>0</HiddenSlides>
  <MMClips>6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Default Design</vt:lpstr>
      <vt:lpstr>15_Default Design</vt:lpstr>
      <vt:lpstr>Nature</vt:lpstr>
      <vt:lpstr>12_Default Design</vt:lpstr>
      <vt:lpstr>7_Default Design</vt:lpstr>
      <vt:lpstr>Image File</vt:lpstr>
      <vt:lpstr>Equation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Support Vector Machines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DWD in Face Recognition</vt:lpstr>
      <vt:lpstr>DWD in Face Recognition, (cont.)</vt:lpstr>
      <vt:lpstr>DWD in Face Recognition , (cont.)</vt:lpstr>
      <vt:lpstr>DWD in Face Recognition , (cont.)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Asy’s: Geometrical Represen’tion</vt:lpstr>
      <vt:lpstr>HDLSS Asy’s: Geometrical Represen’tion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JS Marron</cp:lastModifiedBy>
  <cp:revision>334</cp:revision>
  <dcterms:created xsi:type="dcterms:W3CDTF">2001-06-08T01:38:43Z</dcterms:created>
  <dcterms:modified xsi:type="dcterms:W3CDTF">2016-03-03T02:46:56Z</dcterms:modified>
</cp:coreProperties>
</file>