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99" r:id="rId2"/>
    <p:sldMasterId id="2147483826" r:id="rId3"/>
    <p:sldMasterId id="2147483864" r:id="rId4"/>
  </p:sldMasterIdLst>
  <p:notesMasterIdLst>
    <p:notesMasterId r:id="rId50"/>
  </p:notesMasterIdLst>
  <p:sldIdLst>
    <p:sldId id="2082" r:id="rId5"/>
    <p:sldId id="2083" r:id="rId6"/>
    <p:sldId id="2084" r:id="rId7"/>
    <p:sldId id="2088" r:id="rId8"/>
    <p:sldId id="2090" r:id="rId9"/>
    <p:sldId id="2098" r:id="rId10"/>
    <p:sldId id="2099" r:id="rId11"/>
    <p:sldId id="2100" r:id="rId12"/>
    <p:sldId id="2101" r:id="rId13"/>
    <p:sldId id="2102" r:id="rId14"/>
    <p:sldId id="2103" r:id="rId15"/>
    <p:sldId id="2104" r:id="rId16"/>
    <p:sldId id="2105" r:id="rId17"/>
    <p:sldId id="2106" r:id="rId18"/>
    <p:sldId id="2110" r:id="rId19"/>
    <p:sldId id="2112" r:id="rId20"/>
    <p:sldId id="2113" r:id="rId21"/>
    <p:sldId id="2117" r:id="rId22"/>
    <p:sldId id="2118" r:id="rId23"/>
    <p:sldId id="2122" r:id="rId24"/>
    <p:sldId id="2123" r:id="rId25"/>
    <p:sldId id="2124" r:id="rId26"/>
    <p:sldId id="2125" r:id="rId27"/>
    <p:sldId id="2126" r:id="rId28"/>
    <p:sldId id="2127" r:id="rId29"/>
    <p:sldId id="2120" r:id="rId30"/>
    <p:sldId id="2128" r:id="rId31"/>
    <p:sldId id="2129" r:id="rId32"/>
    <p:sldId id="2130" r:id="rId33"/>
    <p:sldId id="2131" r:id="rId34"/>
    <p:sldId id="2132" r:id="rId35"/>
    <p:sldId id="2133" r:id="rId36"/>
    <p:sldId id="2134" r:id="rId37"/>
    <p:sldId id="2135" r:id="rId38"/>
    <p:sldId id="2136" r:id="rId39"/>
    <p:sldId id="2137" r:id="rId40"/>
    <p:sldId id="1879" r:id="rId41"/>
    <p:sldId id="1880" r:id="rId42"/>
    <p:sldId id="1881" r:id="rId43"/>
    <p:sldId id="1882" r:id="rId44"/>
    <p:sldId id="1883" r:id="rId45"/>
    <p:sldId id="1884" r:id="rId46"/>
    <p:sldId id="1885" r:id="rId47"/>
    <p:sldId id="1886" r:id="rId48"/>
    <p:sldId id="206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96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2BA997-56A0-49D8-8F4F-F277C591D3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08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7290AF-F3D7-4B5E-BE44-4E94058A219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461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FB6394-D36F-472C-A45D-8C53CEFCCDD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3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F6151-7541-4BD0-8A4C-3A7E10BF4BE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B74B86-CA49-4AAF-9044-F721F1874D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9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9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9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1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BDC94C-CCD0-4775-9FEC-D6588A0BB8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5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8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7712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12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43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30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75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14D85-E86C-4D5A-8BF0-C9A2E3C8F3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9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18853C-3257-402A-9199-66ACF0E121F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62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CFC08-206D-4E6B-A04F-D99B39947CEF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1371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815EE2-ADF1-4E06-8555-0EE1A74262C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729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9AC3A7-9ACD-4F15-9288-5B1F6E7C631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773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424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705C7-6A64-42C9-A121-AD53E0DD8F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141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5C6213-8D0D-400A-B145-E9DF625997C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9781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705C7-6A64-42C9-A121-AD53E0DD8F3E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6667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615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5435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27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7BF7CA-6016-4B6D-830D-6508040D756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3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73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16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4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5183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98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83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7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75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38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60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C5E5BB-DB53-4E81-ADDE-98A3D217175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188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3AA21-0814-4155-B1B5-F765E2CDB1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31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DCBE0-D7DC-4D47-B836-CFFD87CF4D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82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D809A-39A8-428B-83DD-8CAF8973D6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12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9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2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6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91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20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891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7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5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125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60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328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0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19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72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2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0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0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3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73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60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69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3/3/2016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8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5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08998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70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9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nc.edu/pubsup/dw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3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5132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PCA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4151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S. &amp; B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d, Adj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PCA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0013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Major Problem:   Proj’d Distrib’al </a:t>
            </a:r>
            <a:r>
              <a:rPr lang="en-US" sz="3200" i="1" smtClean="0"/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smtClean="0"/>
              <a:t>Triangular Dist’ns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Does not allow sensible </a:t>
            </a:r>
            <a:r>
              <a:rPr lang="en-US" sz="3200" i="1" smtClean="0"/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4780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Projected Dist’ns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Sensible to shift</a:t>
            </a:r>
            <a:endParaRPr lang="en-US" sz="3200" i="1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16923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8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/>
          </a:p>
          <a:p>
            <a:pPr marL="0" indent="0" algn="l" eaLnBrk="1" hangingPunct="1">
              <a:buNone/>
            </a:pPr>
            <a:endParaRPr lang="en-US" dirty="0" smtClean="0"/>
          </a:p>
          <a:p>
            <a:pPr marL="0" indent="0" algn="l" eaLnBrk="1" hangingPunct="1">
              <a:buNone/>
            </a:pPr>
            <a:r>
              <a:rPr lang="en-US" dirty="0" smtClean="0"/>
              <a:t>Elegant Answer:    </a:t>
            </a:r>
            <a:r>
              <a:rPr lang="en-US" dirty="0" err="1" smtClean="0"/>
              <a:t>Xuxin</a:t>
            </a:r>
            <a:r>
              <a:rPr lang="en-US" dirty="0" smtClean="0"/>
              <a:t> Liu, et al (2009)</a:t>
            </a:r>
          </a:p>
        </p:txBody>
      </p:sp>
    </p:spTree>
    <p:extLst>
      <p:ext uri="{BB962C8B-B14F-4D97-AF65-F5344CB8AC3E}">
        <p14:creationId xmlns:p14="http://schemas.microsoft.com/office/powerpoint/2010/main" val="377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2917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>
                <a:ea typeface="Gulim" pitchFamily="34" charset="-127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Goal:  bring together</a:t>
            </a:r>
          </a:p>
          <a:p>
            <a:pPr marL="1104900" lvl="1" indent="-533400"/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+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 o</a:t>
            </a:r>
            <a:r>
              <a:rPr lang="en-US" altLang="ko-KR" sz="3200" dirty="0">
                <a:ea typeface="Gulim" pitchFamily="34" charset="-127"/>
              </a:rPr>
              <a:t>        and also     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+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Challenge: </a:t>
            </a:r>
            <a:r>
              <a:rPr lang="en-US" altLang="ko-KR" sz="3200" i="1" dirty="0">
                <a:ea typeface="Gulim" pitchFamily="34" charset="-127"/>
              </a:rPr>
              <a:t>unequal</a:t>
            </a:r>
            <a:r>
              <a:rPr lang="en-US" altLang="ko-KR" sz="3200" dirty="0">
                <a:ea typeface="Gulim" pitchFamily="34" charset="-127"/>
              </a:rPr>
              <a:t> biological </a:t>
            </a:r>
            <a:r>
              <a:rPr lang="en-US" altLang="ko-KR" sz="3200" u="sng" dirty="0">
                <a:ea typeface="Gulim" pitchFamily="34" charset="-127"/>
              </a:rPr>
              <a:t>ratios</a:t>
            </a:r>
            <a:r>
              <a:rPr lang="en-US" altLang="ko-KR" sz="3200" dirty="0">
                <a:ea typeface="Gulim" pitchFamily="34" charset="-127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62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65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7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u="sng" dirty="0" smtClean="0"/>
              <a:t>Un</a:t>
            </a: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(Through</a:t>
            </a:r>
          </a:p>
          <a:p>
            <a:pPr marL="0" indent="0" algn="l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“decimation”)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7772400" cy="1846659"/>
            <a:chOff x="152400" y="5257800"/>
            <a:chExt cx="7772400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300915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3200" dirty="0">
                  <a:solidFill>
                    <a:srgbClr val="000000"/>
                  </a:solidFill>
                </a:rPr>
                <a:t>(Diminishing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  Discriminatory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  Power)</a:t>
              </a:r>
            </a:p>
            <a:p>
              <a:endParaRPr lang="en-US" dirty="0"/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3161557" y="5410200"/>
              <a:ext cx="4763243" cy="77093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77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3200" dirty="0">
                  <a:solidFill>
                    <a:srgbClr val="000000"/>
                  </a:solidFill>
                </a:rPr>
                <a:t>Note:  </a:t>
              </a:r>
              <a:r>
                <a:rPr lang="en-US" altLang="en-US" sz="3200" u="sng" dirty="0">
                  <a:solidFill>
                    <a:srgbClr val="000000"/>
                  </a:solidFill>
                </a:rPr>
                <a:t>Losing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Distinction</a:t>
              </a:r>
            </a:p>
            <a:p>
              <a:r>
                <a:rPr lang="en-US" altLang="en-US" sz="3200" dirty="0">
                  <a:solidFill>
                    <a:srgbClr val="000000"/>
                  </a:solidFill>
                </a:rPr>
                <a:t>To Be 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Studied</a:t>
              </a:r>
              <a:endParaRPr lang="en-US" altLang="en-US" sz="3200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04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40241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Xuxin Liu Dissertation Results: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Unbalanced Cluster Model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Growing at rate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Answers depend on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Visualization of setting….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1">
                <a:blip r:embed="rId3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8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6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Recall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Flexibility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From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Kernel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Embedding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1368" r="12820"/>
          <a:stretch>
            <a:fillRect/>
          </a:stretch>
        </p:blipFill>
        <p:spPr bwMode="auto">
          <a:xfrm>
            <a:off x="3017838" y="1371600"/>
            <a:ext cx="5632450" cy="6043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4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Let      denote ratio between subgroup sizes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4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52786"/>
              </p:ext>
            </p:extLst>
          </p:nvPr>
        </p:nvGraphicFramePr>
        <p:xfrm>
          <a:off x="1236662" y="3786187"/>
          <a:ext cx="363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5" name="Equation" r:id="rId6" imgW="114120" imgH="126720" progId="Equation.3">
                  <p:embed/>
                </p:oleObj>
              </mc:Choice>
              <mc:Fallback>
                <p:oleObj name="Equation" r:id="rId6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2" y="3786187"/>
                        <a:ext cx="363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854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PAM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Angle(PAM,Truth) </a:t>
            </a: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4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5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6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391873"/>
              </p:ext>
            </p:extLst>
          </p:nvPr>
        </p:nvGraphicFramePr>
        <p:xfrm>
          <a:off x="5867400" y="3716338"/>
          <a:ext cx="20812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7" name="Equation" r:id="rId10" imgW="723600" imgH="215640" progId="Equation.3">
                  <p:embed/>
                </p:oleObj>
              </mc:Choice>
              <mc:Fallback>
                <p:oleObj name="Equation" r:id="rId10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16338"/>
                        <a:ext cx="20812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8" name="Equation" r:id="rId12" imgW="533160" imgH="228600" progId="Equation.3">
                  <p:embed/>
                </p:oleObj>
              </mc:Choice>
              <mc:Fallback>
                <p:oleObj name="Equation" r:id="rId12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84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 Results (as              ):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        ,   DWD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Strongly Inconsistent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	Angle(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DWD,Truth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 </a:t>
            </a: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648200" y="1752600"/>
          <a:ext cx="1495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8" name="Equation" r:id="rId4" imgW="469800" imgH="177480" progId="Equation.3">
                  <p:embed/>
                </p:oleObj>
              </mc:Choice>
              <mc:Fallback>
                <p:oleObj name="Equation" r:id="rId4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52600"/>
                        <a:ext cx="1495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52600" y="44958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09" name="Equation" r:id="rId6" imgW="406080" imgH="393480" progId="Equation.3">
                  <p:embed/>
                </p:oleObj>
              </mc:Choice>
              <mc:Fallback>
                <p:oleObj name="Equation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676400" y="2514600"/>
          <a:ext cx="957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0" name="Equation" r:id="rId8" imgW="406080" imgH="393480" progId="Equation.3">
                  <p:embed/>
                </p:oleObj>
              </mc:Choice>
              <mc:Fallback>
                <p:oleObj name="Equation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9572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943600" y="5638800"/>
          <a:ext cx="15335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1" name="Equation" r:id="rId10" imgW="533160" imgH="228600" progId="Equation.3">
                  <p:embed/>
                </p:oleObj>
              </mc:Choice>
              <mc:Fallback>
                <p:oleObj name="Equation" r:id="rId10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38800"/>
                        <a:ext cx="15335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72078"/>
              </p:ext>
            </p:extLst>
          </p:nvPr>
        </p:nvGraphicFramePr>
        <p:xfrm>
          <a:off x="5889625" y="3657600"/>
          <a:ext cx="2190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12" name="Equation" r:id="rId12" imgW="761760" imgH="241200" progId="Equation.3">
                  <p:embed/>
                </p:oleObj>
              </mc:Choice>
              <mc:Fallback>
                <p:oleObj name="Equation" r:id="rId12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657600"/>
                        <a:ext cx="21907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92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Value of        and      , for sample size ratio    :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, only when     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Otherwise for        ,  both are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Inconsistent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16730"/>
              </p:ext>
            </p:extLst>
          </p:nvPr>
        </p:nvGraphicFramePr>
        <p:xfrm>
          <a:off x="2060575" y="16764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98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16764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79247"/>
              </p:ext>
            </p:extLst>
          </p:nvPr>
        </p:nvGraphicFramePr>
        <p:xfrm>
          <a:off x="381000" y="2362200"/>
          <a:ext cx="397986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99" name="Equation" r:id="rId6" imgW="1384200" imgH="482400" progId="Equation.3">
                  <p:embed/>
                </p:oleObj>
              </mc:Choice>
              <mc:Fallback>
                <p:oleObj name="Equation" r:id="rId6" imgW="1384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397986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09755"/>
              </p:ext>
            </p:extLst>
          </p:nvPr>
        </p:nvGraphicFramePr>
        <p:xfrm>
          <a:off x="871537" y="4591050"/>
          <a:ext cx="2176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0" name="Equation" r:id="rId8" imgW="787320" imgH="241200" progId="Equation.3">
                  <p:embed/>
                </p:oleObj>
              </mc:Choice>
              <mc:Fallback>
                <p:oleObj name="Equation" r:id="rId8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" y="4591050"/>
                        <a:ext cx="21764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66626"/>
              </p:ext>
            </p:extLst>
          </p:nvPr>
        </p:nvGraphicFramePr>
        <p:xfrm>
          <a:off x="8077200" y="1828800"/>
          <a:ext cx="454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1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828800"/>
                        <a:ext cx="4540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43614"/>
              </p:ext>
            </p:extLst>
          </p:nvPr>
        </p:nvGraphicFramePr>
        <p:xfrm>
          <a:off x="5192712" y="46482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2" name="Equation" r:id="rId12" imgW="317160" imgH="164880" progId="Equation.3">
                  <p:embed/>
                </p:oleObj>
              </mc:Choice>
              <mc:Fallback>
                <p:oleObj name="Equation" r:id="rId12" imgW="317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2" y="46482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78073"/>
              </p:ext>
            </p:extLst>
          </p:nvPr>
        </p:nvGraphicFramePr>
        <p:xfrm>
          <a:off x="3429000" y="5638800"/>
          <a:ext cx="9032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3" name="Equation" r:id="rId14" imgW="317160" imgH="164880" progId="Equation.3">
                  <p:embed/>
                </p:oleObj>
              </mc:Choice>
              <mc:Fallback>
                <p:oleObj name="Equation" r:id="rId14" imgW="3171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90328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562650"/>
              </p:ext>
            </p:extLst>
          </p:nvPr>
        </p:nvGraphicFramePr>
        <p:xfrm>
          <a:off x="3521075" y="1636713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4" name="Equation" r:id="rId16" imgW="228600" imgH="241200" progId="Equation.3">
                  <p:embed/>
                </p:oleObj>
              </mc:Choice>
              <mc:Fallback>
                <p:oleObj name="Equation" r:id="rId1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1636713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30025"/>
              </p:ext>
            </p:extLst>
          </p:nvPr>
        </p:nvGraphicFramePr>
        <p:xfrm>
          <a:off x="4646612" y="2286000"/>
          <a:ext cx="43449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05" name="Equation" r:id="rId18" imgW="1511280" imgH="507960" progId="Equation.3">
                  <p:embed/>
                </p:oleObj>
              </mc:Choice>
              <mc:Fallback>
                <p:oleObj name="Equation" r:id="rId18" imgW="1511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2" y="2286000"/>
                        <a:ext cx="43449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5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44004"/>
              </p:ext>
            </p:extLst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0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16852"/>
              </p:ext>
            </p:extLst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1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27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53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between        and        ?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Shows Strong Difference</a:t>
            </a:r>
          </a:p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Explains Above Empirical Observation</a:t>
            </a:r>
            <a:endParaRPr lang="en-US" dirty="0" smtClean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42179"/>
              </p:ext>
            </p:extLst>
          </p:nvPr>
        </p:nvGraphicFramePr>
        <p:xfrm>
          <a:off x="2743200" y="26670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6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25053"/>
              </p:ext>
            </p:extLst>
          </p:nvPr>
        </p:nvGraphicFramePr>
        <p:xfrm>
          <a:off x="4376737" y="2586038"/>
          <a:ext cx="7286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7" name="Equation" r:id="rId6" imgW="228600" imgH="241200" progId="Equation.3">
                  <p:embed/>
                </p:oleObj>
              </mc:Choice>
              <mc:Fallback>
                <p:oleObj name="Equation" r:id="rId6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7" y="2586038"/>
                        <a:ext cx="7286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399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Handling of Violators (“Slack Variables”),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Controlled by Tuning Parameter,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    Try Harder to Avoid Violation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Movie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SVM: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6383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be Effective,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Takes Time,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Expertise)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Interesting Question: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Behavior in Very High Dimension?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     El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Karoui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(2010)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Random Matrix Limit,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Kernel Embedded Classifiers  ~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~  Linear Classifiers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FDD0291-2042-4BA9-90C1-666E27DB493A}" type="mathplaceholder">
                        <a:rPr lang="en-US" i="1" smtClean="0">
                          <a:solidFill>
                            <a:srgbClr val="FFFFFF"/>
                          </a:solidFill>
                          <a:latin typeface="Cambria Math"/>
                        </a:rPr>
                        <a:t>Type equation here.</a:t>
                      </a:fld>
                    </m:oMath>
                  </m:oMathPara>
                </a14:m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5212"/>
                <a:ext cx="22237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10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SVM:      1000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(Works Well Sometimes, Not Others)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(Works Well for DWD,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Effective for SVM)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Possible Approaches: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Visually Tuned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Defaults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Cross Validation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Measure Classification Error Rate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Leaving Some Out (to Avoid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Overfitting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Minimize Error Rate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Popular – Useful for SVM,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Comes at Computational Cost)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Explore More Soon)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Frank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Teets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Characterizing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Protein Assembly Graphs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Interesting Question: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Behavior in Very High Dimension?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Implications for DWD: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Recall Main Advantage is for High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So Not Clear Embedding Helps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Thus Not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et Implemented in DWD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Kernel Methods</a:t>
            </a:r>
          </a:p>
        </p:txBody>
      </p:sp>
    </p:spTree>
    <p:extLst>
      <p:ext uri="{BB962C8B-B14F-4D97-AF65-F5344CB8AC3E}">
        <p14:creationId xmlns:p14="http://schemas.microsoft.com/office/powerpoint/2010/main" val="367704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33400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from Class Notes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/26/16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Stanford Breast Cancer Data (C.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Benito, et al (2004) 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https://genome.unc.edu/pubsup/dwd/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Source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sources of mRNA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Adjust for Batch Effects</a:t>
            </a:r>
          </a:p>
          <a:p>
            <a:pPr marL="1027113" lvl="1" indent="-455613"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Arrays fabricated at different times</a:t>
            </a:r>
          </a:p>
          <a:p>
            <a:pPr marL="1027113" lvl="1" indent="-455613" eaLnBrk="1" hangingPunct="1"/>
            <a:endParaRPr lang="en-US" altLang="ko-KR" sz="2400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1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Biological Class Col. &amp; Symbols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5630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Colors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296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3224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943</Words>
  <Application>Microsoft Office PowerPoint</Application>
  <PresentationFormat>On-screen Show (4:3)</PresentationFormat>
  <Paragraphs>295</Paragraphs>
  <Slides>45</Slides>
  <Notes>45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 Unicode MS</vt:lpstr>
      <vt:lpstr>Gulim</vt:lpstr>
      <vt:lpstr>Arial</vt:lpstr>
      <vt:lpstr>Cambria Math</vt:lpstr>
      <vt:lpstr>Tahoma</vt:lpstr>
      <vt:lpstr>Times New Roman</vt:lpstr>
      <vt:lpstr>Wingdings</vt:lpstr>
      <vt:lpstr>Default Design</vt:lpstr>
      <vt:lpstr>15_Default Design</vt:lpstr>
      <vt:lpstr>Nature</vt:lpstr>
      <vt:lpstr>12_Default Design</vt:lpstr>
      <vt:lpstr>Image File</vt:lpstr>
      <vt:lpstr>Equation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HDLSS Asymptotics &amp; Kernel Methods</vt:lpstr>
      <vt:lpstr>Batch and Source Adjustment</vt:lpstr>
      <vt:lpstr>Source Batch Adj:  Biological Class Col. &amp; Symbols</vt:lpstr>
      <vt:lpstr>Source Batch Adj:  Source Colors</vt:lpstr>
      <vt:lpstr>Source Batch Adj:  PC 1-3 &amp; DWD direction</vt:lpstr>
      <vt:lpstr>Source Batch Adj:  DWD Source Adjustment</vt:lpstr>
      <vt:lpstr>Source Batch Adj:  Source Adj’d, PCA view</vt:lpstr>
      <vt:lpstr>Source Batch Adj:  S. &amp; B Adj’d, Adj’d PCA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Why not adjust by means?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SVM &amp; DWD Tuning Parameter</vt:lpstr>
      <vt:lpstr>SVM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335</cp:revision>
  <dcterms:created xsi:type="dcterms:W3CDTF">2001-06-08T01:38:43Z</dcterms:created>
  <dcterms:modified xsi:type="dcterms:W3CDTF">2016-03-03T16:24:23Z</dcterms:modified>
</cp:coreProperties>
</file>