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38" r:id="rId2"/>
    <p:sldMasterId id="2147483864" r:id="rId3"/>
    <p:sldMasterId id="2147483876" r:id="rId4"/>
    <p:sldMasterId id="2147483902" r:id="rId5"/>
    <p:sldMasterId id="2147483914" r:id="rId6"/>
  </p:sldMasterIdLst>
  <p:notesMasterIdLst>
    <p:notesMasterId r:id="rId102"/>
  </p:notesMasterIdLst>
  <p:sldIdLst>
    <p:sldId id="2255" r:id="rId7"/>
    <p:sldId id="2273" r:id="rId8"/>
    <p:sldId id="2279" r:id="rId9"/>
    <p:sldId id="2280" r:id="rId10"/>
    <p:sldId id="2285" r:id="rId11"/>
    <p:sldId id="2290" r:id="rId12"/>
    <p:sldId id="2291" r:id="rId13"/>
    <p:sldId id="2305" r:id="rId14"/>
    <p:sldId id="2312" r:id="rId15"/>
    <p:sldId id="2313" r:id="rId16"/>
    <p:sldId id="2316" r:id="rId17"/>
    <p:sldId id="2325" r:id="rId18"/>
    <p:sldId id="2209" r:id="rId19"/>
    <p:sldId id="2210" r:id="rId20"/>
    <p:sldId id="2211" r:id="rId21"/>
    <p:sldId id="2212" r:id="rId22"/>
    <p:sldId id="2213" r:id="rId23"/>
    <p:sldId id="2214" r:id="rId24"/>
    <p:sldId id="2215" r:id="rId25"/>
    <p:sldId id="2216" r:id="rId26"/>
    <p:sldId id="2217" r:id="rId27"/>
    <p:sldId id="2218" r:id="rId28"/>
    <p:sldId id="2326" r:id="rId29"/>
    <p:sldId id="2219" r:id="rId30"/>
    <p:sldId id="2220" r:id="rId31"/>
    <p:sldId id="2221" r:id="rId32"/>
    <p:sldId id="2222" r:id="rId33"/>
    <p:sldId id="2223" r:id="rId34"/>
    <p:sldId id="2224" r:id="rId35"/>
    <p:sldId id="2225" r:id="rId36"/>
    <p:sldId id="2226" r:id="rId37"/>
    <p:sldId id="2227" r:id="rId38"/>
    <p:sldId id="2228" r:id="rId39"/>
    <p:sldId id="2229" r:id="rId40"/>
    <p:sldId id="2230" r:id="rId41"/>
    <p:sldId id="2231" r:id="rId42"/>
    <p:sldId id="2167" r:id="rId43"/>
    <p:sldId id="2169" r:id="rId44"/>
    <p:sldId id="2173" r:id="rId45"/>
    <p:sldId id="2174" r:id="rId46"/>
    <p:sldId id="2327" r:id="rId47"/>
    <p:sldId id="2175" r:id="rId48"/>
    <p:sldId id="2177" r:id="rId49"/>
    <p:sldId id="2178" r:id="rId50"/>
    <p:sldId id="2179" r:id="rId51"/>
    <p:sldId id="2180" r:id="rId52"/>
    <p:sldId id="2181" r:id="rId53"/>
    <p:sldId id="2183" r:id="rId54"/>
    <p:sldId id="2184" r:id="rId55"/>
    <p:sldId id="2185" r:id="rId56"/>
    <p:sldId id="2186" r:id="rId57"/>
    <p:sldId id="2187" r:id="rId58"/>
    <p:sldId id="2188" r:id="rId59"/>
    <p:sldId id="2190" r:id="rId60"/>
    <p:sldId id="2191" r:id="rId61"/>
    <p:sldId id="2192" r:id="rId62"/>
    <p:sldId id="2193" r:id="rId63"/>
    <p:sldId id="2194" r:id="rId64"/>
    <p:sldId id="2195" r:id="rId65"/>
    <p:sldId id="2196" r:id="rId66"/>
    <p:sldId id="2197" r:id="rId67"/>
    <p:sldId id="2198" r:id="rId68"/>
    <p:sldId id="2199" r:id="rId69"/>
    <p:sldId id="2200" r:id="rId70"/>
    <p:sldId id="2201" r:id="rId71"/>
    <p:sldId id="2202" r:id="rId72"/>
    <p:sldId id="2203" r:id="rId73"/>
    <p:sldId id="2204" r:id="rId74"/>
    <p:sldId id="2205" r:id="rId75"/>
    <p:sldId id="2206" r:id="rId76"/>
    <p:sldId id="2207" r:id="rId77"/>
    <p:sldId id="2208" r:id="rId78"/>
    <p:sldId id="1929" r:id="rId79"/>
    <p:sldId id="1930" r:id="rId80"/>
    <p:sldId id="1931" r:id="rId81"/>
    <p:sldId id="1932" r:id="rId82"/>
    <p:sldId id="1933" r:id="rId83"/>
    <p:sldId id="1934" r:id="rId84"/>
    <p:sldId id="2328" r:id="rId85"/>
    <p:sldId id="2329" r:id="rId86"/>
    <p:sldId id="2330" r:id="rId87"/>
    <p:sldId id="2331" r:id="rId88"/>
    <p:sldId id="2332" r:id="rId89"/>
    <p:sldId id="2333" r:id="rId90"/>
    <p:sldId id="2334" r:id="rId91"/>
    <p:sldId id="2335" r:id="rId92"/>
    <p:sldId id="2336" r:id="rId93"/>
    <p:sldId id="2337" r:id="rId94"/>
    <p:sldId id="2338" r:id="rId95"/>
    <p:sldId id="2339" r:id="rId96"/>
    <p:sldId id="2340" r:id="rId97"/>
    <p:sldId id="2341" r:id="rId98"/>
    <p:sldId id="2342" r:id="rId99"/>
    <p:sldId id="2343" r:id="rId100"/>
    <p:sldId id="2344" r:id="rId10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66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705C7-6A64-42C9-A121-AD53E0DD8F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898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1210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2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4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30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5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46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65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53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1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1495689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5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84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62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53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29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12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43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8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22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87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6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94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99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14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469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31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3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458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2613F-7A45-434C-8135-CA67F5E3A9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6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1C453-4769-4B05-AE18-EEAAA163DCD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98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F4BAC0-BC75-423B-8B06-B527CC4476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710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AB3AE-FDE8-4298-98DA-9336680167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670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CEBAF9-C216-432E-807B-F44CCE260F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564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CEBAF9-C216-432E-807B-F44CCE260F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564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CEBAF9-C216-432E-807B-F44CCE260F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564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A1AE2-E188-4712-85ED-A30AB70AF3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75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5E5F0F-F07B-4050-8EAB-BA1BBF7D9A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36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F180C0-36F1-41C8-B57F-41D19B166B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315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9DAB5-0E3C-49B1-8017-0AB2C4F7FF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0230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C0462-BE6A-4748-9EE5-78163E070F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081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84AF1-8CF0-4B74-87DC-0BFD004B3A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73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D45A46-42AE-4BF4-BA2E-E7B4F3E89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4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6B891-B430-40A2-B083-37ED5A23B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508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12918-10E0-40B0-B728-5D1F96DE6D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43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8F542-7E9F-4472-9FB2-81276354D19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DD809A-39A8-428B-83DD-8CAF8973D6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69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2BA997-56A0-49D8-8F4F-F277C591D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1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3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5C6213-8D0D-400A-B145-E9DF625997C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866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695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509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780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981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888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189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620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293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498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020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14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760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519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25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28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73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888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7988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28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8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9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80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515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106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1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304800"/>
            <a:ext cx="2260600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63257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54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86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83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16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41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42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64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12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20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20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7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3/7/2016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3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7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250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25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7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9831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591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863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5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31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22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90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13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829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2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48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730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1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85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06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71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9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6538913"/>
            <a:ext cx="9142413" cy="317500"/>
            <a:chOff x="0" y="4119"/>
            <a:chExt cx="5759" cy="2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880" y="4119"/>
              <a:ext cx="2880" cy="200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dirty="0">
                  <a:solidFill>
                    <a:srgbClr val="FFFFFF"/>
                  </a:solidFill>
                </a:rPr>
                <a:t>March 17, 2010, </a:t>
              </a:r>
              <a:fld id="{BC8E2D5B-3DBE-4AAC-9A2A-718038CB45D0}" type="slidenum">
                <a:rPr lang="en-GB" sz="1500">
                  <a:solidFill>
                    <a:srgbClr val="FFFFFF"/>
                  </a:solidFill>
                </a:rPr>
                <a:pPr algn="r" defTabSz="457200">
                  <a:lnSpc>
                    <a:spcPct val="93000"/>
                  </a:lnSpc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t>‹#›</a:t>
              </a:fld>
              <a:endParaRPr lang="en-GB" sz="1500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119"/>
              <a:ext cx="2880" cy="200"/>
            </a:xfrm>
            <a:prstGeom prst="rect">
              <a:avLst/>
            </a:prstGeom>
            <a:solidFill>
              <a:srgbClr val="1B168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0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759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88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88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04800"/>
            <a:ext cx="9142413" cy="684213"/>
            <a:chOff x="0" y="192"/>
            <a:chExt cx="5759" cy="431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5759" cy="431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74880" rIns="90000" bIns="46800"/>
            <a:lstStyle/>
            <a:p>
              <a:pPr defTabSz="457200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2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0" y="192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0" y="623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0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5759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9045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01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20016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1163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2pPr>
      <a:lvl3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3pPr>
      <a:lvl4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4pPr>
      <a:lvl5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6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6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6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3/7/2016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653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427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11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9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,   DWD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DWD,Truth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,   DWD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Strongly 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DWD,Truth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52600" y="44958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676400" y="25146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943600" y="563880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10" imgW="533160" imgH="228600" progId="Equation.3">
                  <p:embed/>
                </p:oleObj>
              </mc:Choice>
              <mc:Fallback>
                <p:oleObj name="Equation" r:id="rId10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3880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889625" y="3657600"/>
          <a:ext cx="21907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Equation" r:id="rId12" imgW="761760" imgH="241200" progId="Equation.3">
                  <p:embed/>
                </p:oleObj>
              </mc:Choice>
              <mc:Fallback>
                <p:oleObj name="Equation" r:id="rId12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657600"/>
                        <a:ext cx="21907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54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70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 with Full Range of Choices,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Explore More Soon)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Linear Classifiers Good When Each Class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8047"/>
            <a:ext cx="4953000" cy="34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2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Linear Classifiers Good When Each Class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 of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4595144"/>
            <a:ext cx="3962400" cy="1292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Cases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Randomly Degraded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3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Xiong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Dittmer &amp; Marron  (2016)</a:t>
            </a:r>
            <a:endParaRPr lang="en-US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19490" name="Picture 2" descr="https://media.licdn.com/mpr/mpr/shrinknp_200_200/AAEAAQAAAAAAAAQ8AAAAJGVhMmU5NDlhLThkNGItNDM3Yy05ZTM1LTViZTdkNzgyZWUwZ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r="16661" b="46740"/>
          <a:stretch/>
        </p:blipFill>
        <p:spPr bwMode="auto">
          <a:xfrm>
            <a:off x="0" y="4724400"/>
            <a:ext cx="20137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2" name="Picture 4" descr="https://unclineberger.org/images/carousel-images/dirk-dittmer-phd-global-oncology-vir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7" r="19878"/>
          <a:stretch/>
        </p:blipFill>
        <p:spPr bwMode="auto">
          <a:xfrm>
            <a:off x="7239000" y="4713519"/>
            <a:ext cx="1905000" cy="21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Motivating Example:    Virus Hunting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Based on DNA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DNA in Sample is Amplified &amp; Cut Up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Matched to Known Virus Genome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Objects:     Counts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“Reads” Matched to </a:t>
                </a: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irus Genome &amp; </a:t>
                </a:r>
                <a:r>
                  <a:rPr lang="en-US" sz="2400" u="sng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Counted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give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  <a:blipFill rotWithShape="1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Content Placeholder 7" descr="Screen Shot 2012-11-03 at 9.5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409"/>
          <a:stretch>
            <a:fillRect/>
          </a:stretch>
        </p:blipFill>
        <p:spPr>
          <a:xfrm>
            <a:off x="216213" y="1704190"/>
            <a:ext cx="8713890" cy="500141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38200" y="1447800"/>
            <a:ext cx="2286000" cy="3048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52800" y="1447800"/>
            <a:ext cx="609600" cy="9144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9371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1: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Highly Variable DNA Amplification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 by Dividing by Total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 by Dividing by Total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 lie on “Unit Simplex”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≥0,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=1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6172200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ear Simplex Corners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7018" y="2172395"/>
            <a:ext cx="3813982" cy="1077218"/>
            <a:chOff x="377018" y="2172395"/>
            <a:chExt cx="3813982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377018" y="2172395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Mostly 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Non-0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" idx="3"/>
            </p:cNvCxnSpPr>
            <p:nvPr/>
          </p:nvCxnSpPr>
          <p:spPr>
            <a:xfrm>
              <a:off x="1860116" y="2711004"/>
              <a:ext cx="2330884" cy="41319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6200" y="350520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ear Simplex Center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1902" y="4409182"/>
            <a:ext cx="4759698" cy="1686818"/>
            <a:chOff x="421902" y="4409182"/>
            <a:chExt cx="4759698" cy="1686818"/>
          </a:xfrm>
        </p:grpSpPr>
        <p:sp>
          <p:nvSpPr>
            <p:cNvPr id="21" name="TextBox 20"/>
            <p:cNvSpPr txBox="1"/>
            <p:nvPr/>
          </p:nvSpPr>
          <p:spPr>
            <a:xfrm>
              <a:off x="421902" y="4409182"/>
              <a:ext cx="1438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Almost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All 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1860116" y="4947791"/>
              <a:ext cx="3321484" cy="11482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59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 of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-5 &lt;&lt; -3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67000" y="38100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1392004"/>
            <a:ext cx="1655996" cy="36371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133600" y="4135204"/>
            <a:ext cx="589196" cy="8939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situation: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~10,000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~100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𝑠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usual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asymptotics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Dist’s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 descr="Screen Shot 2014-08-29 at 3.3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143000"/>
            <a:ext cx="7200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Class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Center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Class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Really in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Multiple Corners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25397" r="13876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2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Classify Using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Sphere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Parameters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DWD-like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Finding Corners</a:t>
            </a:r>
          </a:p>
          <a:p>
            <a:pPr marL="0" indent="0" eaLnBrk="1" hangingPunct="1"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 Training Data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7000" y="2743200"/>
            <a:ext cx="2667000" cy="323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 Data Result: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+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–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+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-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4" t="32153" r="4493" b="10698"/>
          <a:stretch/>
        </p:blipFill>
        <p:spPr bwMode="auto">
          <a:xfrm>
            <a:off x="4775348" y="2514600"/>
            <a:ext cx="436865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4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Above Radial DWD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0" y="2567077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629400" y="4648200"/>
            <a:ext cx="2438400" cy="21454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Methods All Poor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567077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1" y="2438400"/>
            <a:ext cx="7086599" cy="23622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567077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Fails!!!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712538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Verify With Simulation Study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Very Similar Behavior!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2628" r="9612" b="22769"/>
          <a:stretch/>
        </p:blipFill>
        <p:spPr bwMode="auto">
          <a:xfrm>
            <a:off x="1580050" y="2029800"/>
            <a:ext cx="7589970" cy="48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3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Verify With Simulation Study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Stunning Test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Classificat’n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Rates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grows!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444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4400" r="3830" b="16124"/>
          <a:stretch/>
        </p:blipFill>
        <p:spPr bwMode="auto">
          <a:xfrm>
            <a:off x="1023662" y="2133600"/>
            <a:ext cx="8120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Study Differences Between</a:t>
            </a:r>
          </a:p>
          <a:p>
            <a:pPr marL="0" indent="0" algn="ctr">
              <a:buNone/>
            </a:pPr>
            <a:r>
              <a:rPr lang="en-US" dirty="0" smtClean="0"/>
              <a:t>(Malignant) Melanoma &amp; (Benign) Nevi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Image Features From 1/21/16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(Recall from Transformation Discussion)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Paper:   </a:t>
            </a:r>
            <a:r>
              <a:rPr lang="en-US" dirty="0" err="1" smtClean="0"/>
              <a:t>Miedema</a:t>
            </a:r>
            <a:r>
              <a:rPr lang="en-US" dirty="0" smtClean="0"/>
              <a:t> et al (2012)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1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Image Analysis of Histology Slides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-1588" y="0"/>
            <a:ext cx="9142413" cy="317500"/>
            <a:chOff x="-1" y="0"/>
            <a:chExt cx="5759" cy="200"/>
          </a:xfrm>
        </p:grpSpPr>
        <p:sp>
          <p:nvSpPr>
            <p:cNvPr id="8207" name="Rectangle 3"/>
            <p:cNvSpPr>
              <a:spLocks noChangeArrowheads="1"/>
            </p:cNvSpPr>
            <p:nvPr/>
          </p:nvSpPr>
          <p:spPr bwMode="auto">
            <a:xfrm>
              <a:off x="2879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Goal</a:t>
              </a:r>
            </a:p>
          </p:txBody>
        </p:sp>
        <p:sp>
          <p:nvSpPr>
            <p:cNvPr id="8208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8209" name="Line 5"/>
            <p:cNvSpPr>
              <a:spLocks noChangeShapeType="1"/>
            </p:cNvSpPr>
            <p:nvPr/>
          </p:nvSpPr>
          <p:spPr bwMode="auto">
            <a:xfrm>
              <a:off x="-1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>
              <a:off x="-1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>
              <a:off x="-1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2" name="Line 8"/>
            <p:cNvSpPr>
              <a:spLocks noChangeShapeType="1"/>
            </p:cNvSpPr>
            <p:nvPr/>
          </p:nvSpPr>
          <p:spPr bwMode="auto">
            <a:xfrm>
              <a:off x="5758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3" name="Line 9"/>
            <p:cNvSpPr>
              <a:spLocks noChangeShapeType="1"/>
            </p:cNvSpPr>
            <p:nvPr/>
          </p:nvSpPr>
          <p:spPr bwMode="auto">
            <a:xfrm>
              <a:off x="2879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2879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04913"/>
            <a:ext cx="26050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04913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114800" y="3810000"/>
            <a:ext cx="1828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Melanoma</a:t>
            </a: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667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781800" y="3349625"/>
            <a:ext cx="1677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524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www.melanoma.ca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143000" y="3810000"/>
            <a:ext cx="1143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Benign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228600" y="4232275"/>
            <a:ext cx="8686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1 in 75 North Americans will develop a 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malignant melanoma in their lifetime.</a:t>
            </a: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1390650" y="5449888"/>
            <a:ext cx="18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Initial goal: 	Automatically segment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Challenge: 	Dense packing of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Ultimately:	Cancer grading and patient survival.</a:t>
            </a:r>
          </a:p>
        </p:txBody>
      </p:sp>
      <p:pic>
        <p:nvPicPr>
          <p:cNvPr id="820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57600"/>
            <a:ext cx="20986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6705600" y="5407025"/>
            <a:ext cx="2051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melanoma.blogsome.com</a:t>
            </a:r>
          </a:p>
        </p:txBody>
      </p:sp>
    </p:spTree>
    <p:extLst>
      <p:ext uri="{BB962C8B-B14F-4D97-AF65-F5344CB8AC3E}">
        <p14:creationId xmlns:p14="http://schemas.microsoft.com/office/powerpoint/2010/main" val="4157712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Delaunay Triangulation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215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1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3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1508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21509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21510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15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1511" name="Group 28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15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6858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Triangulation of nuclear centers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Used for various density features:  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	Mean Delaunay, Max. Delaunay, etc.</a:t>
            </a:r>
          </a:p>
        </p:txBody>
      </p:sp>
    </p:spTree>
    <p:extLst>
      <p:ext uri="{BB962C8B-B14F-4D97-AF65-F5344CB8AC3E}">
        <p14:creationId xmlns:p14="http://schemas.microsoft.com/office/powerpoint/2010/main" val="292917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7274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From 1/21/16: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Studied</a:t>
            </a:r>
          </a:p>
          <a:p>
            <a:pPr marL="0" indent="0">
              <a:buNone/>
            </a:pPr>
            <a:r>
              <a:rPr lang="en-US" dirty="0" smtClean="0"/>
              <a:t>Transformation</a:t>
            </a:r>
          </a:p>
          <a:p>
            <a:pPr marL="0" indent="0">
              <a:buNone/>
            </a:pPr>
            <a:r>
              <a:rPr lang="en-US" dirty="0" smtClean="0"/>
              <a:t>Of This</a:t>
            </a:r>
          </a:p>
          <a:p>
            <a:pPr marL="0" indent="0">
              <a:buNone/>
            </a:pP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9858"/>
            <a:ext cx="4343400" cy="306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0704"/>
            <a:ext cx="4343400" cy="30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248400" y="2362200"/>
            <a:ext cx="0" cy="2667000"/>
          </a:xfrm>
          <a:prstGeom prst="straightConnector1">
            <a:avLst/>
          </a:prstGeom>
          <a:ln w="63500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5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Study Differences Between</a:t>
            </a:r>
          </a:p>
          <a:p>
            <a:pPr marL="0" indent="0" algn="ctr">
              <a:buNone/>
            </a:pPr>
            <a:r>
              <a:rPr lang="en-US" dirty="0" smtClean="0"/>
              <a:t>(Malignant) </a:t>
            </a:r>
            <a:r>
              <a:rPr lang="en-US" dirty="0" smtClean="0">
                <a:solidFill>
                  <a:srgbClr val="FF0000"/>
                </a:solidFill>
              </a:rPr>
              <a:t>Melanoma</a:t>
            </a:r>
            <a:r>
              <a:rPr lang="en-US" dirty="0" smtClean="0"/>
              <a:t> &amp; (Benign) </a:t>
            </a:r>
            <a:r>
              <a:rPr lang="en-US" dirty="0" smtClean="0">
                <a:solidFill>
                  <a:srgbClr val="0070C0"/>
                </a:solidFill>
              </a:rPr>
              <a:t>Nevi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Explore with PCA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3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PCA</a:t>
            </a:r>
          </a:p>
          <a:p>
            <a:pPr marL="0" indent="0">
              <a:buNone/>
            </a:pPr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0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“Good”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86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Orthogonal</a:t>
            </a:r>
          </a:p>
          <a:p>
            <a:pPr marL="0" indent="0">
              <a:buNone/>
            </a:pPr>
            <a:r>
              <a:rPr lang="en-US" dirty="0" smtClean="0"/>
              <a:t>PCs</a:t>
            </a:r>
          </a:p>
          <a:p>
            <a:pPr marL="0" indent="0">
              <a:buNone/>
            </a:pPr>
            <a:r>
              <a:rPr lang="en-US" dirty="0" smtClean="0"/>
              <a:t>Avoid</a:t>
            </a:r>
          </a:p>
          <a:p>
            <a:pPr marL="0" indent="0">
              <a:buNone/>
            </a:pPr>
            <a:r>
              <a:rPr lang="en-US" dirty="0" smtClean="0"/>
              <a:t>Strange</a:t>
            </a:r>
          </a:p>
          <a:p>
            <a:pPr marL="0" indent="0">
              <a:buNone/>
            </a:pPr>
            <a:r>
              <a:rPr lang="en-US" dirty="0" smtClean="0"/>
              <a:t>Projections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18595" y="4024243"/>
            <a:ext cx="2920005" cy="2429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18595" y="4267200"/>
            <a:ext cx="4444005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18595" y="4267200"/>
            <a:ext cx="5968005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Return</a:t>
            </a:r>
          </a:p>
          <a:p>
            <a:pPr marL="0" indent="0">
              <a:buNone/>
            </a:pP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</a:p>
          <a:p>
            <a:pPr marL="0" indent="0">
              <a:buNone/>
            </a:pPr>
            <a:r>
              <a:rPr lang="en-US" dirty="0" smtClean="0"/>
              <a:t>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Focus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</a:p>
          <a:p>
            <a:pPr marL="0" indent="0">
              <a:buNone/>
            </a:pPr>
            <a:r>
              <a:rPr lang="en-US" dirty="0" smtClean="0"/>
              <a:t>Subtypes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0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</a:p>
          <a:p>
            <a:pPr marL="0" indent="0">
              <a:buNone/>
            </a:pPr>
            <a:r>
              <a:rPr lang="en-US" dirty="0" smtClean="0"/>
              <a:t>Subtypes: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Melanoma 1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Sev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Dys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Nevi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Gray Out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1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Pairwise</a:t>
            </a:r>
          </a:p>
          <a:p>
            <a:pPr marL="0" indent="0">
              <a:buNone/>
            </a:pPr>
            <a:r>
              <a:rPr lang="en-US" dirty="0" smtClean="0"/>
              <a:t>Only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2286001"/>
            <a:ext cx="3048000" cy="3134617"/>
            <a:chOff x="76200" y="2286001"/>
            <a:chExt cx="3048000" cy="3134617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4343400"/>
              <a:ext cx="22797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Separation </a:t>
              </a:r>
            </a:p>
            <a:p>
              <a:r>
                <a:rPr lang="en-US" sz="3200" dirty="0" smtClean="0"/>
                <a:t>From PC1</a:t>
              </a:r>
              <a:endParaRPr lang="en-US" sz="3200" dirty="0"/>
            </a:p>
          </p:txBody>
        </p:sp>
        <p:cxnSp>
          <p:nvCxnSpPr>
            <p:cNvPr id="8" name="Straight Arrow Connector 7"/>
            <p:cNvCxnSpPr>
              <a:stCxn id="4" idx="0"/>
            </p:cNvCxnSpPr>
            <p:nvPr/>
          </p:nvCxnSpPr>
          <p:spPr>
            <a:xfrm flipV="1">
              <a:off x="1216096" y="2286001"/>
              <a:ext cx="1908104" cy="205739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6200" y="5739825"/>
            <a:ext cx="7467600" cy="584775"/>
            <a:chOff x="76200" y="5739825"/>
            <a:chExt cx="7467600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76200" y="5739825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And PC4</a:t>
              </a:r>
              <a:endParaRPr lang="en-US" sz="3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902341" y="5867400"/>
              <a:ext cx="5641459" cy="16481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902341" y="2286001"/>
            <a:ext cx="5489059" cy="374621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137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&amp; Ortho PCs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Better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Than Full</a:t>
            </a:r>
          </a:p>
          <a:p>
            <a:pPr marL="0" indent="0">
              <a:buNone/>
            </a:pPr>
            <a:r>
              <a:rPr lang="en-US" dirty="0" smtClean="0"/>
              <a:t>Data???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13716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“Good”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15240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97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~  Linear Classifiers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4232A61-1FDA-4FDD-9A3C-57D7367D1B79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Could use </a:t>
            </a:r>
            <a:r>
              <a:rPr lang="en-US" dirty="0" err="1" smtClean="0"/>
              <a:t>DiProPerm</a:t>
            </a:r>
            <a:r>
              <a:rPr lang="en-US" dirty="0" smtClean="0"/>
              <a:t> Hypothesis Test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Alternate Approach from </a:t>
            </a:r>
            <a:r>
              <a:rPr lang="en-US" u="sng" dirty="0" smtClean="0"/>
              <a:t>Signal Detection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Receiver Operator Characteristic</a:t>
            </a:r>
          </a:p>
          <a:p>
            <a:pPr marL="0" indent="0" algn="ctr">
              <a:buNone/>
            </a:pPr>
            <a:r>
              <a:rPr lang="en-US" dirty="0" smtClean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481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from </a:t>
            </a:r>
            <a:r>
              <a:rPr lang="en-US" u="sng" dirty="0"/>
              <a:t>Signal Detection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Receiver Operator Characteristic</a:t>
            </a:r>
          </a:p>
          <a:p>
            <a:pPr marL="0" indent="0" algn="ctr">
              <a:buNone/>
            </a:pPr>
            <a:r>
              <a:rPr lang="en-US" dirty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Developed in WWII, History in</a:t>
            </a:r>
          </a:p>
          <a:p>
            <a:pPr marL="0" indent="0">
              <a:buNone/>
            </a:pPr>
            <a:r>
              <a:rPr lang="en-US" dirty="0"/>
              <a:t>Green and </a:t>
            </a:r>
            <a:r>
              <a:rPr lang="en-US" dirty="0" err="1"/>
              <a:t>Swets</a:t>
            </a:r>
            <a:r>
              <a:rPr lang="en-US" dirty="0"/>
              <a:t> (1966)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396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from </a:t>
            </a:r>
            <a:r>
              <a:rPr lang="en-US" u="sng" dirty="0"/>
              <a:t>Signal Detection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Receiver Operator Characteristic</a:t>
            </a:r>
          </a:p>
          <a:p>
            <a:pPr marL="0" indent="0" algn="ctr">
              <a:buNone/>
            </a:pPr>
            <a:r>
              <a:rPr lang="en-US" dirty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Modern Treatment:</a:t>
            </a:r>
          </a:p>
          <a:p>
            <a:pPr marL="0" indent="0" algn="ctr">
              <a:buNone/>
            </a:pPr>
            <a:r>
              <a:rPr lang="en-US" dirty="0" smtClean="0"/>
              <a:t>DeLong, DeLong </a:t>
            </a:r>
            <a:r>
              <a:rPr lang="en-US" dirty="0"/>
              <a:t>&amp; </a:t>
            </a:r>
            <a:r>
              <a:rPr lang="en-US" dirty="0" smtClean="0"/>
              <a:t>Clarke-Pearson (1988)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732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Idea:     For Range of </a:t>
            </a:r>
            <a:r>
              <a:rPr lang="en-US" i="1" dirty="0" smtClean="0"/>
              <a:t>Cutoffs</a:t>
            </a:r>
          </a:p>
          <a:p>
            <a:pPr marL="0" indent="0">
              <a:buNone/>
            </a:pPr>
            <a:r>
              <a:rPr lang="en-US" dirty="0" smtClean="0"/>
              <a:t>Plot: </a:t>
            </a:r>
          </a:p>
          <a:p>
            <a:pPr marL="0" indent="0" algn="ctr">
              <a:buNone/>
            </a:pPr>
            <a:r>
              <a:rPr lang="en-US" dirty="0" err="1" smtClean="0"/>
              <a:t>Prop’n</a:t>
            </a:r>
            <a:r>
              <a:rPr lang="en-US" dirty="0" smtClean="0"/>
              <a:t> +1’s Smaller than Cutoff</a:t>
            </a:r>
          </a:p>
          <a:p>
            <a:pPr marL="0" indent="0" algn="ctr">
              <a:buNone/>
            </a:pPr>
            <a:r>
              <a:rPr lang="en-US" dirty="0" smtClean="0"/>
              <a:t>Vs.</a:t>
            </a:r>
          </a:p>
          <a:p>
            <a:pPr marL="0" indent="0" algn="ctr">
              <a:buNone/>
            </a:pPr>
            <a:r>
              <a:rPr lang="en-US" dirty="0" err="1" smtClean="0"/>
              <a:t>Prop’n</a:t>
            </a:r>
            <a:r>
              <a:rPr lang="en-US" dirty="0" smtClean="0"/>
              <a:t> -1s Smaller than Cutoff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23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Aim:</a:t>
            </a:r>
          </a:p>
          <a:p>
            <a:pPr marL="0" indent="0">
              <a:buNone/>
            </a:pPr>
            <a:r>
              <a:rPr lang="en-US" dirty="0" smtClean="0"/>
              <a:t>Quantify</a:t>
            </a:r>
          </a:p>
          <a:p>
            <a:pPr marL="0" indent="0">
              <a:buNone/>
            </a:pPr>
            <a:r>
              <a:rPr lang="en-US" dirty="0" smtClean="0"/>
              <a:t>“Overlap”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Approach</a:t>
            </a:r>
          </a:p>
          <a:p>
            <a:pPr marL="0" indent="0">
              <a:buNone/>
            </a:pPr>
            <a:r>
              <a:rPr lang="en-US" dirty="0" smtClean="0"/>
              <a:t>Consider</a:t>
            </a:r>
          </a:p>
          <a:p>
            <a:pPr marL="0" indent="0">
              <a:buNone/>
            </a:pPr>
            <a:r>
              <a:rPr lang="en-US" dirty="0" smtClean="0"/>
              <a:t>Series </a:t>
            </a:r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FF"/>
                </a:solidFill>
              </a:rPr>
              <a:t>Cutoffs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2514600"/>
            <a:ext cx="19050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3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</a:t>
            </a:r>
          </a:p>
          <a:p>
            <a:pPr marL="0" indent="0">
              <a:buNone/>
            </a:pPr>
            <a:r>
              <a:rPr lang="en-US" dirty="0"/>
              <a:t>Consider</a:t>
            </a:r>
          </a:p>
          <a:p>
            <a:pPr marL="0" indent="0">
              <a:buNone/>
            </a:pPr>
            <a:r>
              <a:rPr lang="en-US" dirty="0"/>
              <a:t>Series </a:t>
            </a:r>
          </a:p>
          <a:p>
            <a:pPr marL="0" indent="0">
              <a:buNone/>
            </a:pPr>
            <a:r>
              <a:rPr lang="en-US" dirty="0"/>
              <a:t>Of </a:t>
            </a:r>
            <a:r>
              <a:rPr lang="en-US" dirty="0">
                <a:solidFill>
                  <a:srgbClr val="FF00FF"/>
                </a:solidFill>
              </a:rPr>
              <a:t>Cutoffs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33600" y="4953000"/>
            <a:ext cx="838200" cy="5334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3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Reds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2514600"/>
            <a:ext cx="9906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3810000"/>
            <a:ext cx="2971273" cy="122943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2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Reds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0070C0"/>
                </a:solidFill>
              </a:rPr>
              <a:t>Blues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3505200"/>
            <a:ext cx="990600" cy="1905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3505200"/>
            <a:ext cx="3352800" cy="1066800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Trace</a:t>
            </a:r>
          </a:p>
          <a:p>
            <a:pPr marL="0" indent="0">
              <a:buNone/>
            </a:pPr>
            <a:r>
              <a:rPr lang="en-US" dirty="0" smtClean="0"/>
              <a:t>Out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Curve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3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3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9775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45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79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Is “More</a:t>
            </a:r>
          </a:p>
          <a:p>
            <a:pPr marL="0" indent="0">
              <a:buNone/>
            </a:pPr>
            <a:r>
              <a:rPr lang="en-US" dirty="0" smtClean="0"/>
              <a:t>To Upper</a:t>
            </a:r>
          </a:p>
          <a:p>
            <a:pPr marL="0" indent="0">
              <a:buNone/>
            </a:pPr>
            <a:r>
              <a:rPr lang="en-US" dirty="0" smtClean="0"/>
              <a:t>Left”</a:t>
            </a:r>
          </a:p>
        </p:txBody>
      </p:sp>
    </p:spTree>
    <p:extLst>
      <p:ext uri="{BB962C8B-B14F-4D97-AF65-F5344CB8AC3E}">
        <p14:creationId xmlns:p14="http://schemas.microsoft.com/office/powerpoint/2010/main" val="155711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Summarize</a:t>
            </a:r>
          </a:p>
          <a:p>
            <a:pPr marL="0" indent="0">
              <a:buNone/>
            </a:pPr>
            <a:r>
              <a:rPr lang="en-US" dirty="0" smtClean="0"/>
              <a:t>&amp; Compare</a:t>
            </a:r>
          </a:p>
          <a:p>
            <a:pPr marL="0" indent="0">
              <a:buNone/>
            </a:pPr>
            <a:r>
              <a:rPr lang="en-US" dirty="0" smtClean="0"/>
              <a:t>Using</a:t>
            </a:r>
          </a:p>
          <a:p>
            <a:pPr marL="0" indent="0">
              <a:buNone/>
            </a:pPr>
            <a:r>
              <a:rPr lang="en-US" i="1" dirty="0" smtClean="0"/>
              <a:t>Area</a:t>
            </a:r>
          </a:p>
          <a:p>
            <a:pPr marL="0" indent="0">
              <a:buNone/>
            </a:pPr>
            <a:r>
              <a:rPr lang="en-US" i="1" dirty="0" smtClean="0"/>
              <a:t>Under </a:t>
            </a:r>
          </a:p>
          <a:p>
            <a:pPr marL="0" indent="0">
              <a:buNone/>
            </a:pPr>
            <a:r>
              <a:rPr lang="en-US" i="1" dirty="0" smtClean="0"/>
              <a:t>Curve</a:t>
            </a:r>
          </a:p>
          <a:p>
            <a:pPr marL="0" indent="0">
              <a:buNone/>
            </a:pPr>
            <a:r>
              <a:rPr lang="en-US" dirty="0" smtClean="0"/>
              <a:t>(AUC)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3942943"/>
            <a:ext cx="6019800" cy="146725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43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Perfect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179920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</a:t>
            </a:r>
          </a:p>
          <a:p>
            <a:pPr marL="0" indent="0">
              <a:buNone/>
            </a:pPr>
            <a:r>
              <a:rPr lang="en-US" dirty="0" smtClean="0"/>
              <a:t>Slight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2345811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Little </a:t>
            </a:r>
          </a:p>
          <a:p>
            <a:pPr marL="0" indent="0">
              <a:buNone/>
            </a:pPr>
            <a:r>
              <a:rPr lang="en-US" dirty="0" smtClean="0"/>
              <a:t>More 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396941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26705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Much </a:t>
            </a:r>
          </a:p>
          <a:p>
            <a:pPr marL="0" indent="0">
              <a:buNone/>
            </a:pPr>
            <a:r>
              <a:rPr lang="en-US" dirty="0" smtClean="0"/>
              <a:t>More 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19017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Complete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7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278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Complete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AUC ≈ 0.5        Reflects “Coin Tossing”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0" y="3942943"/>
            <a:ext cx="5638800" cy="253405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03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</a:t>
            </a:r>
          </a:p>
          <a:p>
            <a:pPr marL="0" indent="0">
              <a:buNone/>
            </a:pPr>
            <a:r>
              <a:rPr lang="en-US" dirty="0" smtClean="0"/>
              <a:t>Reflect</a:t>
            </a:r>
          </a:p>
          <a:p>
            <a:pPr marL="0" indent="0">
              <a:buNone/>
            </a:pPr>
            <a:r>
              <a:rPr lang="en-US" dirty="0" smtClean="0"/>
              <a:t>“Worse</a:t>
            </a:r>
          </a:p>
          <a:p>
            <a:pPr marL="0" indent="0">
              <a:buNone/>
            </a:pPr>
            <a:r>
              <a:rPr lang="en-US" dirty="0" smtClean="0"/>
              <a:t>Than Coin</a:t>
            </a:r>
          </a:p>
          <a:p>
            <a:pPr marL="0" indent="0">
              <a:buNone/>
            </a:pPr>
            <a:r>
              <a:rPr lang="en-US" dirty="0" smtClean="0"/>
              <a:t>Tossing”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314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Interpretation of AUC: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 Very Context Dependent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Radiology: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“&gt; 70% has </a:t>
            </a:r>
            <a:r>
              <a:rPr lang="en-US" dirty="0"/>
              <a:t>P</a:t>
            </a:r>
            <a:r>
              <a:rPr lang="en-US" dirty="0" smtClean="0"/>
              <a:t>redictive Usefulness”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Varies Field by Field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 Bigger is Better</a:t>
            </a:r>
          </a:p>
        </p:txBody>
      </p:sp>
    </p:spTree>
    <p:extLst>
      <p:ext uri="{BB962C8B-B14F-4D97-AF65-F5344CB8AC3E}">
        <p14:creationId xmlns:p14="http://schemas.microsoft.com/office/powerpoint/2010/main" val="258508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Question:</a:t>
            </a:r>
          </a:p>
          <a:p>
            <a:pPr marL="0" indent="0">
              <a:buNone/>
            </a:pPr>
            <a:r>
              <a:rPr lang="en-US" dirty="0" smtClean="0"/>
              <a:t>Which Gives Better Separation of</a:t>
            </a:r>
          </a:p>
          <a:p>
            <a:pPr marL="0" indent="0" algn="ctr">
              <a:buNone/>
            </a:pPr>
            <a:r>
              <a:rPr lang="en-US" dirty="0" smtClean="0"/>
              <a:t>Melanoma  vs.  Nevi?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DWD on All Melanoma vs. All Nevi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DWD on Melanoma 1  vs.  </a:t>
            </a:r>
            <a:r>
              <a:rPr lang="en-US" dirty="0" err="1" smtClean="0"/>
              <a:t>Sev</a:t>
            </a:r>
            <a:r>
              <a:rPr lang="en-US" dirty="0" smtClean="0"/>
              <a:t>. </a:t>
            </a:r>
            <a:r>
              <a:rPr lang="en-US" dirty="0" err="1" smtClean="0"/>
              <a:t>Dys</a:t>
            </a:r>
            <a:r>
              <a:rPr lang="en-US" dirty="0" smtClean="0"/>
              <a:t>. Nevi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074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Subclass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13716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5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905000" y="15240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5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Question:</a:t>
            </a:r>
          </a:p>
          <a:p>
            <a:pPr marL="0" indent="0">
              <a:buNone/>
            </a:pPr>
            <a:r>
              <a:rPr lang="en-US" dirty="0" smtClean="0"/>
              <a:t>Which Gives Better Separation of</a:t>
            </a:r>
          </a:p>
          <a:p>
            <a:pPr marL="0" indent="0" algn="ctr">
              <a:buNone/>
            </a:pPr>
            <a:r>
              <a:rPr lang="en-US" dirty="0" smtClean="0"/>
              <a:t>Melanoma  vs.  Nevi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DWD on All Melanoma vs. All Nevi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DWD on Melanoma 1  vs.  </a:t>
            </a:r>
            <a:r>
              <a:rPr lang="en-US" dirty="0" err="1" smtClean="0"/>
              <a:t>Sev</a:t>
            </a:r>
            <a:r>
              <a:rPr lang="en-US" dirty="0" smtClean="0"/>
              <a:t>. </a:t>
            </a:r>
            <a:r>
              <a:rPr lang="en-US" dirty="0" err="1" smtClean="0"/>
              <a:t>Dys</a:t>
            </a:r>
            <a:r>
              <a:rPr lang="en-US" dirty="0" smtClean="0"/>
              <a:t>. Nevi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430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0.93</a:t>
            </a:r>
          </a:p>
        </p:txBody>
      </p:sp>
    </p:spTree>
    <p:extLst>
      <p:ext uri="{BB962C8B-B14F-4D97-AF65-F5344CB8AC3E}">
        <p14:creationId xmlns:p14="http://schemas.microsoft.com/office/powerpoint/2010/main" val="3782775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SubClass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0.95</a:t>
            </a:r>
          </a:p>
          <a:p>
            <a:pPr marL="0" indent="0">
              <a:buNone/>
            </a:pPr>
            <a:r>
              <a:rPr lang="en-US" dirty="0" smtClean="0"/>
              <a:t>Better,</a:t>
            </a:r>
          </a:p>
          <a:p>
            <a:pPr marL="0" indent="0">
              <a:buNone/>
            </a:pPr>
            <a:r>
              <a:rPr lang="en-US" dirty="0" smtClean="0"/>
              <a:t>Makes</a:t>
            </a:r>
          </a:p>
          <a:p>
            <a:pPr marL="0" indent="0">
              <a:buNone/>
            </a:pPr>
            <a:r>
              <a:rPr lang="en-US" dirty="0" smtClean="0"/>
              <a:t>Intuitive</a:t>
            </a:r>
          </a:p>
          <a:p>
            <a:pPr marL="0" indent="0">
              <a:buNone/>
            </a:pPr>
            <a:r>
              <a:rPr lang="en-US" dirty="0" smtClean="0"/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211673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&amp; visualization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3200" dirty="0">
                  <a:solidFill>
                    <a:srgbClr val="000000"/>
                  </a:solidFill>
                </a:rPr>
                <a:t>Note:  </a:t>
              </a:r>
              <a:r>
                <a:rPr lang="en-US" altLang="en-US" sz="3200" u="sng" dirty="0">
                  <a:solidFill>
                    <a:srgbClr val="000000"/>
                  </a:solidFill>
                </a:rPr>
                <a:t>Losing</a:t>
              </a:r>
            </a:p>
            <a:p>
              <a:r>
                <a:rPr lang="en-US" altLang="en-US" sz="3200" dirty="0">
                  <a:solidFill>
                    <a:srgbClr val="000000"/>
                  </a:solidFill>
                </a:rPr>
                <a:t>Distinction</a:t>
              </a:r>
            </a:p>
            <a:p>
              <a:r>
                <a:rPr lang="en-US" altLang="en-US" sz="3200" dirty="0">
                  <a:solidFill>
                    <a:srgbClr val="000000"/>
                  </a:solidFill>
                </a:rPr>
                <a:t>To Be </a:t>
              </a:r>
              <a:r>
                <a:rPr lang="en-US" altLang="en-US" sz="3200" dirty="0" smtClean="0">
                  <a:solidFill>
                    <a:srgbClr val="000000"/>
                  </a:solidFill>
                </a:rPr>
                <a:t>Studied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774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(2 clusters)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6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25662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(2 clusters)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Dominant direction finds very distinct clusters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meatballs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(in point cloud space)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clearly in scores plot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important use of scores plot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such structure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Toy Example with more clusters: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11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2442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revealed by 2d scatterplots (4 clusters):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7137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3382"/>
          <a:stretch>
            <a:fillRect/>
          </a:stretch>
        </p:blipFill>
        <p:spPr>
          <a:xfrm>
            <a:off x="1066800" y="1447800"/>
            <a:ext cx="7104063" cy="5856288"/>
          </a:xfrm>
          <a:noFill/>
        </p:spPr>
      </p:pic>
    </p:spTree>
    <p:extLst>
      <p:ext uri="{BB962C8B-B14F-4D97-AF65-F5344CB8AC3E}">
        <p14:creationId xmlns:p14="http://schemas.microsoft.com/office/powerpoint/2010/main" val="25016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Data Discovery in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(1/19/16)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038600" y="1752600"/>
            <a:ext cx="1295400" cy="990600"/>
            <a:chOff x="4038600" y="1752600"/>
            <a:chExt cx="1295400" cy="990600"/>
          </a:xfrm>
        </p:grpSpPr>
        <p:sp>
          <p:nvSpPr>
            <p:cNvPr id="36" name="Oval 35"/>
            <p:cNvSpPr/>
            <p:nvPr/>
          </p:nvSpPr>
          <p:spPr>
            <a:xfrm>
              <a:off x="4648200" y="2133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91000" y="1752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38600" y="22860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3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Data Discovery in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(1/19/16)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Brushing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Visualize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971800" y="1918860"/>
            <a:ext cx="6172200" cy="49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7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limitations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Could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 out clusters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specialized DWD directions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mostly not found using PCA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only finds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dirn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max variation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class label information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 DWD directions, for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Cancer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8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31788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directions, for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PC1-3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2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19196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Diagonal PC1-4 &amp; 5-8,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&amp; 5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(separated)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29319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,   PAM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Angle(PAM,Truth)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,   PAM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Strongly 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Angle(PAM,Truth) </a:t>
            </a:r>
          </a:p>
        </p:txBody>
      </p:sp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752600" y="44958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1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676400" y="25146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>
            <p:extLst/>
          </p:nvPr>
        </p:nvGraphicFramePr>
        <p:xfrm>
          <a:off x="5867400" y="3716338"/>
          <a:ext cx="20812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" name="Equation" r:id="rId10" imgW="723600" imgH="215640" progId="Equation.3">
                  <p:embed/>
                </p:oleObj>
              </mc:Choice>
              <mc:Fallback>
                <p:oleObj name="Equation" r:id="rId10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16338"/>
                        <a:ext cx="20812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7"/>
          <p:cNvGraphicFramePr>
            <a:graphicFrameLocks noChangeAspect="1"/>
          </p:cNvGraphicFramePr>
          <p:nvPr/>
        </p:nvGraphicFramePr>
        <p:xfrm>
          <a:off x="5943600" y="563880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4" name="Equation" r:id="rId12" imgW="533160" imgH="228600" progId="Equation.3">
                  <p:embed/>
                </p:oleObj>
              </mc:Choice>
              <mc:Fallback>
                <p:oleObj name="Equation" r:id="rId12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3880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24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Lesson: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is limited at finding clusters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all 8 clusters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only finds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dirn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max variation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class label information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deeper example: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Enrica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Bellone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106680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Center for Atmospheric Research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quantifying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change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when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moving into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cloud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34384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Mountain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hape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PC1:	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height of peak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nicely in mean +- plot  (2nd col)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apparent clusters in scores plot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those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there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so, could lead to interesting discovery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not, could waste effort in investigation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of peak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mean +- plot very useful here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Width adjustment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see most clearly in mean +- plot</a:t>
            </a:r>
          </a:p>
          <a:p>
            <a:pPr marL="711200" indent="-711200" eaLnBrk="1" hangingPunct="1">
              <a:lnSpc>
                <a:spcPct val="11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non-linear modes of variation???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7646</TotalTime>
  <Words>1860</Words>
  <Application>Microsoft Office PowerPoint</Application>
  <PresentationFormat>On-screen Show (4:3)</PresentationFormat>
  <Paragraphs>717</Paragraphs>
  <Slides>95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Default Design</vt:lpstr>
      <vt:lpstr>3_Default Design</vt:lpstr>
      <vt:lpstr>1_Office Theme</vt:lpstr>
      <vt:lpstr>15_Default Design</vt:lpstr>
      <vt:lpstr>Nature</vt:lpstr>
      <vt:lpstr>12_Default Design</vt:lpstr>
      <vt:lpstr>Image File</vt:lpstr>
      <vt:lpstr>Equation</vt:lpstr>
      <vt:lpstr>Distance Weighted Discrim’n </vt:lpstr>
      <vt:lpstr>HDLSS Discrim’n Simulations</vt:lpstr>
      <vt:lpstr>HDLSS Discrim’n Simulations</vt:lpstr>
      <vt:lpstr>HDLSS Asy’s: Geometrical Represen’tion</vt:lpstr>
      <vt:lpstr>HDLSS Asymptotics &amp; Kernel Methods</vt:lpstr>
      <vt:lpstr>Source Batch Adj:  PC 1-3 &amp; DWD direction</vt:lpstr>
      <vt:lpstr>Source Batch Adj:  DWD Source Adjustment</vt:lpstr>
      <vt:lpstr>Twiddle ratios of subtypes</vt:lpstr>
      <vt:lpstr>HDLSS Data Combo Mathematics</vt:lpstr>
      <vt:lpstr>HDLSS Data Combo Mathematics</vt:lpstr>
      <vt:lpstr>HDLSS Data Combo Mathematics</vt:lpstr>
      <vt:lpstr>SVM &amp; DWD Tuning Parameter</vt:lpstr>
      <vt:lpstr>Radial DWD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Virus Hunting</vt:lpstr>
      <vt:lpstr>Virus Hunting</vt:lpstr>
      <vt:lpstr>Virus Hunting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Radial DWD</vt:lpstr>
      <vt:lpstr>Radial DWD</vt:lpstr>
      <vt:lpstr>Melanoma Data</vt:lpstr>
      <vt:lpstr>PowerPoint Presentation</vt:lpstr>
      <vt:lpstr>PowerPoint Presentation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Melanoma Data</vt:lpstr>
      <vt:lpstr>Melanoma Data</vt:lpstr>
      <vt:lpstr>Melanoma Data</vt:lpstr>
      <vt:lpstr>Melanoma Data</vt:lpstr>
      <vt:lpstr>Melanoma Data</vt:lpstr>
      <vt:lpstr>Melanoma Data</vt:lpstr>
      <vt:lpstr>Clusters in data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345</cp:revision>
  <dcterms:created xsi:type="dcterms:W3CDTF">2001-06-08T01:38:43Z</dcterms:created>
  <dcterms:modified xsi:type="dcterms:W3CDTF">2016-03-08T01:19:45Z</dcterms:modified>
</cp:coreProperties>
</file>