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6"/>
  </p:notesMasterIdLst>
  <p:sldIdLst>
    <p:sldId id="2070" r:id="rId2"/>
    <p:sldId id="2071" r:id="rId3"/>
    <p:sldId id="2072" r:id="rId4"/>
    <p:sldId id="2073" r:id="rId5"/>
    <p:sldId id="2074" r:id="rId6"/>
    <p:sldId id="2075" r:id="rId7"/>
    <p:sldId id="2076" r:id="rId8"/>
    <p:sldId id="2077" r:id="rId9"/>
    <p:sldId id="2078" r:id="rId10"/>
    <p:sldId id="2079" r:id="rId11"/>
    <p:sldId id="2080" r:id="rId12"/>
    <p:sldId id="2081" r:id="rId13"/>
    <p:sldId id="2082" r:id="rId14"/>
    <p:sldId id="2083" r:id="rId15"/>
    <p:sldId id="2084" r:id="rId16"/>
    <p:sldId id="2085" r:id="rId17"/>
    <p:sldId id="2086" r:id="rId18"/>
    <p:sldId id="2087" r:id="rId19"/>
    <p:sldId id="2088" r:id="rId20"/>
    <p:sldId id="2089" r:id="rId21"/>
    <p:sldId id="2090" r:id="rId22"/>
    <p:sldId id="2091" r:id="rId23"/>
    <p:sldId id="2092" r:id="rId24"/>
    <p:sldId id="2330" r:id="rId25"/>
    <p:sldId id="2331" r:id="rId26"/>
    <p:sldId id="2332" r:id="rId27"/>
    <p:sldId id="2333" r:id="rId28"/>
    <p:sldId id="2334" r:id="rId29"/>
    <p:sldId id="2335" r:id="rId30"/>
    <p:sldId id="2336" r:id="rId31"/>
    <p:sldId id="2337" r:id="rId32"/>
    <p:sldId id="2338" r:id="rId33"/>
    <p:sldId id="2351" r:id="rId34"/>
    <p:sldId id="2352" r:id="rId35"/>
    <p:sldId id="2353" r:id="rId36"/>
    <p:sldId id="2354" r:id="rId37"/>
    <p:sldId id="2343" r:id="rId38"/>
    <p:sldId id="2344" r:id="rId39"/>
    <p:sldId id="2345" r:id="rId40"/>
    <p:sldId id="2346" r:id="rId41"/>
    <p:sldId id="2347" r:id="rId42"/>
    <p:sldId id="2348" r:id="rId43"/>
    <p:sldId id="2349" r:id="rId44"/>
    <p:sldId id="235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E7E7"/>
    <a:srgbClr val="EBE600"/>
    <a:srgbClr val="D357FF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94AB9-F245-494C-A63B-0972F227813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2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64478F-60D4-496E-BB08-9CEB8DE1BA0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3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975D12-672B-44E1-A7F9-AC9DAE8DB3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44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F0B9E9-0443-47CC-A9A5-6559C4D426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71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9F456-5E94-43C6-BDC5-217C21A6FA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00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67879C-6640-4EC3-A403-AAFFFF9BAB3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36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5DDA3D-DC60-4EA5-AE65-9C1A3DE0424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72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66E957-D572-405A-9906-CFB17BAE736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04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E363AF-DC46-447B-8156-0BB1434198E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44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B8BA7-5CDE-49A1-94BB-C59A9A0931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41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9D0D0A-19A5-4371-8688-288D5A4BB3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4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94AB9-F245-494C-A63B-0972F227813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24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9D0D0A-19A5-4371-8688-288D5A4BB3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77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C8751F-08AD-4DC3-8F11-DDC4332AAA7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31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1E9F9-CE9D-4662-BB33-336CDBD77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64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FA31D4-F44A-424B-AED9-69B41C4C18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73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42ADD3-E5E0-40DF-9098-CBD93BAABE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77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C66E38-CA3B-4F3B-89B7-F1A29A1D66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99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C66E38-CA3B-4F3B-89B7-F1A29A1D66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48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93761-C05C-4442-8D56-C69E8428B9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50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D77236-4970-4220-B91E-6EC742F24F6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76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F584EC-73D5-43DF-A0CF-3F166007642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3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F52EA9-89DA-4846-8698-D6B527338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54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03519A-AD23-4350-864B-E70ADB59450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39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CFA4CD-1923-4C66-B637-DB83057B872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67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021FA-6490-4CDF-935E-8EC77668C6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28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8B1F6-3B6D-4C08-B189-F5C43F85B89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F958FD-D6F8-4C44-BACF-7A17F89694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A912F0-7BCC-4771-95A9-13F97C3FD6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D68ED2-2604-4E95-8A39-002D3370C44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C263C-7D09-4664-A31D-C922FB24A2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722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5A7DBD-EB55-4892-BA8F-0AD8233DC9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311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01814-969D-4FC4-BAA7-744BC79E99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83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F52EA9-89DA-4846-8698-D6B527338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545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1E9F9-CE9D-4662-BB33-336CDBD77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602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5D26C9-F427-45DD-B621-FE16472767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458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A49959-196C-40EF-AE5D-5C0929EE46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273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3794A9-50BE-4AA9-96F2-2AC2C7783EF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002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07CC96-8B06-4706-8DED-2777586031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9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876363-8D21-4EBB-A154-DF609EA862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5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9D5B20-882D-4835-AD25-42F64FE61D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7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010C04-BAB5-44DA-BDF3-5ED9CB0D2D6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4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018F98-0EF9-4A10-B3FB-2B8E3E3688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197A55-C69B-40B8-A04D-790D8F564D3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4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6" Type="http://schemas.openxmlformats.org/officeDocument/2006/relationships/image" Target="../media/image17.png"/><Relationship Id="rId5" Type="http://schemas.openxmlformats.org/officeDocument/2006/relationships/image" Target="../media/image97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6" Type="http://schemas.openxmlformats.org/officeDocument/2006/relationships/image" Target="../media/image18.png"/><Relationship Id="rId5" Type="http://schemas.openxmlformats.org/officeDocument/2006/relationships/image" Target="../media/image100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wmv"/><Relationship Id="rId1" Type="http://schemas.microsoft.com/office/2007/relationships/media" Target="../media/media7.wmv"/><Relationship Id="rId6" Type="http://schemas.openxmlformats.org/officeDocument/2006/relationships/image" Target="../media/image19.png"/><Relationship Id="rId5" Type="http://schemas.openxmlformats.org/officeDocument/2006/relationships/image" Target="../media/image102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(Numbers as Data Objects)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Well Understood Issue: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bin location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impact on number of modes (2-7)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" name="StampsHistLoc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31242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bin location: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going on?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</a:t>
            </a:r>
            <a:r>
              <a:rPr lang="en-US" i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" name="StampsHistLoc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31242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shifts with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7 mode shift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up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bin centers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shifted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histo’s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find peaks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2561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11513"/>
            <a:ext cx="41148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9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shifts with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2 (3?) mode shift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between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bins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shifted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histo’s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miss peaks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3585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211513"/>
            <a:ext cx="40862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 Drawbacks: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choose bin width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choose bin location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reveals structure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use that, instead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Name:  Kernel Density Estimate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Stony (</a:t>
            </a:r>
            <a:r>
              <a:rPr lang="en-US" strike="sngStrike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Meteor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(hit the earth)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have a chunk of rock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“% of silica”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how many sources?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22 rocks…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 hopeless?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Brought to statistical literature by: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and Gaskins (1980)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points by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bars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are data “more dense”?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66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9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mass 1/n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each point</a:t>
            </a:r>
            <a:endParaRPr lang="en-US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 piece of “density”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76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2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estimate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3 modes (rock sources)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3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Mathematical Notation: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box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shape given by “kernel”,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∙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∙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box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16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width given by “bandwidth”,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10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Dimension,  2 Major Settings: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Mathematical Notation: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box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This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Was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Used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PCA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Graphics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6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4038600" y="2667000"/>
            <a:ext cx="5005387" cy="7535862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2209800" y="4724400"/>
            <a:ext cx="5943600" cy="1066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09800" y="5791200"/>
            <a:ext cx="6019800" cy="381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5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kernel (window shape)?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Controversial issue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Computational Speed?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Statistical Efficiency?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mooth Estimates?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more, but personal choice: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verall Reference: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Wand and Jones (1994)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Issue: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modes are “really there”?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" name="Stamps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20574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use histograms if you must:</a:t>
            </a:r>
          </a:p>
          <a:p>
            <a:pPr marL="711200" indent="-711200" eaLnBrk="1" hangingPunct="1"/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(minimizes bin edge effect)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Human eye is OK at “post-smoothing”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" name="StampsHistBWidth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2590799"/>
            <a:ext cx="4953000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Major Settings: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Prof. of Geosciences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Penn. State Univ.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64866" name="Picture 2" descr="http://www3.geosc.psu.edu/people/faculty/personalpages/tbralower/images/Copy2ofTimothy_Bralowe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94322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Global Climate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scale of millions of years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points are fossil shells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Dated by surrounding material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Ratio of Isotopes of Strontium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(differences in 4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decimal point!)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Surrogate for Sea Level (Ice Ages)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seem to have structure…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8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 b="47009"/>
          <a:stretch>
            <a:fillRect/>
          </a:stretch>
        </p:blipFill>
        <p:spPr bwMode="auto">
          <a:xfrm>
            <a:off x="762000" y="17526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1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Way to bring out structure: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 the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of smoothing?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Averages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Splines (several types)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– trim high frequencies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bases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 controversial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 – some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68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Thicknesses of Postage Stamps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Produced in Mexico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~ 70 years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During 1800s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Paper produced in several factories?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factories?   (Records lost)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Brought to statistical literature by: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Izenman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Sommer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(1988)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simple approach:  local averages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data: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 in regression form: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  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=1,⋯,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𝑛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How to estimate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</p:txBody>
          </p:sp>
        </mc:Choice>
        <mc:Fallback xmlns="">
          <p:sp>
            <p:nvSpPr>
              <p:cNvPr id="20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simple approach:  local averages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kernel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window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function: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Estimate the curve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by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weighted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local average: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8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09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0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representation of local average: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kernel window weights,</a:t>
                </a:r>
              </a:p>
              <a:p>
                <a:pPr marL="711200" indent="-7112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Constant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Least Squares Fit to Data: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30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31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Constant Fits (visually):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“Moving Average”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width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critical (~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k.d.e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.)</a:t>
                </a:r>
              </a:p>
            </p:txBody>
          </p:sp>
        </mc:Choice>
        <mc:Fallback xmlns="">
          <p:sp>
            <p:nvSpPr>
              <p:cNvPr id="51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5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PRMovie2a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2514600"/>
            <a:ext cx="533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variation: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linear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fit to data: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kernel window weights,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den>
                    </m:f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𝐾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h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𝑎𝑟𝑔𝑚𝑖𝑛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𝑎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𝑏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  <a:blipFill rotWithShape="1">
                <a:blip r:embed="rId3"/>
                <a:stretch>
                  <a:fillRect l="-172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8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9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Linear Fits (visually):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“Intercept of Moving Fit Line”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width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critical (~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k.d.e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.)</a:t>
                </a: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5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0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0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0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PRMovie2b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2590800"/>
            <a:ext cx="533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variation: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“Intercept of Moving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Polynomial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Fit”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width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critical (~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k.d.e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.)</a:t>
                </a: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5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PRMovie2c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2590800"/>
            <a:ext cx="533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Polynomial Smoothing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best polynomial degree?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Once again controversial…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Advocates for all of  0, 1, 2, 3.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Depends on personal weighting of factors involved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reference:</a:t>
            </a:r>
          </a:p>
          <a:p>
            <a:pPr marL="400050" lvl="1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Fan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Gijbels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degree 1, local linear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Fossils – local linear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89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1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Data:</a:t>
            </a:r>
          </a:p>
          <a:p>
            <a:pPr marL="711200" indent="-711200" eaLnBrk="1" hangingPunct="1"/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misses structure</a:t>
            </a:r>
          </a:p>
          <a:p>
            <a:pPr marL="711200" indent="-711200" eaLnBrk="1" hangingPunct="1"/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feels sampling noise?</a:t>
            </a: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2 valleys: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seems clear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other one really there?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question as above…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Thicknesses of Postage Stamps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Produced in Mexico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~ 70 years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During 1800s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Paper produced in several factories?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(Thicknesses vary by up to factor of 2)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Issue: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modes are “really there”?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" name="Stamps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20574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Based Choice?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Controversial Issue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recommendations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Suggested Reference: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Jones,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Sheather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(1996)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Never a consensus…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Choice: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all of them!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whole spectrum of smooths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different structure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different smoothing levels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Connection to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Stamps data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modes?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answers are there….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8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9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0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1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3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4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5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6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7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8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0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1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2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3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488238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2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Question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For both of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Estimation:   “Histograms”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Regression:    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bumps are “really there”?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 “artifacts of sampling noise”?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 Width too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large?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Miss important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structure?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5393" name="Picture 38" descr="StampsHistBWidt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114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2 modes?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factories making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the paper?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6417" name="Picture 32" descr="StampsHistBWidth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4114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7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6 modes?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factories making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the paper?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7441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4114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0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smaller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many modes?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believe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modes are “there”?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just sampling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variation?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8465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9925"/>
            <a:ext cx="4114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Critical Issue for histograms: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binwidth  (well understood?)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" name="StampsHistBWidth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2590799"/>
            <a:ext cx="4953000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7637</TotalTime>
  <Words>1389</Words>
  <Application>Microsoft Office PowerPoint</Application>
  <PresentationFormat>On-screen Show (4:3)</PresentationFormat>
  <Paragraphs>360</Paragraphs>
  <Slides>44</Slides>
  <Notes>44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Statistical Smoothing</vt:lpstr>
      <vt:lpstr>Statistical Smoothing</vt:lpstr>
      <vt:lpstr>Density Estimation</vt:lpstr>
      <vt:lpstr>Density Estimation</vt:lpstr>
      <vt:lpstr>Density Estimation</vt:lpstr>
      <vt:lpstr>Density Estimation</vt:lpstr>
      <vt:lpstr>Density Estimation</vt:lpstr>
      <vt:lpstr>Density Estimation</vt:lpstr>
      <vt:lpstr>Density Estimation</vt:lpstr>
      <vt:lpstr>Histograms</vt:lpstr>
      <vt:lpstr>Histograms</vt:lpstr>
      <vt:lpstr>Density Estimation</vt:lpstr>
      <vt:lpstr>Density Estimation</vt:lpstr>
      <vt:lpstr>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Kernel Density Estimation</vt:lpstr>
      <vt:lpstr>Density Estimation</vt:lpstr>
      <vt:lpstr>Statistical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Kernel Density Estimation</vt:lpstr>
      <vt:lpstr>Kernel Density Estimation</vt:lpstr>
      <vt:lpstr>Kernel Density Estimation</vt:lpstr>
      <vt:lpstr>Kernel Density Estimation</vt:lpstr>
      <vt:lpstr>Statistical Smoothing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344</cp:revision>
  <dcterms:created xsi:type="dcterms:W3CDTF">2001-06-08T01:38:43Z</dcterms:created>
  <dcterms:modified xsi:type="dcterms:W3CDTF">2016-03-08T01:20:41Z</dcterms:modified>
</cp:coreProperties>
</file>