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78" r:id="rId2"/>
    <p:sldMasterId id="2147483903" r:id="rId3"/>
  </p:sldMasterIdLst>
  <p:notesMasterIdLst>
    <p:notesMasterId r:id="rId42"/>
  </p:notesMasterIdLst>
  <p:sldIdLst>
    <p:sldId id="2286" r:id="rId4"/>
    <p:sldId id="2287" r:id="rId5"/>
    <p:sldId id="2291" r:id="rId6"/>
    <p:sldId id="2320" r:id="rId7"/>
    <p:sldId id="2341" r:id="rId8"/>
    <p:sldId id="2349" r:id="rId9"/>
    <p:sldId id="2352" r:id="rId10"/>
    <p:sldId id="2354" r:id="rId11"/>
    <p:sldId id="2370" r:id="rId12"/>
    <p:sldId id="2381" r:id="rId13"/>
    <p:sldId id="2384" r:id="rId14"/>
    <p:sldId id="2386" r:id="rId15"/>
    <p:sldId id="2397" r:id="rId16"/>
    <p:sldId id="2389" r:id="rId17"/>
    <p:sldId id="2390" r:id="rId18"/>
    <p:sldId id="2391" r:id="rId19"/>
    <p:sldId id="2392" r:id="rId20"/>
    <p:sldId id="2393" r:id="rId21"/>
    <p:sldId id="2394" r:id="rId22"/>
    <p:sldId id="2395" r:id="rId23"/>
    <p:sldId id="2396" r:id="rId24"/>
    <p:sldId id="2114" r:id="rId25"/>
    <p:sldId id="2115" r:id="rId26"/>
    <p:sldId id="2167" r:id="rId27"/>
    <p:sldId id="2117" r:id="rId28"/>
    <p:sldId id="2118" r:id="rId29"/>
    <p:sldId id="2119" r:id="rId30"/>
    <p:sldId id="2120" r:id="rId31"/>
    <p:sldId id="2121" r:id="rId32"/>
    <p:sldId id="2122" r:id="rId33"/>
    <p:sldId id="2168" r:id="rId34"/>
    <p:sldId id="2124" r:id="rId35"/>
    <p:sldId id="2125" r:id="rId36"/>
    <p:sldId id="2126" r:id="rId37"/>
    <p:sldId id="2169" r:id="rId38"/>
    <p:sldId id="2128" r:id="rId39"/>
    <p:sldId id="2130" r:id="rId40"/>
    <p:sldId id="213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E7E7"/>
    <a:srgbClr val="EBE600"/>
    <a:srgbClr val="D357FF"/>
    <a:srgbClr val="FFDCDC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66" d="100"/>
          <a:sy n="66" d="100"/>
        </p:scale>
        <p:origin x="-124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83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021FA-6490-4CDF-935E-8EC77668C6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28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F958FD-D6F8-4C44-BACF-7A17F89694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D68ED2-2604-4E95-8A39-002D3370C44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C263C-7D09-4664-A31D-C922FB24A29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72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5A7DBD-EB55-4892-BA8F-0AD8233DC9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31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01814-969D-4FC4-BAA7-744BC79E99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83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41E9F9-CE9D-4662-BB33-336CDBD77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60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5D26C9-F427-45DD-B621-FE16472767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45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A49959-196C-40EF-AE5D-5C0929EE46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27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3794A9-50BE-4AA9-96F2-2AC2C7783EF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0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87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07CC96-8B06-4706-8DED-2777586031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94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A0B0B6-FD23-4E5A-B42D-83DC9233B69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16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A0B0B6-FD23-4E5A-B42D-83DC9233B69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812BF6-3BA9-45F1-8417-F6A4BCF38D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9B43E8-8CC8-4582-90D1-CE1635ECF13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00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245552-4324-4A61-B292-54D792CF8B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93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C8ACB9-F7EA-4A21-B7DF-24573C1F305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83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694424-5E6E-4D57-8C04-C2172F1155E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62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4A6657-4BC3-4EFF-95DE-8245CAC9F9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7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3680B1-777A-4E4E-820C-BC1D60AEB08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0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14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BD43C7-5E6B-486D-86C2-21A8002C573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F3AB14-BA00-478F-A9A0-DD4DF2C342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14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CBCC83-710D-4A00-B37D-C4DB55D6F1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85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D4E22F-2CF9-4E73-838B-7476AA5F40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488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A0593A-FFFA-4E47-B1A0-4527F438ED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E77B3F-B39A-46A1-A54D-81BECB654E4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07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5F3CE3-AC50-4091-9E76-9BB03721DEE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760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E488EF-C6D9-4767-B206-4984D09543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2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CEBAF9-C216-432E-807B-F44CCE260F9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5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D45A46-42AE-4BF4-BA2E-E7B4F3E893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6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A8F542-7E9F-4472-9FB2-81276354D19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4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94AB9-F245-494C-A63B-0972F227813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2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0B8BA7-5CDE-49A1-94BB-C59A9A0931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41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F584EC-73D5-43DF-A0CF-3F166007642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3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3/9/2016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8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3/9/2016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3/9/2016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3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3/9/2016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65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3/9/2016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68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3/9/2016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2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3/9/2016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77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3/9/2016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93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3/9/2016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8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3/9/2016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70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3/9/2016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70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3/9/2016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43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366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7753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3568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047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643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9368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223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7577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112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0306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0047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499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288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3/9/2016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11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9.png"/><Relationship Id="rId5" Type="http://schemas.openxmlformats.org/officeDocument/2006/relationships/image" Target="../media/image102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What About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Point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05800" y="3352800"/>
            <a:ext cx="838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 – some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68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Interesting representation of local average: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kernel window weights,</a:t>
                </a:r>
              </a:p>
              <a:p>
                <a:pPr marL="711200" indent="-7112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den>
                      </m:f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Constant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Least Squares Fit to Data:</a:t>
                </a:r>
              </a:p>
              <a:p>
                <a:pPr marL="711200" indent="-711200" algn="ctr"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𝑎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30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31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Interesting variation: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linear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fit to data: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kernel window weights,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h</m:t>
                        </m:r>
                      </m:den>
                    </m:f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𝐾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h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𝑎𝑟𝑔𝑚𝑖𝑛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𝑎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𝑏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  <a:blipFill rotWithShape="1">
                <a:blip r:embed="rId3"/>
                <a:stretch>
                  <a:fillRect l="-172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8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9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variation: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“Intercept of Moving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Polynomial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Fit”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Window width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critical (~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k.d.e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.)</a:t>
                </a: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5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PRMovie2c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2590800"/>
            <a:ext cx="533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Polynomial Smoothing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best polynomial degree?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Once again controversial…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Advocates for all of  0, 1, 2, 3.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Depends on personal weighting of factors involved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reference:</a:t>
            </a:r>
          </a:p>
          <a:p>
            <a:pPr marL="400050" lvl="1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Fan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Gijbels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degree 1, local linear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Fossils – local linear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89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1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Data:</a:t>
            </a:r>
          </a:p>
          <a:p>
            <a:pPr marL="711200" indent="-711200" eaLnBrk="1" hangingPunct="1"/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misses structure</a:t>
            </a:r>
          </a:p>
          <a:p>
            <a:pPr marL="711200" indent="-711200" eaLnBrk="1" hangingPunct="1"/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feels sampling noise?</a:t>
            </a: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shows 2 valleys: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seems clear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other one really there?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question as above…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important to performance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Issue: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modes are “really there”?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" name="StampsKD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20574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important to performance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Based Choice?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Controversial Issue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recommendations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Suggested Reference: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Jones,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Sheather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(1996)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Never a consensus…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 of bandwidth (window width)?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Choice: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all of them!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look at whole spectrum of smooths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different structure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different smoothing levels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Connection to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Stamps data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modes?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answers are there….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Plane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Sphere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Parameters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DWD-like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Enables Finding Corners</a:t>
            </a:r>
          </a:p>
          <a:p>
            <a:pPr marL="0" indent="0" eaLnBrk="1" hangingPunct="1">
              <a:buNone/>
            </a:pP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 Training Data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3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77000" y="2743200"/>
            <a:ext cx="2667000" cy="323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6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8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9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0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1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3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4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5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6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7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8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0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1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2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63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488238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7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Fundamental Question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For both of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Estimation:   “Histograms”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Regression:    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bumps are “really there”?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  “artifacts of sampling noise”?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Computer Vision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  Teach Computers to “See”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Modern Research: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Extract “Information” from Images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9377" y="1600200"/>
            <a:ext cx="4231223" cy="4559587"/>
            <a:chOff x="569377" y="1600200"/>
            <a:chExt cx="4231223" cy="4559587"/>
          </a:xfrm>
        </p:grpSpPr>
        <p:cxnSp>
          <p:nvCxnSpPr>
            <p:cNvPr id="3" name="Straight Arrow Connector 2"/>
            <p:cNvCxnSpPr>
              <a:stCxn id="2" idx="0"/>
            </p:cNvCxnSpPr>
            <p:nvPr/>
          </p:nvCxnSpPr>
          <p:spPr>
            <a:xfrm flipH="1" flipV="1">
              <a:off x="2133600" y="1600200"/>
              <a:ext cx="551389" cy="3974812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69377" y="5575012"/>
              <a:ext cx="42312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Early Theoretical work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Computer Vision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Conceptual basis: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from afar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(macroscopic)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in view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(microscopic)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all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contain useful information, so study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spectrum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all smoothing levels)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Recommended reference: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Lindeberg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(1994)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(of Family Incomes Data)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IncomesKDEspect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981200"/>
            <a:ext cx="628048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53400" cy="41910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 (Incomes Data)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Spectrum Overlay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9426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6316" r="8922"/>
          <a:stretch>
            <a:fillRect/>
          </a:stretch>
        </p:blipFill>
        <p:spPr>
          <a:xfrm>
            <a:off x="1371600" y="2057400"/>
            <a:ext cx="5995988" cy="4992688"/>
          </a:xfrm>
          <a:noFill/>
        </p:spPr>
      </p:pic>
    </p:spTree>
    <p:extLst>
      <p:ext uri="{BB962C8B-B14F-4D97-AF65-F5344CB8AC3E}">
        <p14:creationId xmlns:p14="http://schemas.microsoft.com/office/powerpoint/2010/main" val="39470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53400" cy="41910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 (Incomes Data)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Surface View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0450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6316" r="8922"/>
          <a:stretch>
            <a:fillRect/>
          </a:stretch>
        </p:blipFill>
        <p:spPr>
          <a:xfrm>
            <a:off x="1371600" y="2057400"/>
            <a:ext cx="5995988" cy="4992688"/>
          </a:xfrm>
          <a:noFill/>
        </p:spPr>
      </p:pic>
    </p:spTree>
    <p:extLst>
      <p:ext uri="{BB962C8B-B14F-4D97-AF65-F5344CB8AC3E}">
        <p14:creationId xmlns:p14="http://schemas.microsoft.com/office/powerpoint/2010/main" val="42762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(of Family Incomes Data)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scale space viewpoint makes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Dased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Bandwidth Selection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less important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 I once thought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.)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gnificance of </a:t>
            </a:r>
            <a:r>
              <a:rPr lang="en-US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crossings, of the derivative, in scale space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Combines: </a:t>
            </a:r>
          </a:p>
          <a:p>
            <a:pPr marL="1066800" lvl="1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needed statistical inference </a:t>
            </a:r>
          </a:p>
          <a:p>
            <a:pPr marL="1066800" lvl="1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novel visualization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get: a powerful exploratory data analysis method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references: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Chaudhuri &amp; Marron (1999)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Hannig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Marron (2006)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Basic idea: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bump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characterized by: </a:t>
            </a:r>
          </a:p>
          <a:p>
            <a:pPr marL="711200" indent="-7112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increase</a:t>
            </a:r>
          </a:p>
          <a:p>
            <a:pPr marL="711200" indent="-7112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followed by a </a:t>
            </a: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Generalization: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features of interest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captured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 of the slope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 smooth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Foundation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inference on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slopes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scale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1" y="2567077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Kernel SVM Fails!!!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Data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Lies In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</a:t>
            </a:r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0" y="4712538"/>
            <a:ext cx="2209800" cy="20692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Visual presentation: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map over scale space: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Blue: slope significantly upwards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above 0)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Red: slope significantly downwards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below 0) </a:t>
            </a:r>
          </a:p>
          <a:p>
            <a:pPr marL="711200" indent="-711200" eaLnBrk="1" hangingPunct="1"/>
            <a:r>
              <a:rPr lang="en-US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Purple: slope insignificant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contains 0)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data: 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izer2Eg_Fossil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300" y="1447800"/>
            <a:ext cx="6667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data: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Upper Left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Scatterplot, family of smooths, 1 highlighted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Upper 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Scale space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family, with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colors  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Lower Left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map, more easy to view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Lower 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SiCon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replace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slope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curvature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Slider (in movie viewer) highlights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smoothing levels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 (cont.):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(top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Decreases at left, not on right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(middle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valley significant, and left most increase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 valley not statistically significant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(bottom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noise wiggles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significant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color: </a:t>
            </a:r>
            <a:r>
              <a:rPr lang="en-US" smtClean="0">
                <a:solidFill>
                  <a:srgbClr val="5F5F5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gray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enough data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inference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 (cont.):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Question:  Which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Decreases on left, then flat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(top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Up, then down, then up again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(middle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significant features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(bottom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Answer: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different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scales of view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levels of resolution of data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864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Sizer2Eg_Income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447799"/>
            <a:ext cx="6629400" cy="49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6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Only one mode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Two modes, statistically significant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Confirmed by Schmitz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(1992)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many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noise wiggles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not significant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Again: all are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different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-  Marron &amp; Wand (1992)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Trimodal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#9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Increasing n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1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2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Modes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Finally all 3 Modes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3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2738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9813" r="6316"/>
          <a:stretch>
            <a:fillRect/>
          </a:stretch>
        </p:blipFill>
        <p:spPr>
          <a:xfrm>
            <a:off x="5275263" y="1741488"/>
            <a:ext cx="3597275" cy="5497512"/>
          </a:xfrm>
          <a:noFill/>
        </p:spPr>
      </p:pic>
      <p:sp>
        <p:nvSpPr>
          <p:cNvPr id="72739" name="Line 36"/>
          <p:cNvSpPr>
            <a:spLocks noChangeShapeType="1"/>
          </p:cNvSpPr>
          <p:nvPr/>
        </p:nvSpPr>
        <p:spPr bwMode="auto">
          <a:xfrm flipV="1">
            <a:off x="4267200" y="2667000"/>
            <a:ext cx="37338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40" name="Line 37"/>
          <p:cNvSpPr>
            <a:spLocks noChangeShapeType="1"/>
          </p:cNvSpPr>
          <p:nvPr/>
        </p:nvSpPr>
        <p:spPr bwMode="auto">
          <a:xfrm flipV="1">
            <a:off x="4495800" y="4343400"/>
            <a:ext cx="3505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2741" name="Line 38"/>
          <p:cNvSpPr>
            <a:spLocks noChangeShapeType="1"/>
          </p:cNvSpPr>
          <p:nvPr/>
        </p:nvSpPr>
        <p:spPr bwMode="auto">
          <a:xfrm>
            <a:off x="4038600" y="5257800"/>
            <a:ext cx="40386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- Marron &amp; Wand Discrete Comb #15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Increasing n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Coarse Bumps Only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Fine bumps too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Someday: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local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Bandwidth on </a:t>
            </a:r>
            <a:r>
              <a:rPr lang="en-US" sz="28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z="2800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z="2800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3762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9813" r="6316"/>
          <a:stretch>
            <a:fillRect/>
          </a:stretch>
        </p:blipFill>
        <p:spPr>
          <a:xfrm>
            <a:off x="5275263" y="1741488"/>
            <a:ext cx="3597275" cy="5497512"/>
          </a:xfrm>
          <a:noFill/>
        </p:spPr>
      </p:pic>
      <p:sp>
        <p:nvSpPr>
          <p:cNvPr id="73763" name="Line 35"/>
          <p:cNvSpPr>
            <a:spLocks noChangeShapeType="1"/>
          </p:cNvSpPr>
          <p:nvPr/>
        </p:nvSpPr>
        <p:spPr bwMode="auto">
          <a:xfrm flipV="1">
            <a:off x="4191000" y="2667000"/>
            <a:ext cx="38100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4343400" y="4343400"/>
            <a:ext cx="42672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>
            <a:off x="4343400" y="4343400"/>
            <a:ext cx="4343400" cy="1981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Summarize</a:t>
            </a:r>
          </a:p>
          <a:p>
            <a:pPr marL="0" indent="0">
              <a:buNone/>
            </a:pPr>
            <a:r>
              <a:rPr lang="en-US" dirty="0" smtClean="0"/>
              <a:t>&amp; Compare</a:t>
            </a:r>
          </a:p>
          <a:p>
            <a:pPr marL="0" indent="0">
              <a:buNone/>
            </a:pPr>
            <a:r>
              <a:rPr lang="en-US" dirty="0" smtClean="0"/>
              <a:t>Using</a:t>
            </a:r>
          </a:p>
          <a:p>
            <a:pPr marL="0" indent="0">
              <a:buNone/>
            </a:pPr>
            <a:r>
              <a:rPr lang="en-US" i="1" dirty="0" smtClean="0"/>
              <a:t>Area</a:t>
            </a:r>
          </a:p>
          <a:p>
            <a:pPr marL="0" indent="0">
              <a:buNone/>
            </a:pPr>
            <a:r>
              <a:rPr lang="en-US" i="1" dirty="0" smtClean="0"/>
              <a:t>Under </a:t>
            </a:r>
          </a:p>
          <a:p>
            <a:pPr marL="0" indent="0">
              <a:buNone/>
            </a:pPr>
            <a:r>
              <a:rPr lang="en-US" i="1" dirty="0" smtClean="0"/>
              <a:t>Curve</a:t>
            </a:r>
          </a:p>
          <a:p>
            <a:pPr marL="0" indent="0">
              <a:buNone/>
            </a:pPr>
            <a:r>
              <a:rPr lang="en-US" dirty="0" smtClean="0"/>
              <a:t>(AUC)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3942943"/>
            <a:ext cx="6019800" cy="146725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564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Data Discovery in 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RNAseq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(1/19/16)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038600" y="1752600"/>
            <a:ext cx="1295400" cy="990600"/>
            <a:chOff x="4038600" y="1752600"/>
            <a:chExt cx="1295400" cy="990600"/>
          </a:xfrm>
        </p:grpSpPr>
        <p:sp>
          <p:nvSpPr>
            <p:cNvPr id="36" name="Oval 35"/>
            <p:cNvSpPr/>
            <p:nvPr/>
          </p:nvSpPr>
          <p:spPr>
            <a:xfrm>
              <a:off x="4648200" y="2133600"/>
              <a:ext cx="685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191000" y="1752600"/>
              <a:ext cx="685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038600" y="2286000"/>
              <a:ext cx="685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7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Mass Flux Data: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30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9388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Investigation of PC1 Clusters: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bumps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smooth histogram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Question: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sampling variability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 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crossings of deriv.)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 Dimension,  2 Major Settings: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estimate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3 modes (rock sources)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7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7675</TotalTime>
  <Words>1226</Words>
  <Application>Microsoft Office PowerPoint</Application>
  <PresentationFormat>On-screen Show (4:3)</PresentationFormat>
  <Paragraphs>314</Paragraphs>
  <Slides>38</Slides>
  <Notes>37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Default Design</vt:lpstr>
      <vt:lpstr>15_Default Design</vt:lpstr>
      <vt:lpstr>3_Default Design</vt:lpstr>
      <vt:lpstr>Radial DWD</vt:lpstr>
      <vt:lpstr>Radial DWD</vt:lpstr>
      <vt:lpstr>Virus Hunting</vt:lpstr>
      <vt:lpstr>ROC Curve</vt:lpstr>
      <vt:lpstr>PCA to find clusters</vt:lpstr>
      <vt:lpstr>PCA to find clusters</vt:lpstr>
      <vt:lpstr>PCA to find clusters</vt:lpstr>
      <vt:lpstr>Statistical Smoothing</vt:lpstr>
      <vt:lpstr>Kernel Density Estimation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Scatterplot Smoothing</vt:lpstr>
      <vt:lpstr>Kernel Density Estimation</vt:lpstr>
      <vt:lpstr>Kernel Density Estimation</vt:lpstr>
      <vt:lpstr>Kernel Density Estimation</vt:lpstr>
      <vt:lpstr>Kernel Density Estimation</vt:lpstr>
      <vt:lpstr>Statistical Smoothing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347</cp:revision>
  <dcterms:created xsi:type="dcterms:W3CDTF">2001-06-08T01:38:43Z</dcterms:created>
  <dcterms:modified xsi:type="dcterms:W3CDTF">2016-03-10T01:23:42Z</dcterms:modified>
</cp:coreProperties>
</file>