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852" r:id="rId2"/>
  </p:sldMasterIdLst>
  <p:notesMasterIdLst>
    <p:notesMasterId r:id="rId39"/>
  </p:notesMasterIdLst>
  <p:sldIdLst>
    <p:sldId id="2170" r:id="rId3"/>
    <p:sldId id="2133" r:id="rId4"/>
    <p:sldId id="2171" r:id="rId5"/>
    <p:sldId id="2135" r:id="rId6"/>
    <p:sldId id="2136" r:id="rId7"/>
    <p:sldId id="2137" r:id="rId8"/>
    <p:sldId id="2138" r:id="rId9"/>
    <p:sldId id="2139" r:id="rId10"/>
    <p:sldId id="2140" r:id="rId11"/>
    <p:sldId id="2141" r:id="rId12"/>
    <p:sldId id="2142" r:id="rId13"/>
    <p:sldId id="2144" r:id="rId14"/>
    <p:sldId id="2145" r:id="rId15"/>
    <p:sldId id="2398" r:id="rId16"/>
    <p:sldId id="2399" r:id="rId17"/>
    <p:sldId id="2146" r:id="rId18"/>
    <p:sldId id="2147" r:id="rId19"/>
    <p:sldId id="2148" r:id="rId20"/>
    <p:sldId id="2149" r:id="rId21"/>
    <p:sldId id="2150" r:id="rId22"/>
    <p:sldId id="2151" r:id="rId23"/>
    <p:sldId id="2152" r:id="rId24"/>
    <p:sldId id="2153" r:id="rId25"/>
    <p:sldId id="2154" r:id="rId26"/>
    <p:sldId id="2155" r:id="rId27"/>
    <p:sldId id="2157" r:id="rId28"/>
    <p:sldId id="2158" r:id="rId29"/>
    <p:sldId id="2159" r:id="rId30"/>
    <p:sldId id="2160" r:id="rId31"/>
    <p:sldId id="2161" r:id="rId32"/>
    <p:sldId id="2162" r:id="rId33"/>
    <p:sldId id="2163" r:id="rId34"/>
    <p:sldId id="2164" r:id="rId35"/>
    <p:sldId id="2165" r:id="rId36"/>
    <p:sldId id="2166" r:id="rId37"/>
    <p:sldId id="2069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E7E7"/>
    <a:srgbClr val="EBE600"/>
    <a:srgbClr val="D357FF"/>
    <a:srgbClr val="FFDCDC"/>
    <a:srgbClr val="99FF99"/>
    <a:srgbClr val="FFB279"/>
    <a:srgbClr val="DA71FF"/>
    <a:srgbClr val="D1FFD1"/>
    <a:srgbClr val="E1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928" autoAdjust="0"/>
  </p:normalViewPr>
  <p:slideViewPr>
    <p:cSldViewPr>
      <p:cViewPr varScale="1">
        <p:scale>
          <a:sx n="107" d="100"/>
          <a:sy n="107" d="100"/>
        </p:scale>
        <p:origin x="114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4BCDAF-E5A7-489B-9220-AF7DB6DBBD5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941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790FFF-0366-48B8-93D3-E4DC7984D97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49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44EE01F-8080-44F8-BFDF-F3A48987EE75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10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907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790FFF-0366-48B8-93D3-E4DC7984D97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49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44EE01F-8080-44F8-BFDF-F3A48987EE75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238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0EE686-74EE-4F51-AA7D-11B3F7C904D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60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2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08B1302-7623-4960-A4BB-340BFA7BED73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733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465D2F-3B3D-465E-8F57-B16C0ACC2F8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70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D8EA326-DACC-41EB-9421-50F6878C6CB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460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446795-5ABB-4C9A-AD64-41C3CC1732C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303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446795-5ABB-4C9A-AD64-41C3CC1732C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303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BC92D6-A429-42DC-AF49-6EEAD79D045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238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B5FBC9-C1B1-483E-B3A8-75507E52840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MassFlux1d1p1.ps</a:t>
            </a:r>
          </a:p>
        </p:txBody>
      </p:sp>
    </p:spTree>
    <p:extLst>
      <p:ext uri="{BB962C8B-B14F-4D97-AF65-F5344CB8AC3E}">
        <p14:creationId xmlns:p14="http://schemas.microsoft.com/office/powerpoint/2010/main" val="3496856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09DE51-BF25-4B69-9919-D248F070DAC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MassFlux1d1p1s.ps</a:t>
            </a:r>
          </a:p>
        </p:txBody>
      </p:sp>
    </p:spTree>
    <p:extLst>
      <p:ext uri="{BB962C8B-B14F-4D97-AF65-F5344CB8AC3E}">
        <p14:creationId xmlns:p14="http://schemas.microsoft.com/office/powerpoint/2010/main" val="612137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09DE51-BF25-4B69-9919-D248F070DAC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MassFlux1d1p1s.ps</a:t>
            </a:r>
          </a:p>
        </p:txBody>
      </p:sp>
    </p:spTree>
    <p:extLst>
      <p:ext uri="{BB962C8B-B14F-4D97-AF65-F5344CB8AC3E}">
        <p14:creationId xmlns:p14="http://schemas.microsoft.com/office/powerpoint/2010/main" val="2272905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D4D7A8-2195-47E6-96AE-56FF20A348F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819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09DE51-BF25-4B69-9919-D248F070DAC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MassFlux1d1p1s.ps</a:t>
            </a:r>
          </a:p>
        </p:txBody>
      </p:sp>
    </p:spTree>
    <p:extLst>
      <p:ext uri="{BB962C8B-B14F-4D97-AF65-F5344CB8AC3E}">
        <p14:creationId xmlns:p14="http://schemas.microsoft.com/office/powerpoint/2010/main" val="14064453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09DE51-BF25-4B69-9919-D248F070DAC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MassFlux1d1p1s.ps</a:t>
            </a:r>
          </a:p>
        </p:txBody>
      </p:sp>
    </p:spTree>
    <p:extLst>
      <p:ext uri="{BB962C8B-B14F-4D97-AF65-F5344CB8AC3E}">
        <p14:creationId xmlns:p14="http://schemas.microsoft.com/office/powerpoint/2010/main" val="40763155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F7AA52-4F5B-4CC4-9DCC-BE060DFD33A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5638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804B6C-F7BE-49EE-93AA-FBD26653A8F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8667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9A2B00-D0C2-4E55-B580-2FFE7C0D5C9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CellCycRaw.ps</a:t>
            </a:r>
          </a:p>
        </p:txBody>
      </p:sp>
    </p:spTree>
    <p:extLst>
      <p:ext uri="{BB962C8B-B14F-4D97-AF65-F5344CB8AC3E}">
        <p14:creationId xmlns:p14="http://schemas.microsoft.com/office/powerpoint/2010/main" val="33133883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53A3F9-D574-489F-B6AB-96FFE178B5E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spellman_alpah_complete_pca.ps</a:t>
            </a:r>
          </a:p>
        </p:txBody>
      </p:sp>
    </p:spTree>
    <p:extLst>
      <p:ext uri="{BB962C8B-B14F-4D97-AF65-F5344CB8AC3E}">
        <p14:creationId xmlns:p14="http://schemas.microsoft.com/office/powerpoint/2010/main" val="10156911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35DB06-222E-4552-BCDC-D6AF072CDA8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spellman_alpah_complete_proj_pca.ps</a:t>
            </a:r>
          </a:p>
        </p:txBody>
      </p:sp>
    </p:spTree>
    <p:extLst>
      <p:ext uri="{BB962C8B-B14F-4D97-AF65-F5344CB8AC3E}">
        <p14:creationId xmlns:p14="http://schemas.microsoft.com/office/powerpoint/2010/main" val="40010643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7D7B70-B39B-4A7C-A087-DA5EF9EED5A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5500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DAC530-A41D-4628-893D-0562BE77955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CellCyc2dSpellClass.ps</a:t>
            </a:r>
          </a:p>
        </p:txBody>
      </p:sp>
    </p:spTree>
    <p:extLst>
      <p:ext uri="{BB962C8B-B14F-4D97-AF65-F5344CB8AC3E}">
        <p14:creationId xmlns:p14="http://schemas.microsoft.com/office/powerpoint/2010/main" val="35497568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7D7B70-B39B-4A7C-A087-DA5EF9EED5A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496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CD8955-0F2C-4EF7-8DC8-A2DDF813BD1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98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1E4F727-756C-455D-9071-2FD5C98A4BB5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0977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92822F-F4EC-4E54-842D-FFA3BE55711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0624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6CE5A3-1B9D-431E-93E4-F01EAB62831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CellCycTh200SiZer.ps</a:t>
            </a:r>
          </a:p>
        </p:txBody>
      </p:sp>
    </p:spTree>
    <p:extLst>
      <p:ext uri="{BB962C8B-B14F-4D97-AF65-F5344CB8AC3E}">
        <p14:creationId xmlns:p14="http://schemas.microsoft.com/office/powerpoint/2010/main" val="32229326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17EBA7-8966-4274-9D55-1F8F2897BD5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CellCycTh200ScatPlot.ps</a:t>
            </a:r>
          </a:p>
        </p:txBody>
      </p:sp>
    </p:spTree>
    <p:extLst>
      <p:ext uri="{BB962C8B-B14F-4D97-AF65-F5344CB8AC3E}">
        <p14:creationId xmlns:p14="http://schemas.microsoft.com/office/powerpoint/2010/main" val="39478337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6A60B3-79A8-4BEC-870D-C8F826CAAE2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CellCyc2dSpellClass.ps</a:t>
            </a:r>
          </a:p>
        </p:txBody>
      </p:sp>
    </p:spTree>
    <p:extLst>
      <p:ext uri="{BB962C8B-B14F-4D97-AF65-F5344CB8AC3E}">
        <p14:creationId xmlns:p14="http://schemas.microsoft.com/office/powerpoint/2010/main" val="21461800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341149-AE7E-448D-84B5-9E6F6742229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CellCycTh200KDE.ps</a:t>
            </a:r>
          </a:p>
        </p:txBody>
      </p:sp>
    </p:spTree>
    <p:extLst>
      <p:ext uri="{BB962C8B-B14F-4D97-AF65-F5344CB8AC3E}">
        <p14:creationId xmlns:p14="http://schemas.microsoft.com/office/powerpoint/2010/main" val="1762702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341149-AE7E-448D-84B5-9E6F6742229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CellCycTh200KDE.ps</a:t>
            </a:r>
          </a:p>
        </p:txBody>
      </p:sp>
    </p:spTree>
    <p:extLst>
      <p:ext uri="{BB962C8B-B14F-4D97-AF65-F5344CB8AC3E}">
        <p14:creationId xmlns:p14="http://schemas.microsoft.com/office/powerpoint/2010/main" val="33145615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24B109-713F-4326-ABFA-8604000D2FA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789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9275D8-B16F-4290-8194-8720143AF5A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08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90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FE253BA-B99A-4DA0-AF59-B537CCD7803C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041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0D559A-27F4-4A55-BF0F-D71EE416523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19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D6BB6CC-6E10-49D9-9156-E6EA91521679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000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0F09A2-E156-4F32-ABA1-4885FA522FD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29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0F702E3-1748-4276-A571-3E92D545C54F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928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68C669-9196-49F5-B903-2C173471887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39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E64075B-F918-4E59-A61E-B9E2A12E19B9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255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68C669-9196-49F5-B903-2C173471887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39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E64075B-F918-4E59-A61E-B9E2A12E19B9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814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68C669-9196-49F5-B903-2C173471887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39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E64075B-F918-4E59-A61E-B9E2A12E19B9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043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9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7DB96-BE2B-4B89-8946-81009D83A1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99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F13F1-E564-4633-84E6-81097B0A15B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43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2A1DB-999A-4F4A-9388-71E45BDC60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3E9A2-AF5B-46FA-BAC8-40EF57F6252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078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25999-351A-4122-B3C9-D65D3FED37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920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D5D3D-4E32-48C1-89DC-2FA26604388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167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86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ABDB7-8FE3-44E0-8D2B-D7A2A939F9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52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71FDD-28DC-4D94-AB86-691A0AD945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57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2B54-0AEC-470C-9AC8-6B216158DFB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49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C1FF1-46AF-492C-BFE7-7A0F3BE5EA7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50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3FCEA-64FF-4443-BBA4-6A6D31EA71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92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7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2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8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1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00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0E05594-AE8F-4605-9E0C-2BD7F517D2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6795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Finance "tick data":   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(time, price) of single stock transactions 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   "on line" version of </a:t>
            </a: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viewing and understanding trends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6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6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6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7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7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7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7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7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7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7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7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7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8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8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8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8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8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85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SiZerStockPrice2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76600" y="3124200"/>
            <a:ext cx="28194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9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8FF78"/>
            </a:gs>
            <a:gs pos="50000">
              <a:schemeClr val="tx1"/>
            </a:gs>
            <a:gs pos="100000">
              <a:srgbClr val="78FF7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Zoomed view (to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 region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i.e. </a:t>
            </a:r>
            <a:r>
              <a:rPr lang="en-US" altLang="ko-KR" sz="2800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flat top</a:t>
            </a:r>
            <a:r>
              <a:rPr lang="en-US" altLang="ko-KR" sz="2800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ko-KR" altLang="en-US" sz="28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4128" r="9221" b="6392"/>
          <a:stretch>
            <a:fillRect/>
          </a:stretch>
        </p:blipFill>
        <p:spPr>
          <a:xfrm>
            <a:off x="685800" y="1447800"/>
            <a:ext cx="8077200" cy="50292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319496" y="3505200"/>
            <a:ext cx="35141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Strange “Hole in Middle”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Is “Really There”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667000" y="4191000"/>
            <a:ext cx="1981200" cy="1600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657600" y="2819400"/>
            <a:ext cx="990600" cy="914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22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8FF78"/>
            </a:gs>
            <a:gs pos="50000">
              <a:schemeClr val="tx1"/>
            </a:gs>
            <a:gs pos="100000">
              <a:srgbClr val="78FF7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Zoomed view (to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 region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i.e. </a:t>
            </a:r>
            <a:r>
              <a:rPr lang="en-US" altLang="ko-KR" sz="2800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flat top</a:t>
            </a:r>
            <a:r>
              <a:rPr lang="en-US" altLang="ko-KR" sz="2800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ko-KR" altLang="en-US" sz="28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4128" r="9221" b="6392"/>
          <a:stretch>
            <a:fillRect/>
          </a:stretch>
        </p:blipFill>
        <p:spPr>
          <a:xfrm>
            <a:off x="685800" y="1447800"/>
            <a:ext cx="8077200" cy="50292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5638800" y="3124200"/>
            <a:ext cx="1829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Zoom in for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Closer Look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609852" y="3352800"/>
            <a:ext cx="3028948" cy="602397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eft Brace 5"/>
          <p:cNvSpPr/>
          <p:nvPr/>
        </p:nvSpPr>
        <p:spPr>
          <a:xfrm rot="16200000">
            <a:off x="2461051" y="3406346"/>
            <a:ext cx="297600" cy="800101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92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8FF78"/>
            </a:gs>
            <a:gs pos="50000">
              <a:schemeClr val="tx1"/>
            </a:gs>
            <a:gs pos="100000">
              <a:srgbClr val="78FF7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Further Zoom:  finds </a:t>
            </a:r>
            <a:r>
              <a:rPr lang="en-US" altLang="ko-KR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periodic behavior!</a:t>
            </a:r>
            <a:endParaRPr lang="ko-KR" alt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4128" r="9789" b="6392"/>
          <a:stretch>
            <a:fillRect/>
          </a:stretch>
        </p:blipFill>
        <p:spPr>
          <a:xfrm>
            <a:off x="609600" y="1447800"/>
            <a:ext cx="8077200" cy="5029200"/>
          </a:xfrm>
        </p:spPr>
      </p:pic>
      <p:sp>
        <p:nvSpPr>
          <p:cNvPr id="4" name="TextBox 3"/>
          <p:cNvSpPr txBox="1"/>
          <p:nvPr/>
        </p:nvSpPr>
        <p:spPr>
          <a:xfrm>
            <a:off x="533400" y="63246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</a:rPr>
              <a:t>SiZer</a:t>
            </a:r>
            <a:r>
              <a:rPr lang="en-US" sz="2400" dirty="0" smtClean="0">
                <a:solidFill>
                  <a:srgbClr val="000000"/>
                </a:solidFill>
              </a:rPr>
              <a:t> found interesting structure, but depends on scale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49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8FF78"/>
            </a:gs>
            <a:gs pos="50000">
              <a:schemeClr val="tx1"/>
            </a:gs>
            <a:gs pos="100000">
              <a:srgbClr val="78FF7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Possible Physical Explanation</a:t>
            </a:r>
            <a:endParaRPr lang="ko-KR" alt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43000"/>
            <a:ext cx="7924800" cy="5410200"/>
          </a:xfrm>
          <a:noFill/>
        </p:spPr>
        <p:txBody>
          <a:bodyPr lIns="92075" tIns="46038" rIns="92075" bIns="46038"/>
          <a:lstStyle/>
          <a:p>
            <a:pPr marL="457200" indent="-457200" eaLnBrk="1" hangingPunct="1">
              <a:buFontTx/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 </a:t>
            </a:r>
            <a:r>
              <a:rPr lang="en-US" altLang="ko-KR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Port Scan</a:t>
            </a:r>
            <a:r>
              <a:rPr lang="en-US" altLang="ko-KR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altLang="ko-KR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device of hackers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Searching for </a:t>
            </a:r>
            <a:r>
              <a:rPr lang="en-US" altLang="ko-KR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break in points</a:t>
            </a:r>
            <a:r>
              <a:rPr lang="en-US" altLang="ko-KR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altLang="ko-KR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Send query to every possible (within UNC domain):</a:t>
            </a:r>
          </a:p>
          <a:p>
            <a:pPr marL="1027113" lvl="1" indent="-455613" eaLnBrk="1" hangingPunct="1">
              <a:lnSpc>
                <a:spcPct val="90000"/>
              </a:lnSpc>
            </a:pP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 address</a:t>
            </a:r>
          </a:p>
          <a:p>
            <a:pPr marL="1027113" lvl="1" indent="-455613" eaLnBrk="1" hangingPunct="1">
              <a:lnSpc>
                <a:spcPct val="90000"/>
              </a:lnSpc>
            </a:pP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Port Number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Replies can indicate system weaknesses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Internet Traffic is</a:t>
            </a:r>
            <a:r>
              <a:rPr lang="en-US" altLang="ko-KR" sz="36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hard to model</a:t>
            </a:r>
          </a:p>
        </p:txBody>
      </p:sp>
    </p:spTree>
    <p:extLst>
      <p:ext uri="{BB962C8B-B14F-4D97-AF65-F5344CB8AC3E}">
        <p14:creationId xmlns:p14="http://schemas.microsoft.com/office/powerpoint/2010/main" val="356695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Historical Note &amp; Acknowledgements: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 Space:     S. M.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Pizer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 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Probal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Chaudhuri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References: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Chaudhuri &amp; Marron (1999)</a:t>
            </a:r>
          </a:p>
          <a:p>
            <a:pPr marL="711200" indent="-71120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Chaudhuri &amp; Marron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(2000)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Hannig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Marron (2006)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1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1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1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13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47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Extension to 2-d: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Significance in Scale Space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Challenge: Visualization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References: </a:t>
            </a:r>
          </a:p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Godtliebsen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et al (2002, 2004, 2006)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1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1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1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13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95400" y="2652346"/>
            <a:ext cx="6444383" cy="2876747"/>
            <a:chOff x="1295400" y="2652346"/>
            <a:chExt cx="6444383" cy="2876747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57" t="18120" r="18422" b="18873"/>
            <a:stretch/>
          </p:blipFill>
          <p:spPr bwMode="auto">
            <a:xfrm>
              <a:off x="1295400" y="2667000"/>
              <a:ext cx="3301800" cy="2862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5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18" t="14581" r="20459" b="11474"/>
            <a:stretch/>
          </p:blipFill>
          <p:spPr bwMode="auto">
            <a:xfrm>
              <a:off x="4876800" y="2652346"/>
              <a:ext cx="2862983" cy="2876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392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Overview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Would you like to try smoothing &amp; </a:t>
            </a: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 </a:t>
            </a:r>
          </a:p>
          <a:p>
            <a:pPr marL="711200" indent="-711200" eaLnBrk="1" hangingPunct="1">
              <a:lnSpc>
                <a:spcPct val="150000"/>
              </a:lnSpc>
            </a:pP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Website as Before</a:t>
            </a:r>
          </a:p>
          <a:p>
            <a:pPr marL="711200" indent="-711200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“Smoothing” Directory:</a:t>
            </a:r>
          </a:p>
          <a:p>
            <a:pPr marL="1111250" lvl="1" indent="-711200" eaLnBrk="1" hangingPunct="1">
              <a:lnSpc>
                <a:spcPct val="150000"/>
              </a:lnSpc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kdeSM.m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11250" lvl="1" indent="-711200" eaLnBrk="1" hangingPunct="1">
              <a:lnSpc>
                <a:spcPct val="150000"/>
              </a:lnSpc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nprSM.m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11250" lvl="1" indent="-711200" eaLnBrk="1" hangingPunct="1">
              <a:lnSpc>
                <a:spcPct val="150000"/>
              </a:lnSpc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sizerSM.m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Recall:     “&gt;&gt; help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sizerSM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    for usage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7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382000" cy="5181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Return to PCA of Mass Flux Data: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4609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2489" r="7579"/>
          <a:stretch>
            <a:fillRect/>
          </a:stretch>
        </p:blipFill>
        <p:spPr>
          <a:xfrm>
            <a:off x="2443163" y="1531938"/>
            <a:ext cx="5005387" cy="7535862"/>
          </a:xfrm>
          <a:noFill/>
        </p:spPr>
      </p:pic>
    </p:spTree>
    <p:extLst>
      <p:ext uri="{BB962C8B-B14F-4D97-AF65-F5344CB8AC3E}">
        <p14:creationId xmlns:p14="http://schemas.microsoft.com/office/powerpoint/2010/main" val="148796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2296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Mass Flux,  PC1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5633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3789" r="8029"/>
          <a:stretch>
            <a:fillRect/>
          </a:stretch>
        </p:blipFill>
        <p:spPr>
          <a:xfrm>
            <a:off x="2324100" y="1371600"/>
            <a:ext cx="6824663" cy="5903913"/>
          </a:xfrm>
          <a:noFill/>
        </p:spPr>
      </p:pic>
    </p:spTree>
    <p:extLst>
      <p:ext uri="{BB962C8B-B14F-4D97-AF65-F5344CB8AC3E}">
        <p14:creationId xmlns:p14="http://schemas.microsoft.com/office/powerpoint/2010/main" val="364478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2296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Mass Flux,  PC1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3</a:t>
            </a:r>
          </a:p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Signif’t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5633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3789" r="8029"/>
          <a:stretch>
            <a:fillRect/>
          </a:stretch>
        </p:blipFill>
        <p:spPr>
          <a:xfrm>
            <a:off x="2324100" y="1371600"/>
            <a:ext cx="6824663" cy="5903913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>
            <a:off x="1447800" y="1752600"/>
            <a:ext cx="1752600" cy="16764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447800" y="1752600"/>
            <a:ext cx="2133600" cy="16764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447800" y="1752600"/>
            <a:ext cx="2514600" cy="16002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88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Finance "tick data":  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(time, price) of single stock transactions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   "on line" version of </a:t>
            </a: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viewing and understanding trends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Notes: </a:t>
            </a:r>
          </a:p>
          <a:p>
            <a:pPr marL="711200" indent="-711200" eaLnBrk="1" hangingPunct="1"/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trends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depend heavily on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711200" indent="-711200" eaLnBrk="1" hangingPunct="1"/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double points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more </a:t>
            </a:r>
          </a:p>
          <a:p>
            <a:pPr marL="711200" indent="-711200" eaLnBrk="1" hangingPunct="1"/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background color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transition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(flop over at top) 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80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80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80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80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80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80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80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80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80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809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17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2296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Mass Flux,  PC1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Also in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Curvature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5633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3789" r="8029"/>
          <a:stretch>
            <a:fillRect/>
          </a:stretch>
        </p:blipFill>
        <p:spPr>
          <a:xfrm>
            <a:off x="2324100" y="1371600"/>
            <a:ext cx="6824663" cy="5903913"/>
          </a:xfrm>
          <a:noFill/>
        </p:spPr>
      </p:pic>
      <p:cxnSp>
        <p:nvCxnSpPr>
          <p:cNvPr id="36" name="Straight Arrow Connector 35"/>
          <p:cNvCxnSpPr/>
          <p:nvPr/>
        </p:nvCxnSpPr>
        <p:spPr>
          <a:xfrm>
            <a:off x="2514600" y="2982913"/>
            <a:ext cx="914400" cy="1665287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514600" y="2982913"/>
            <a:ext cx="1219200" cy="1665287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69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2296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Mass Flux,  PC1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in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Comp’s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5633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3789" r="8029"/>
          <a:stretch>
            <a:fillRect/>
          </a:stretch>
        </p:blipFill>
        <p:spPr>
          <a:xfrm>
            <a:off x="2324100" y="1371600"/>
            <a:ext cx="6824663" cy="5903913"/>
          </a:xfrm>
          <a:noFill/>
        </p:spPr>
      </p:pic>
      <p:cxnSp>
        <p:nvCxnSpPr>
          <p:cNvPr id="36" name="Straight Arrow Connector 35"/>
          <p:cNvCxnSpPr/>
          <p:nvPr/>
        </p:nvCxnSpPr>
        <p:spPr>
          <a:xfrm flipV="1">
            <a:off x="1981200" y="4648200"/>
            <a:ext cx="6248400" cy="12192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981200" y="4724400"/>
            <a:ext cx="4419600" cy="11430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63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36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z="3600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z="3600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z="3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Mass Flux,  PC1</a:t>
            </a:r>
          </a:p>
          <a:p>
            <a:pPr marL="711200" indent="-7112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sz="36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Conclusion:   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Found 3 significant clusters!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Worth deeper investigation 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 to 3 known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cloud types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Yeast Cell Cycle Data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219200"/>
            <a:ext cx="8094663" cy="5410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 Expression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Micro-array data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(after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preprocessing):     	Expression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level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of: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thousands of genes    (d ~ 1,000s)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only dozens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cases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(n ~ 10s)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statistical issue:</a:t>
            </a:r>
          </a:p>
          <a:p>
            <a:pPr marL="457200" indent="-457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 Dimension Low Sample Size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</a:t>
            </a:r>
          </a:p>
          <a:p>
            <a:pPr marL="457200" indent="-457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(HDLSS)</a:t>
            </a:r>
          </a:p>
        </p:txBody>
      </p:sp>
    </p:spTree>
    <p:extLst>
      <p:ext uri="{BB962C8B-B14F-4D97-AF65-F5344CB8AC3E}">
        <p14:creationId xmlns:p14="http://schemas.microsoft.com/office/powerpoint/2010/main" val="139903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 Data, FDA View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5562600"/>
            <a:ext cx="8610600" cy="1066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Central question:</a:t>
            </a:r>
          </a:p>
          <a:p>
            <a:pPr marL="609600" indent="-6096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genes are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periodic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over 2 cell cycles?</a:t>
            </a:r>
          </a:p>
        </p:txBody>
      </p:sp>
      <p:pic>
        <p:nvPicPr>
          <p:cNvPr id="286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15157" r="16058" b="12631"/>
          <a:stretch>
            <a:fillRect/>
          </a:stretch>
        </p:blipFill>
        <p:spPr>
          <a:xfrm>
            <a:off x="1568450" y="1117600"/>
            <a:ext cx="5861050" cy="4237038"/>
          </a:xfrm>
          <a:noFill/>
        </p:spPr>
      </p:pic>
    </p:spTree>
    <p:extLst>
      <p:ext uri="{BB962C8B-B14F-4D97-AF65-F5344CB8AC3E}">
        <p14:creationId xmlns:p14="http://schemas.microsoft.com/office/powerpoint/2010/main" val="311291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 Data, FDA View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143000"/>
            <a:ext cx="2286000" cy="4114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Periodic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genes?</a:t>
            </a: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approach: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PCA</a:t>
            </a:r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8"/>
          <a:stretch>
            <a:fillRect/>
          </a:stretch>
        </p:blipFill>
        <p:spPr>
          <a:xfrm>
            <a:off x="3429000" y="866775"/>
            <a:ext cx="5270500" cy="6600825"/>
          </a:xfrm>
          <a:noFill/>
        </p:spPr>
      </p:pic>
    </p:spTree>
    <p:extLst>
      <p:ext uri="{BB962C8B-B14F-4D97-AF65-F5344CB8AC3E}">
        <p14:creationId xmlns:p14="http://schemas.microsoft.com/office/powerpoint/2010/main" val="413684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Cycles, Freq. 2 Proj.</a:t>
            </a: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8"/>
          <a:stretch>
            <a:fillRect/>
          </a:stretch>
        </p:blipFill>
        <p:spPr>
          <a:xfrm>
            <a:off x="3581400" y="1009650"/>
            <a:ext cx="5219700" cy="6534150"/>
          </a:xfrm>
          <a:noFill/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62000" y="1524000"/>
            <a:ext cx="2362200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PCA on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Freq. 2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Periodic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Component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Of Data</a:t>
            </a:r>
          </a:p>
        </p:txBody>
      </p:sp>
    </p:spTree>
    <p:extLst>
      <p:ext uri="{BB962C8B-B14F-4D97-AF65-F5344CB8AC3E}">
        <p14:creationId xmlns:p14="http://schemas.microsoft.com/office/powerpoint/2010/main" val="133729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Frequency 2 Analysis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 data onto 2-dim space of sin and cos (freq. 2)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view:  scatterplot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Angle (in polar coordinates) shows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phase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 from Zhao,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Wells (2004)</a:t>
            </a:r>
          </a:p>
        </p:txBody>
      </p:sp>
    </p:spTree>
    <p:extLst>
      <p:ext uri="{BB962C8B-B14F-4D97-AF65-F5344CB8AC3E}">
        <p14:creationId xmlns:p14="http://schemas.microsoft.com/office/powerpoint/2010/main" val="316401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Frequency 2 Analysis</a:t>
            </a:r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143000"/>
            <a:ext cx="7696200" cy="5435600"/>
          </a:xfrm>
          <a:noFill/>
        </p:spPr>
      </p:pic>
    </p:spTree>
    <p:extLst>
      <p:ext uri="{BB962C8B-B14F-4D97-AF65-F5344CB8AC3E}">
        <p14:creationId xmlns:p14="http://schemas.microsoft.com/office/powerpoint/2010/main" val="224077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Frequency 2 Analysis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 data onto 2-dim space of sin and cos (freq. 2)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view:  scatterplot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Angle (in polar coordinates) shows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phase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Colors:  Spellman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cell cycle phase classification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Black was labeled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periodic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Within class phases approx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ly same, but notable differences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try to improve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phase classification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484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Internet traffic data analysis:</a:t>
            </a:r>
          </a:p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series of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packet times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internet hub  (UNC)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Hannig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,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,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and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Riedi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(2001)</a:t>
            </a:r>
            <a:endParaRPr lang="en-US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9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9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93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ZoomStatFig5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6400" y="1295400"/>
            <a:ext cx="3352800" cy="521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6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Revisit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phase classification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   approach: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outer 200 genes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(other numbers tried,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less resolution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Study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distribution of angles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SiZer analysis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(finds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significant bumps, etc., in histogram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Carefully redrew boundaries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Check by studying k.d.e. angles</a:t>
            </a:r>
          </a:p>
        </p:txBody>
      </p:sp>
    </p:spTree>
    <p:extLst>
      <p:ext uri="{BB962C8B-B14F-4D97-AF65-F5344CB8AC3E}">
        <p14:creationId xmlns:p14="http://schemas.microsoft.com/office/powerpoint/2010/main" val="23981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Study of 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Angles</a:t>
            </a:r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143000"/>
            <a:ext cx="7696200" cy="5435600"/>
          </a:xfrm>
          <a:noFill/>
        </p:spPr>
      </p:pic>
    </p:spTree>
    <p:extLst>
      <p:ext uri="{BB962C8B-B14F-4D97-AF65-F5344CB8AC3E}">
        <p14:creationId xmlns:p14="http://schemas.microsoft.com/office/powerpoint/2010/main" val="7948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Reclassification of Major Genes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143000"/>
            <a:ext cx="7696200" cy="5435600"/>
          </a:xfrm>
          <a:noFill/>
        </p:spPr>
      </p:pic>
    </p:spTree>
    <p:extLst>
      <p:ext uri="{BB962C8B-B14F-4D97-AF65-F5344CB8AC3E}">
        <p14:creationId xmlns:p14="http://schemas.microsoft.com/office/powerpoint/2010/main" val="245728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Compare to Previous Classif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143000"/>
            <a:ext cx="7696200" cy="5435600"/>
          </a:xfrm>
          <a:noFill/>
        </p:spPr>
      </p:pic>
    </p:spTree>
    <p:extLst>
      <p:ext uri="{BB962C8B-B14F-4D97-AF65-F5344CB8AC3E}">
        <p14:creationId xmlns:p14="http://schemas.microsoft.com/office/powerpoint/2010/main" val="52435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1" t="12617" r="19803" b="11683"/>
          <a:stretch/>
        </p:blipFill>
        <p:spPr>
          <a:xfrm>
            <a:off x="1776390" y="838200"/>
            <a:ext cx="7367610" cy="6028438"/>
          </a:xfrm>
          <a:noFill/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New Subpopulation View</a:t>
            </a:r>
          </a:p>
        </p:txBody>
      </p:sp>
    </p:spTree>
    <p:extLst>
      <p:ext uri="{BB962C8B-B14F-4D97-AF65-F5344CB8AC3E}">
        <p14:creationId xmlns:p14="http://schemas.microsoft.com/office/powerpoint/2010/main" val="288766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1" t="12617" r="19803" b="11683"/>
          <a:stretch/>
        </p:blipFill>
        <p:spPr>
          <a:xfrm>
            <a:off x="1776390" y="838200"/>
            <a:ext cx="7367610" cy="6028438"/>
          </a:xfrm>
          <a:noFill/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New Subpopulation 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2209800"/>
            <a:ext cx="2819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Note:</a:t>
            </a:r>
          </a:p>
          <a:p>
            <a:r>
              <a:rPr lang="en-US" sz="2400" dirty="0" err="1" smtClean="0">
                <a:solidFill>
                  <a:srgbClr val="000000"/>
                </a:solidFill>
              </a:rPr>
              <a:t>Subdensities</a:t>
            </a:r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Have Same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Bandwidth &amp;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Proportional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Areas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(so  </a:t>
            </a:r>
            <a:r>
              <a:rPr lang="el-GR" sz="2400" dirty="0" smtClean="0">
                <a:solidFill>
                  <a:srgbClr val="000000"/>
                </a:solidFill>
              </a:rPr>
              <a:t>Σ</a:t>
            </a:r>
            <a:r>
              <a:rPr lang="en-US" sz="2400" dirty="0" smtClean="0">
                <a:solidFill>
                  <a:srgbClr val="000000"/>
                </a:solidFill>
              </a:rPr>
              <a:t> = 1)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3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Participant Presentation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Jasmine Yang</a:t>
            </a:r>
          </a:p>
          <a:p>
            <a:pPr algn="ctr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OODA of PNC Data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4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Internet traffic data analysis: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series of packet times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internet hub  (UNC)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across very wide range of scales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needs more pixels than screen allows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do zooming view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(zoom in over time) </a:t>
            </a:r>
          </a:p>
          <a:p>
            <a:pPr marL="1066800" lvl="1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zoom in to yellow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bd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ry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next frame </a:t>
            </a:r>
          </a:p>
          <a:p>
            <a:pPr marL="1066800" lvl="1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readjust vertical axis 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57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Internet traffic data analysis (cont.)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Insights from </a:t>
            </a:r>
            <a:r>
              <a:rPr lang="en-US" sz="28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z="2800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z="2800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analysis: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Coarse scales: 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amazing amount of 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significant structure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Evidence of 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self-similar fractal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type process? 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Fewer significant features at small scales 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they exist, so not Poisson process 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Poisson approximation OK at small scale??? 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Smooths (top part) 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stable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at large scales? 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4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41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67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8FF78"/>
            </a:gs>
            <a:gs pos="50000">
              <a:schemeClr val="tx1"/>
            </a:gs>
            <a:gs pos="100000">
              <a:srgbClr val="78FF7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Dependent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rgbClr val="3333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altLang="ko-KR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altLang="ko-KR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endParaRPr lang="ko-KR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066800"/>
            <a:ext cx="8610600" cy="5105400"/>
          </a:xfrm>
          <a:noFill/>
        </p:spPr>
        <p:txBody>
          <a:bodyPr lIns="92075" tIns="46038" rIns="92075" bIns="46038"/>
          <a:lstStyle/>
          <a:p>
            <a:pPr marL="457200" indent="-457200" eaLnBrk="1" hangingPunct="1">
              <a:lnSpc>
                <a:spcPct val="140000"/>
              </a:lnSpc>
              <a:buFontTx/>
              <a:buNone/>
            </a:pPr>
            <a:r>
              <a:rPr lang="en-US" altLang="ko-KR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Rondonotti</a:t>
            </a: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</a:t>
            </a: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and Park (2007)</a:t>
            </a:r>
          </a:p>
          <a:p>
            <a:pPr marL="457200" indent="-457200" eaLnBrk="1" hangingPunct="1">
              <a:lnSpc>
                <a:spcPct val="140000"/>
              </a:lnSpc>
            </a:pPr>
            <a:r>
              <a:rPr lang="en-US" altLang="ko-KR" dirty="0" err="1" smtClean="0">
                <a:solidFill>
                  <a:srgbClr val="3333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altLang="ko-KR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altLang="ko-KR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compares data with white noise</a:t>
            </a:r>
          </a:p>
          <a:p>
            <a:pPr marL="457200" indent="-457200" eaLnBrk="1" hangingPunct="1">
              <a:lnSpc>
                <a:spcPct val="140000"/>
              </a:lnSpc>
            </a:pP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Inappropriate in time series</a:t>
            </a:r>
          </a:p>
          <a:p>
            <a:pPr marL="457200" indent="-457200" eaLnBrk="1" hangingPunct="1">
              <a:lnSpc>
                <a:spcPct val="140000"/>
              </a:lnSpc>
            </a:pP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Dependent </a:t>
            </a:r>
            <a:r>
              <a:rPr lang="en-US" altLang="ko-KR" dirty="0" err="1" smtClean="0">
                <a:solidFill>
                  <a:srgbClr val="3333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altLang="ko-KR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altLang="ko-KR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compares data with an assumed model</a:t>
            </a:r>
          </a:p>
          <a:p>
            <a:pPr marL="457200" indent="-457200" eaLnBrk="1" hangingPunct="1">
              <a:lnSpc>
                <a:spcPct val="140000"/>
              </a:lnSpc>
            </a:pP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 </a:t>
            </a:r>
            <a:r>
              <a:rPr lang="en-US" altLang="ko-KR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Goodness of Fit</a:t>
            </a: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test</a:t>
            </a:r>
            <a:endParaRPr lang="en-US" altLang="ko-KR" sz="3600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103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8FF78"/>
            </a:gs>
            <a:gs pos="50000">
              <a:schemeClr val="tx1"/>
            </a:gs>
            <a:gs pos="100000">
              <a:srgbClr val="78FF7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Dep</a:t>
            </a:r>
            <a:r>
              <a:rPr lang="en-US" altLang="ko-KR" sz="2800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ent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rgbClr val="3333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altLang="ko-KR" sz="280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altLang="ko-KR" sz="28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2002 Apr 13 Sat 1 pm </a:t>
            </a:r>
            <a:r>
              <a:rPr lang="en-US" altLang="ko-KR" sz="2800" smtClean="0">
                <a:solidFill>
                  <a:srgbClr val="00FF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altLang="ko-KR" sz="280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3 pm</a:t>
            </a:r>
            <a:r>
              <a:rPr lang="en-US" altLang="ko-KR" b="1" smtClean="0">
                <a:ea typeface="굴림" pitchFamily="34" charset="-127"/>
              </a:rPr>
              <a:t> </a:t>
            </a:r>
            <a:endParaRPr lang="ko-KR" altLang="en-US" b="1" smtClean="0">
              <a:ea typeface="굴림" pitchFamily="34" charset="-127"/>
            </a:endParaRP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4" t="5725" r="12047" b="6392"/>
          <a:stretch>
            <a:fillRect/>
          </a:stretch>
        </p:blipFill>
        <p:spPr>
          <a:xfrm>
            <a:off x="685800" y="1447800"/>
            <a:ext cx="8001000" cy="495300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152400" y="1905000"/>
            <a:ext cx="25880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Internet Traffic At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UNC Main Link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2 hour span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905000" y="1676400"/>
            <a:ext cx="1905000" cy="1219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56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8FF78"/>
            </a:gs>
            <a:gs pos="50000">
              <a:schemeClr val="tx1"/>
            </a:gs>
            <a:gs pos="100000">
              <a:srgbClr val="78FF7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Dep</a:t>
            </a:r>
            <a:r>
              <a:rPr lang="en-US" altLang="ko-KR" sz="2800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ent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rgbClr val="3333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altLang="ko-KR" sz="280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altLang="ko-KR" sz="28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2002 Apr 13 Sat 1 pm </a:t>
            </a:r>
            <a:r>
              <a:rPr lang="en-US" altLang="ko-KR" sz="2800" smtClean="0">
                <a:solidFill>
                  <a:srgbClr val="00FF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altLang="ko-KR" sz="280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3 pm</a:t>
            </a:r>
            <a:r>
              <a:rPr lang="en-US" altLang="ko-KR" b="1" smtClean="0">
                <a:ea typeface="굴림" pitchFamily="34" charset="-127"/>
              </a:rPr>
              <a:t> </a:t>
            </a:r>
            <a:endParaRPr lang="ko-KR" altLang="en-US" b="1" smtClean="0">
              <a:ea typeface="굴림" pitchFamily="34" charset="-127"/>
            </a:endParaRP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4" t="5725" r="12047" b="6392"/>
          <a:stretch>
            <a:fillRect/>
          </a:stretch>
        </p:blipFill>
        <p:spPr>
          <a:xfrm>
            <a:off x="685800" y="1447800"/>
            <a:ext cx="8001000" cy="495300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152399" y="3505200"/>
            <a:ext cx="2728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Big Spike in Traffic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Is “Really There”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371600" y="2057400"/>
            <a:ext cx="2895600" cy="1600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62200" y="4336197"/>
            <a:ext cx="1905000" cy="1074003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1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8FF78"/>
            </a:gs>
            <a:gs pos="50000">
              <a:schemeClr val="tx1"/>
            </a:gs>
            <a:gs pos="100000">
              <a:srgbClr val="78FF7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Dep</a:t>
            </a:r>
            <a:r>
              <a:rPr lang="en-US" altLang="ko-KR" sz="2800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ent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rgbClr val="3333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altLang="ko-KR" sz="280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altLang="ko-KR" sz="28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2002 Apr 13 Sat 1 pm </a:t>
            </a:r>
            <a:r>
              <a:rPr lang="en-US" altLang="ko-KR" sz="2800" smtClean="0">
                <a:solidFill>
                  <a:srgbClr val="00FF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altLang="ko-KR" sz="280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3 pm</a:t>
            </a:r>
            <a:r>
              <a:rPr lang="en-US" altLang="ko-KR" b="1" smtClean="0">
                <a:ea typeface="굴림" pitchFamily="34" charset="-127"/>
              </a:rPr>
              <a:t> </a:t>
            </a:r>
            <a:endParaRPr lang="ko-KR" altLang="en-US" b="1" smtClean="0">
              <a:ea typeface="굴림" pitchFamily="34" charset="-127"/>
            </a:endParaRP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4" t="5725" r="12047" b="6392"/>
          <a:stretch>
            <a:fillRect/>
          </a:stretch>
        </p:blipFill>
        <p:spPr>
          <a:xfrm>
            <a:off x="685800" y="1447800"/>
            <a:ext cx="8001000" cy="495300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5943600" y="2026503"/>
            <a:ext cx="1829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Zoom in for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Closer Look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4" name="Straight Arrow Connector 3"/>
          <p:cNvCxnSpPr>
            <a:endCxn id="3" idx="1"/>
          </p:cNvCxnSpPr>
          <p:nvPr/>
        </p:nvCxnSpPr>
        <p:spPr>
          <a:xfrm flipH="1">
            <a:off x="4476752" y="2442001"/>
            <a:ext cx="1466848" cy="1444201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Left Brace 2"/>
          <p:cNvSpPr/>
          <p:nvPr/>
        </p:nvSpPr>
        <p:spPr>
          <a:xfrm rot="16200000">
            <a:off x="4324350" y="3562350"/>
            <a:ext cx="304803" cy="342901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62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7675</TotalTime>
  <Words>925</Words>
  <Application>Microsoft Office PowerPoint</Application>
  <PresentationFormat>On-screen Show (4:3)</PresentationFormat>
  <Paragraphs>269</Paragraphs>
  <Slides>36</Slides>
  <Notes>36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 Unicode MS</vt:lpstr>
      <vt:lpstr>굴림</vt:lpstr>
      <vt:lpstr>Arial</vt:lpstr>
      <vt:lpstr>Tahoma</vt:lpstr>
      <vt:lpstr>Times New Roman</vt:lpstr>
      <vt:lpstr>Default Design</vt:lpstr>
      <vt:lpstr>7_Default Design</vt:lpstr>
      <vt:lpstr>SiZer Background</vt:lpstr>
      <vt:lpstr>SiZer Background</vt:lpstr>
      <vt:lpstr>SiZer Background</vt:lpstr>
      <vt:lpstr>SiZer Background</vt:lpstr>
      <vt:lpstr>SiZer Background</vt:lpstr>
      <vt:lpstr>Dependent SiZer</vt:lpstr>
      <vt:lpstr>Dep’ent SiZer : 2002 Apr 13 Sat 1 pm – 3 pm </vt:lpstr>
      <vt:lpstr>Dep’ent SiZer : 2002 Apr 13 Sat 1 pm – 3 pm </vt:lpstr>
      <vt:lpstr>Dep’ent SiZer : 2002 Apr 13 Sat 1 pm – 3 pm </vt:lpstr>
      <vt:lpstr>Zoomed view (to red region, i.e. “flat top”)</vt:lpstr>
      <vt:lpstr>Zoomed view (to red region, i.e. “flat top”)</vt:lpstr>
      <vt:lpstr>Further Zoom:  finds very  periodic behavior!</vt:lpstr>
      <vt:lpstr>Possible Physical Explanation</vt:lpstr>
      <vt:lpstr>SiZer Background</vt:lpstr>
      <vt:lpstr>SiZer Background</vt:lpstr>
      <vt:lpstr>SiZer Overview</vt:lpstr>
      <vt:lpstr>PCA to find clusters</vt:lpstr>
      <vt:lpstr>PCA to find clusters</vt:lpstr>
      <vt:lpstr>PCA to find clusters</vt:lpstr>
      <vt:lpstr>PCA to find clusters</vt:lpstr>
      <vt:lpstr>PCA to find clusters</vt:lpstr>
      <vt:lpstr>PCA to find clusters</vt:lpstr>
      <vt:lpstr>Recall Yeast Cell Cycle Data</vt:lpstr>
      <vt:lpstr>Yeast Cell Cycle Data, FDA View</vt:lpstr>
      <vt:lpstr>Yeast Cell Cycle Data, FDA View</vt:lpstr>
      <vt:lpstr>Yeast Cell Cycles, Freq. 2 Proj.</vt:lpstr>
      <vt:lpstr>Frequency 2 Analysis</vt:lpstr>
      <vt:lpstr>Frequency 2 Analysis</vt:lpstr>
      <vt:lpstr>Frequency 2 Analysis</vt:lpstr>
      <vt:lpstr>Yeast Cell Cycle</vt:lpstr>
      <vt:lpstr>SiZer Study of Dist’n of Angles</vt:lpstr>
      <vt:lpstr>Reclassification of Major Genes</vt:lpstr>
      <vt:lpstr>Compare to Previous Classif’n</vt:lpstr>
      <vt:lpstr>New Subpopulation View</vt:lpstr>
      <vt:lpstr>New Subpopulation View</vt:lpstr>
      <vt:lpstr>Participant Presentation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347</cp:revision>
  <dcterms:created xsi:type="dcterms:W3CDTF">2001-06-08T01:38:43Z</dcterms:created>
  <dcterms:modified xsi:type="dcterms:W3CDTF">2016-03-10T20:15:03Z</dcterms:modified>
</cp:coreProperties>
</file>