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65" r:id="rId4"/>
    <p:sldId id="266" r:id="rId5"/>
    <p:sldId id="257" r:id="rId6"/>
    <p:sldId id="258" r:id="rId7"/>
    <p:sldId id="259" r:id="rId8"/>
    <p:sldId id="260" r:id="rId9"/>
    <p:sldId id="261" r:id="rId10"/>
    <p:sldId id="262" r:id="rId11"/>
    <p:sldId id="263" r:id="rId12"/>
    <p:sldId id="264" r:id="rId13"/>
    <p:sldId id="267" r:id="rId14"/>
    <p:sldId id="269" r:id="rId15"/>
    <p:sldId id="286" r:id="rId16"/>
    <p:sldId id="270" r:id="rId17"/>
    <p:sldId id="271" r:id="rId18"/>
    <p:sldId id="272" r:id="rId19"/>
    <p:sldId id="273" r:id="rId20"/>
    <p:sldId id="287" r:id="rId21"/>
    <p:sldId id="275" r:id="rId22"/>
    <p:sldId id="276" r:id="rId23"/>
    <p:sldId id="277" r:id="rId24"/>
    <p:sldId id="278" r:id="rId25"/>
    <p:sldId id="279" r:id="rId26"/>
    <p:sldId id="280" r:id="rId27"/>
    <p:sldId id="281" r:id="rId28"/>
    <p:sldId id="282" r:id="rId29"/>
    <p:sldId id="284" r:id="rId30"/>
    <p:sldId id="288" r:id="rId31"/>
    <p:sldId id="285" r:id="rId32"/>
    <p:sldId id="283"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30" autoAdjust="0"/>
  </p:normalViewPr>
  <p:slideViewPr>
    <p:cSldViewPr>
      <p:cViewPr varScale="1">
        <p:scale>
          <a:sx n="40" d="100"/>
          <a:sy n="40" d="100"/>
        </p:scale>
        <p:origin x="-10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7B4B0-9F96-4503-A2DC-30E634B75624}" type="datetimeFigureOut">
              <a:rPr lang="zh-CN" altLang="en-US" smtClean="0"/>
              <a:t>2016/3/21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61DD9-4553-4CFF-8609-7C6FA60A40EE}" type="slidenum">
              <a:rPr lang="zh-CN" altLang="en-US" smtClean="0"/>
              <a:t>‹#›</a:t>
            </a:fld>
            <a:endParaRPr lang="zh-CN" altLang="en-US"/>
          </a:p>
        </p:txBody>
      </p:sp>
    </p:spTree>
    <p:extLst>
      <p:ext uri="{BB962C8B-B14F-4D97-AF65-F5344CB8AC3E}">
        <p14:creationId xmlns:p14="http://schemas.microsoft.com/office/powerpoint/2010/main" val="238247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Goal: apply transformation marginally to each feature </a:t>
            </a:r>
          </a:p>
          <a:p>
            <a:pPr eaLnBrk="1" hangingPunct="1"/>
            <a:r>
              <a:rPr lang="en-US" dirty="0" smtClean="0"/>
              <a:t>Dr. Marron</a:t>
            </a:r>
            <a:r>
              <a:rPr lang="en-US" baseline="0" dirty="0" smtClean="0"/>
              <a:t> have already talked about the usefulness of transformation. </a:t>
            </a:r>
          </a:p>
          <a:p>
            <a:pPr eaLnBrk="1" hangingPunct="1"/>
            <a:r>
              <a:rPr lang="en-US" dirty="0" smtClean="0"/>
              <a:t>Today we will dive deeper into</a:t>
            </a:r>
            <a:r>
              <a:rPr lang="en-US" baseline="0" dirty="0" smtClean="0"/>
              <a:t> the data transformation and see how can automate it to handle data with many variables in another words high dimensional data sets.</a:t>
            </a:r>
          </a:p>
          <a:p>
            <a:pPr eaLnBrk="1" hangingPunct="1"/>
            <a:r>
              <a:rPr lang="en-US" baseline="0" dirty="0" smtClean="0"/>
              <a:t>First let’s do a recap about the transformation </a:t>
            </a:r>
          </a:p>
          <a:p>
            <a:pPr eaLnBrk="1" hangingPunct="1"/>
            <a:r>
              <a:rPr lang="en-US" baseline="0" dirty="0" smtClean="0"/>
              <a:t>Transformation is in fact a useful step in the preliminary analysis. </a:t>
            </a:r>
            <a:r>
              <a:rPr lang="en-US" altLang="zh-CN" baseline="0" dirty="0" smtClean="0"/>
              <a:t>Because most classical methods</a:t>
            </a:r>
            <a:r>
              <a:rPr lang="en-US" altLang="zh-CN" dirty="0" smtClean="0"/>
              <a:t> works for data that are approximately</a:t>
            </a:r>
            <a:r>
              <a:rPr lang="en-US" altLang="zh-CN" baseline="0" dirty="0" smtClean="0"/>
              <a:t> normal distributed. </a:t>
            </a:r>
            <a:r>
              <a:rPr lang="en-US" baseline="0" dirty="0" smtClean="0"/>
              <a:t>We will check </a:t>
            </a:r>
            <a:r>
              <a:rPr lang="en-US" altLang="zh-CN" baseline="0" dirty="0" smtClean="0"/>
              <a:t>each variable and try to improve the closeness of the data distribution to normality.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59623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Different shif</a:t>
            </a:r>
            <a:r>
              <a:rPr lang="en-US" baseline="0" dirty="0" smtClean="0"/>
              <a:t>t log </a:t>
            </a:r>
          </a:p>
          <a:p>
            <a:pPr eaLnBrk="1" hangingPunct="1"/>
            <a:r>
              <a:rPr lang="en-US" baseline="0" dirty="0" smtClean="0"/>
              <a:t>In summary from the three feature examples we have seen, shift log transformation is useful </a:t>
            </a:r>
          </a:p>
          <a:p>
            <a:pPr eaLnBrk="1" hangingPunct="1"/>
            <a:r>
              <a:rPr lang="en-US" baseline="0" dirty="0" smtClean="0"/>
              <a:t>But you need to tune the shift parameter based on the data values and also use different functions for the negative skewness!</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11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9491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a high dimensional</a:t>
            </a:r>
            <a:r>
              <a:rPr lang="en-US" altLang="zh-CN" baseline="0" dirty="0" smtClean="0"/>
              <a:t> data set, automation is important!</a:t>
            </a:r>
          </a:p>
          <a:p>
            <a:r>
              <a:rPr lang="en-US" altLang="zh-CN" baseline="0" dirty="0" smtClean="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smtClean="0"/>
              <a:t>What is the challenge here?</a:t>
            </a:r>
          </a:p>
          <a:p>
            <a:pPr marL="228600" indent="-228600">
              <a:buAutoNum type="arabicPeriod"/>
            </a:pPr>
            <a:r>
              <a:rPr lang="en-US" altLang="zh-CN" baseline="0" dirty="0" smtClean="0"/>
              <a:t>First challenge comes from tuning the shift parameter value </a:t>
            </a:r>
          </a:p>
          <a:p>
            <a:pPr marL="0" indent="0">
              <a:buNone/>
            </a:pPr>
            <a:r>
              <a:rPr lang="en-US" altLang="zh-CN" baseline="0" dirty="0" smtClean="0"/>
              <a:t>   variables may range from different magnitude </a:t>
            </a:r>
          </a:p>
          <a:p>
            <a:pPr marL="0" indent="0">
              <a:buNone/>
            </a:pPr>
            <a:r>
              <a:rPr lang="en-US" altLang="zh-CN" baseline="0" dirty="0" smtClean="0"/>
              <a:t>   It depends on the data magnitude (to make valid log function)</a:t>
            </a:r>
          </a:p>
          <a:p>
            <a:pPr marL="0" indent="0">
              <a:buNone/>
            </a:pPr>
            <a:r>
              <a:rPr lang="en-US" altLang="zh-CN" baseline="0" dirty="0" smtClean="0"/>
              <a:t>   You have different optimal shift parameter value for different variables given a target</a:t>
            </a:r>
          </a:p>
          <a:p>
            <a:pPr marL="0" indent="0">
              <a:buNone/>
            </a:pPr>
            <a:r>
              <a:rPr lang="en-US" altLang="zh-CN" baseline="0" dirty="0" smtClean="0"/>
              <a:t>   How to handle positive and negative skewness at same time </a:t>
            </a:r>
          </a:p>
          <a:p>
            <a:pPr marL="0" indent="0">
              <a:buNone/>
            </a:pPr>
            <a:r>
              <a:rPr lang="en-US" altLang="zh-CN" baseline="0" dirty="0" smtClean="0"/>
              <a:t>2. Address outliers which are also quite different from variable to variable  </a:t>
            </a:r>
          </a:p>
          <a:p>
            <a:pPr marL="0" indent="0">
              <a:buNone/>
            </a:pP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12</a:t>
            </a:fld>
            <a:endParaRPr lang="zh-CN" altLang="en-US"/>
          </a:p>
        </p:txBody>
      </p:sp>
    </p:spTree>
    <p:extLst>
      <p:ext uri="{BB962C8B-B14F-4D97-AF65-F5344CB8AC3E}">
        <p14:creationId xmlns:p14="http://schemas.microsoft.com/office/powerpoint/2010/main" val="85656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Specify our target </a:t>
            </a:r>
          </a:p>
          <a:p>
            <a:r>
              <a:rPr lang="en-US" altLang="zh-CN" baseline="0" dirty="0" smtClean="0"/>
              <a:t>Given a data set, it will select optimal shift log transformation for each variable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13</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a:t>
            </a:r>
            <a:r>
              <a:rPr lang="en-US" altLang="zh-CN" baseline="0" dirty="0" smtClean="0"/>
              <a:t>se challenges we propose an automatic transformation scheme</a:t>
            </a:r>
          </a:p>
          <a:p>
            <a:r>
              <a:rPr lang="en-US" altLang="zh-CN" baseline="0" dirty="0" smtClean="0"/>
              <a:t>The new scheme consists of three parts </a:t>
            </a:r>
          </a:p>
          <a:p>
            <a:r>
              <a:rPr lang="en-US" altLang="zh-CN" baseline="0" dirty="0" smtClean="0"/>
              <a:t>1. A new parametrized family of transformation functions </a:t>
            </a:r>
          </a:p>
          <a:p>
            <a:r>
              <a:rPr lang="en-US" altLang="zh-CN" baseline="0" dirty="0" smtClean="0"/>
              <a:t>This re-parametrization facilitate the automation by making  the selection of shift tuning parameter independent of data magnitude.</a:t>
            </a:r>
          </a:p>
          <a:p>
            <a:r>
              <a:rPr lang="en-US" altLang="zh-CN" baseline="0" dirty="0" smtClean="0"/>
              <a:t>Beside, it put transformation function for handling both positive and negative skewness in the same family</a:t>
            </a:r>
          </a:p>
          <a:p>
            <a:r>
              <a:rPr lang="en-US" altLang="zh-CN" baseline="0" dirty="0" smtClean="0"/>
              <a:t>2. A robust way for standardization and also an option for </a:t>
            </a:r>
            <a:r>
              <a:rPr lang="en-US" altLang="zh-CN" baseline="0" dirty="0" err="1" smtClean="0"/>
              <a:t>winsorizing</a:t>
            </a:r>
            <a:r>
              <a:rPr lang="en-US" altLang="zh-CN" baseline="0" dirty="0" smtClean="0"/>
              <a:t> the influential points (</a:t>
            </a:r>
            <a:r>
              <a:rPr lang="en-US" altLang="zh-CN" baseline="0" dirty="0" err="1" smtClean="0"/>
              <a:t>winsorization</a:t>
            </a:r>
            <a:r>
              <a:rPr lang="en-US" altLang="zh-CN" baseline="0" dirty="0" smtClean="0"/>
              <a:t> means that given a vector of data values and a threshold, when the absolute data values are larger than the threshold, you will pull these values back to the threshold) </a:t>
            </a:r>
          </a:p>
          <a:p>
            <a:r>
              <a:rPr lang="en-US" altLang="zh-CN" baseline="0" dirty="0" smtClean="0"/>
              <a:t>3. The parameter value selection </a:t>
            </a:r>
          </a:p>
          <a:p>
            <a:r>
              <a:rPr lang="en-US" altLang="zh-CN" baseline="0" dirty="0" smtClean="0"/>
              <a:t>How to use an algorithm for optimal value  </a:t>
            </a:r>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14</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start with the new re-parametrized</a:t>
            </a:r>
            <a:r>
              <a:rPr lang="en-US" altLang="zh-CN" baseline="0" dirty="0" smtClean="0"/>
              <a:t> function and we will start from the very basic </a:t>
            </a:r>
            <a:endParaRPr lang="en-US" altLang="zh-CN" dirty="0" smtClean="0"/>
          </a:p>
          <a:p>
            <a:r>
              <a:rPr lang="en-US" altLang="zh-CN" dirty="0" smtClean="0"/>
              <a:t>Deal both</a:t>
            </a:r>
            <a:r>
              <a:rPr lang="en-US" altLang="zh-CN" baseline="0" dirty="0" smtClean="0"/>
              <a:t> positive and negative skewness + maintain the order of data values</a:t>
            </a:r>
          </a:p>
          <a:p>
            <a:r>
              <a:rPr lang="en-US" altLang="zh-CN" baseline="0" dirty="0" smtClean="0"/>
              <a:t>Given a feature vector in the data set, we need to first calculate its skewness  </a:t>
            </a:r>
          </a:p>
          <a:p>
            <a:r>
              <a:rPr lang="en-US" altLang="zh-CN" baseline="0" dirty="0" smtClean="0"/>
              <a:t>Based on the sign of the skewness we will have different log transformation (applying convex transformation function will increase the skewness and concave will decrease)</a:t>
            </a:r>
          </a:p>
          <a:p>
            <a:r>
              <a:rPr lang="en-US" altLang="zh-CN" baseline="0" dirty="0" smtClean="0"/>
              <a:t>For negative one, we add negative sign to keep the same order of the data values</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15</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One big</a:t>
            </a:r>
            <a:r>
              <a:rPr lang="en-US" altLang="zh-CN" baseline="0" dirty="0" smtClean="0"/>
              <a:t> concern is that logarithm functions require positive inputs </a:t>
            </a:r>
          </a:p>
          <a:p>
            <a:r>
              <a:rPr lang="en-US" altLang="zh-CN" dirty="0" smtClean="0"/>
              <a:t>Therefore</a:t>
            </a:r>
            <a:r>
              <a:rPr lang="en-US" altLang="zh-CN" baseline="0" dirty="0" smtClean="0"/>
              <a:t> </a:t>
            </a:r>
            <a:r>
              <a:rPr lang="en-US" altLang="zh-CN" dirty="0" smtClean="0"/>
              <a:t>it is important to modify the functions for both</a:t>
            </a:r>
            <a:r>
              <a:rPr lang="en-US" altLang="zh-CN" baseline="0" dirty="0" smtClean="0"/>
              <a:t> positive and negative cases</a:t>
            </a:r>
            <a:r>
              <a:rPr lang="en-US" altLang="zh-CN" dirty="0" smtClean="0"/>
              <a:t> to be valid for any element value.</a:t>
            </a:r>
          </a:p>
          <a:p>
            <a:pPr marL="228600" indent="-228600">
              <a:buAutoNum type="arabicPeriod"/>
            </a:pPr>
            <a:r>
              <a:rPr lang="en-US" altLang="zh-CN" dirty="0" err="1" smtClean="0"/>
              <a:t>Substract</a:t>
            </a:r>
            <a:r>
              <a:rPr lang="en-US" altLang="zh-CN" baseline="0" dirty="0" smtClean="0"/>
              <a:t> the minimal value and add a positive shift parameter </a:t>
            </a:r>
          </a:p>
          <a:p>
            <a:pPr marL="228600" indent="-228600">
              <a:buAutoNum type="arabicPeriod"/>
            </a:pPr>
            <a:r>
              <a:rPr lang="en-US" altLang="zh-CN" baseline="0" dirty="0" smtClean="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16</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Thus,</a:t>
            </a:r>
            <a:r>
              <a:rPr lang="en-US" altLang="zh-CN" baseline="0" dirty="0" smtClean="0"/>
              <a:t> we further parametrize the parameter eta in terms of the multiples of the range</a:t>
            </a:r>
          </a:p>
          <a:p>
            <a:r>
              <a:rPr lang="en-US" altLang="zh-CN" baseline="0" dirty="0" smtClean="0"/>
              <a:t>of the feature vectors </a:t>
            </a:r>
          </a:p>
          <a:p>
            <a:r>
              <a:rPr lang="en-US" altLang="zh-CN" baseline="0" dirty="0" smtClean="0"/>
              <a:t>This makes the selection of parameter values beta independent of the data magnitude </a:t>
            </a:r>
          </a:p>
          <a:p>
            <a:r>
              <a:rPr lang="en-US" altLang="zh-CN" baseline="0" dirty="0" smtClean="0"/>
              <a:t>The beta ranges from negative </a:t>
            </a:r>
            <a:r>
              <a:rPr lang="en-US" altLang="zh-CN" baseline="0" dirty="0" err="1" smtClean="0"/>
              <a:t>inf</a:t>
            </a:r>
            <a:r>
              <a:rPr lang="en-US" altLang="zh-CN" baseline="0" dirty="0" smtClean="0"/>
              <a:t> to positive </a:t>
            </a:r>
            <a:r>
              <a:rPr lang="en-US" altLang="zh-CN" baseline="0" dirty="0" err="1" smtClean="0"/>
              <a:t>inf</a:t>
            </a:r>
            <a:r>
              <a:rPr lang="en-US" altLang="zh-CN" baseline="0" dirty="0" smtClean="0"/>
              <a:t> </a:t>
            </a:r>
          </a:p>
          <a:p>
            <a:r>
              <a:rPr lang="en-US" altLang="zh-CN" baseline="0" dirty="0" smtClean="0"/>
              <a:t>Now we note that the functions for </a:t>
            </a:r>
            <a:r>
              <a:rPr lang="en-US" altLang="zh-CN" baseline="0" dirty="0" err="1" smtClean="0"/>
              <a:t>pos</a:t>
            </a:r>
            <a:r>
              <a:rPr lang="en-US" altLang="zh-CN" baseline="0" dirty="0" smtClean="0"/>
              <a:t> and negative are both symmetric around zero </a:t>
            </a:r>
          </a:p>
          <a:p>
            <a:r>
              <a:rPr lang="en-US" altLang="zh-CN" baseline="0" dirty="0" smtClean="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17</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a:t>
            </a:r>
            <a:r>
              <a:rPr lang="en-US" altLang="zh-CN" baseline="0" dirty="0" smtClean="0"/>
              <a:t> incorporating all the elements we have discussed the new parameterized family of transformation functions </a:t>
            </a:r>
          </a:p>
          <a:p>
            <a:r>
              <a:rPr lang="en-US" altLang="zh-CN" dirty="0" smtClean="0"/>
              <a:t>For beta is positive, transformation for positive skewness</a:t>
            </a:r>
          </a:p>
          <a:p>
            <a:r>
              <a:rPr lang="en-US" altLang="zh-CN" dirty="0" smtClean="0"/>
              <a:t>For</a:t>
            </a:r>
            <a:r>
              <a:rPr lang="en-US" altLang="zh-CN" baseline="0" dirty="0" smtClean="0"/>
              <a:t> beta is negative, transformation for negative skewness</a:t>
            </a:r>
            <a:endParaRPr lang="zh-CN" altLang="en-US" dirty="0" smtClean="0"/>
          </a:p>
          <a:p>
            <a:r>
              <a:rPr lang="en-US" altLang="zh-CN" dirty="0" smtClean="0"/>
              <a:t>And the parameter value selection is independent of data</a:t>
            </a:r>
            <a:r>
              <a:rPr lang="en-US" altLang="zh-CN" baseline="0" dirty="0" smtClean="0"/>
              <a:t> magnitude</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18</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other good property</a:t>
            </a:r>
            <a:r>
              <a:rPr lang="en-US" altLang="zh-CN" baseline="0" dirty="0" smtClean="0"/>
              <a:t> of this function is continuous over beta </a:t>
            </a:r>
          </a:p>
          <a:p>
            <a:r>
              <a:rPr lang="en-US" altLang="zh-CN" baseline="0" dirty="0" smtClean="0"/>
              <a:t>You may ask, what if beta approaches zero</a:t>
            </a:r>
          </a:p>
          <a:p>
            <a:r>
              <a:rPr lang="en-US" altLang="zh-CN" baseline="0" dirty="0" smtClean="0"/>
              <a:t>If beta is zero, binding this transformation with a standardization =this is equal to standardization only which you understand as no transformation has been done. </a:t>
            </a:r>
          </a:p>
          <a:p>
            <a:r>
              <a:rPr lang="en-US" altLang="zh-CN" baseline="0" dirty="0" smtClean="0"/>
              <a:t>In summary,</a:t>
            </a:r>
            <a:endParaRPr lang="en-US" altLang="zh-CN" dirty="0" smtClean="0"/>
          </a:p>
          <a:p>
            <a:r>
              <a:rPr lang="en-US" altLang="zh-CN" dirty="0" smtClean="0"/>
              <a:t>For beta is zero = no transformation </a:t>
            </a:r>
          </a:p>
          <a:p>
            <a:r>
              <a:rPr lang="en-US" altLang="zh-CN" dirty="0" smtClean="0"/>
              <a:t>For beta is positive, transformation for positive skewness</a:t>
            </a:r>
          </a:p>
          <a:p>
            <a:r>
              <a:rPr lang="en-US" altLang="zh-CN" dirty="0" smtClean="0"/>
              <a:t>For</a:t>
            </a:r>
            <a:r>
              <a:rPr lang="en-US" altLang="zh-CN" baseline="0" dirty="0" smtClean="0"/>
              <a:t> beta is negative, transformation for negative skewness</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19</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After</a:t>
            </a:r>
            <a:r>
              <a:rPr lang="en-US" altLang="zh-CN" baseline="0" dirty="0" smtClean="0"/>
              <a:t> the shift log transformation, we need to deal with potential influential values by </a:t>
            </a:r>
            <a:r>
              <a:rPr lang="en-US" altLang="zh-CN" baseline="0" dirty="0" err="1" smtClean="0"/>
              <a:t>winsorization</a:t>
            </a:r>
            <a:r>
              <a:rPr lang="en-US" altLang="zh-CN" baseline="0" dirty="0" smtClean="0"/>
              <a:t>, </a:t>
            </a:r>
          </a:p>
          <a:p>
            <a:r>
              <a:rPr lang="en-US" altLang="zh-CN" baseline="0" dirty="0" smtClean="0"/>
              <a:t>Before that we need a robust standardization ( and I will talk about it later)</a:t>
            </a:r>
          </a:p>
          <a:p>
            <a:endParaRPr lang="en-US" altLang="zh-CN" baseline="0" dirty="0" smtClean="0"/>
          </a:p>
          <a:p>
            <a:r>
              <a:rPr lang="en-US" altLang="zh-CN" baseline="0" dirty="0" smtClean="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20</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One motivated example comes from the melanoma data</a:t>
            </a:r>
            <a:r>
              <a:rPr lang="en-US" baseline="0" dirty="0" smtClean="0"/>
              <a:t> set in which you have different image features which are very non-Gaussian data</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24591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 extreme value theory</a:t>
            </a:r>
            <a:r>
              <a:rPr lang="en-US" altLang="zh-CN" baseline="0" dirty="0" smtClean="0"/>
              <a:t> we can study the distribution of the extreme values </a:t>
            </a:r>
          </a:p>
          <a:p>
            <a:r>
              <a:rPr lang="en-US" altLang="zh-CN" baseline="0" dirty="0" smtClean="0"/>
              <a:t>In particular we use a special case in the three types theorem for </a:t>
            </a:r>
            <a:r>
              <a:rPr lang="en-US" altLang="zh-CN" baseline="0" dirty="0" err="1" smtClean="0"/>
              <a:t>iid</a:t>
            </a:r>
            <a:r>
              <a:rPr lang="en-US" altLang="zh-CN" baseline="0" dirty="0" smtClean="0"/>
              <a:t> </a:t>
            </a:r>
            <a:r>
              <a:rPr lang="en-US" altLang="zh-CN" baseline="0" dirty="0" err="1" smtClean="0"/>
              <a:t>gaussian</a:t>
            </a:r>
            <a:r>
              <a:rPr lang="en-US" altLang="zh-CN" baseline="0" dirty="0" smtClean="0"/>
              <a:t> </a:t>
            </a:r>
          </a:p>
          <a:p>
            <a:r>
              <a:rPr lang="en-US" altLang="zh-CN" baseline="0" dirty="0" smtClean="0"/>
              <a:t>That’s why we do this after shift log and standardization </a:t>
            </a:r>
          </a:p>
          <a:p>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21</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 </a:t>
            </a:r>
            <a:r>
              <a:rPr lang="en-US" altLang="zh-CN" dirty="0" err="1" smtClean="0"/>
              <a:t>thm</a:t>
            </a:r>
            <a:r>
              <a:rPr lang="en-US" altLang="zh-CN" dirty="0" smtClean="0"/>
              <a:t>, we can get a threshold</a:t>
            </a:r>
            <a:r>
              <a:rPr lang="en-US" altLang="zh-CN" baseline="0" dirty="0" smtClean="0"/>
              <a:t> based on the 95th percentile of the standard Gumbel distribution (p95).</a:t>
            </a:r>
          </a:p>
          <a:p>
            <a:r>
              <a:rPr lang="en-US" altLang="zh-CN" baseline="0" dirty="0" smtClean="0"/>
              <a:t>For element values with absolute value larger the threshold, we will put them back </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22</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we a process for transformation which is</a:t>
            </a:r>
            <a:r>
              <a:rPr lang="en-US" altLang="zh-CN" baseline="0" dirty="0" smtClean="0"/>
              <a:t> controlled by the parameter beta</a:t>
            </a:r>
          </a:p>
          <a:p>
            <a:r>
              <a:rPr lang="en-US" altLang="zh-CN" dirty="0" smtClean="0"/>
              <a:t>The last step is to</a:t>
            </a:r>
            <a:r>
              <a:rPr lang="en-US" altLang="zh-CN" baseline="0" dirty="0" smtClean="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do that, we first need a criteria </a:t>
            </a:r>
            <a:endParaRPr lang="zh-CN" altLang="en-US" dirty="0" smtClean="0"/>
          </a:p>
          <a:p>
            <a:r>
              <a:rPr lang="en-US" altLang="zh-CN" baseline="0" dirty="0" smtClean="0"/>
              <a:t>A-D test stat is used which measures the distance between the empirical distribution function (EDF) of the transformed data and the cumulative distribution function (CDF) of the standard normal. </a:t>
            </a:r>
          </a:p>
          <a:p>
            <a:r>
              <a:rPr lang="en-US" altLang="zh-CN" dirty="0" smtClean="0"/>
              <a:t>It</a:t>
            </a:r>
            <a:r>
              <a:rPr lang="en-US" altLang="zh-CN" baseline="0" dirty="0" smtClean="0"/>
              <a:t> </a:t>
            </a:r>
            <a:r>
              <a:rPr lang="en-US" altLang="zh-CN" dirty="0" smtClean="0"/>
              <a:t>give appropriate weight to the tails using a</a:t>
            </a:r>
            <a:r>
              <a:rPr lang="en-US" altLang="zh-CN" baseline="0" dirty="0" smtClean="0"/>
              <a:t> </a:t>
            </a:r>
            <a:r>
              <a:rPr lang="en-US" altLang="zh-CN" dirty="0" smtClean="0"/>
              <a:t>weighted L2 metric. It is more powerfu</a:t>
            </a:r>
            <a:r>
              <a:rPr lang="en-US" altLang="zh-CN" baseline="0" dirty="0" smtClean="0"/>
              <a:t>l for detecting </a:t>
            </a:r>
          </a:p>
          <a:p>
            <a:endParaRPr lang="en-US" altLang="zh-CN" baseline="0" dirty="0" smtClean="0"/>
          </a:p>
          <a:p>
            <a:r>
              <a:rPr lang="en-US" altLang="zh-CN" baseline="0" dirty="0" smtClean="0"/>
              <a:t>Given the evaluation, we adopt the grid search algorithm for minimizing the A-D test stat. </a:t>
            </a:r>
          </a:p>
          <a:p>
            <a:r>
              <a:rPr lang="en-US" altLang="zh-CN" dirty="0" smtClean="0"/>
              <a:t>One major</a:t>
            </a:r>
            <a:r>
              <a:rPr lang="en-US" altLang="zh-CN" baseline="0" dirty="0" smtClean="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23</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a:t>
            </a:r>
            <a:r>
              <a:rPr lang="en-US" altLang="zh-CN" baseline="0" dirty="0" smtClean="0"/>
              <a:t> we give a summarized of our transformation scheme</a:t>
            </a:r>
            <a:endParaRPr lang="zh-CN" altLang="en-US" dirty="0"/>
          </a:p>
        </p:txBody>
      </p:sp>
      <p:sp>
        <p:nvSpPr>
          <p:cNvPr id="4" name="Slide Number Placeholder 3"/>
          <p:cNvSpPr>
            <a:spLocks noGrp="1"/>
          </p:cNvSpPr>
          <p:nvPr>
            <p:ph type="sldNum" sz="quarter" idx="10"/>
          </p:nvPr>
        </p:nvSpPr>
        <p:spPr/>
        <p:txBody>
          <a:bodyPr/>
          <a:lstStyle/>
          <a:p>
            <a:fld id="{ED161DD9-4553-4CFF-8609-7C6FA60A40EE}" type="slidenum">
              <a:rPr lang="zh-CN" altLang="en-US" smtClean="0"/>
              <a:t>24</a:t>
            </a:fld>
            <a:endParaRPr lang="zh-CN" altLang="en-US"/>
          </a:p>
        </p:txBody>
      </p:sp>
    </p:spTree>
    <p:extLst>
      <p:ext uri="{BB962C8B-B14F-4D97-AF65-F5344CB8AC3E}">
        <p14:creationId xmlns:p14="http://schemas.microsoft.com/office/powerpoint/2010/main" val="2869160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a:t>
            </a:r>
            <a:r>
              <a:rPr lang="en-US" baseline="0" dirty="0" smtClean="0"/>
              <a:t> ap</a:t>
            </a:r>
            <a:r>
              <a:rPr lang="en-US" dirty="0" smtClean="0"/>
              <a:t>plied our</a:t>
            </a:r>
            <a:r>
              <a:rPr lang="en-US" baseline="0" dirty="0" smtClean="0"/>
              <a:t> automatic transformation on the same melanoma data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Use QQ</a:t>
            </a:r>
            <a:r>
              <a:rPr lang="zh-CN" altLang="en-US" baseline="0" dirty="0" smtClean="0"/>
              <a:t> </a:t>
            </a:r>
            <a:r>
              <a:rPr lang="en-US" altLang="zh-CN" baseline="0" dirty="0" smtClean="0"/>
              <a:t>Plot to compare normality</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Besides, although</a:t>
            </a:r>
            <a:r>
              <a:rPr lang="en-US" baseline="0" dirty="0" smtClean="0"/>
              <a:t> the transformation targets at marginal </a:t>
            </a:r>
            <a:r>
              <a:rPr lang="en-US" baseline="0" dirty="0" err="1" smtClean="0"/>
              <a:t>dist</a:t>
            </a:r>
            <a:r>
              <a:rPr lang="en-US" baseline="0" dirty="0" smtClean="0"/>
              <a:t> </a:t>
            </a:r>
          </a:p>
          <a:p>
            <a:pPr eaLnBrk="1" hangingPunct="1"/>
            <a:r>
              <a:rPr lang="en-US" baseline="0" dirty="0" smtClean="0"/>
              <a:t>We see improvement of bivariate normality in many real data sets for example here.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29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Very non-Gaussian data</a:t>
            </a:r>
          </a:p>
          <a:p>
            <a:pPr eaLnBrk="1" hangingPunct="1"/>
            <a:r>
              <a:rPr lang="en-US" dirty="0" smtClean="0"/>
              <a:t>1. They presents strong skewness</a:t>
            </a:r>
            <a:r>
              <a:rPr lang="en-US" baseline="0" dirty="0" smtClean="0"/>
              <a:t> 2. 3. </a:t>
            </a:r>
            <a:r>
              <a:rPr lang="en-US" dirty="0" smtClean="0"/>
              <a:t>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610649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 benefit for binary variables. </a:t>
            </a:r>
          </a:p>
          <a:p>
            <a:pPr eaLnBrk="1" hangingPunct="1"/>
            <a:r>
              <a:rPr lang="en-US" dirty="0" smtClean="0"/>
              <a:t>not useful in modifying a</a:t>
            </a:r>
            <a:r>
              <a:rPr lang="en-US" baseline="0" dirty="0" smtClean="0"/>
              <a:t> </a:t>
            </a:r>
            <a:r>
              <a:rPr lang="en-US" dirty="0" smtClean="0"/>
              <a:t>symmetric, but highly </a:t>
            </a:r>
            <a:r>
              <a:rPr lang="en-US" dirty="0" err="1" smtClean="0"/>
              <a:t>kurtotic</a:t>
            </a:r>
            <a:r>
              <a:rPr lang="en-US" dirty="0" smtClean="0"/>
              <a:t> distribution.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31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Magnitude difference,</a:t>
            </a:r>
            <a:r>
              <a:rPr lang="en-US" baseline="0" dirty="0" smtClean="0"/>
              <a:t> right skewness (positive skewness), non-Gaussian, a few large values</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22560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Log-transformation</a:t>
            </a:r>
            <a:r>
              <a:rPr lang="en-US" baseline="0" dirty="0" smtClean="0"/>
              <a:t> + standardize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74350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Similar problem</a:t>
            </a:r>
            <a:r>
              <a:rPr lang="en-US" baseline="0" dirty="0" smtClean="0"/>
              <a:t> besides, contain zero values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93487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shift</a:t>
            </a:r>
            <a:r>
              <a:rPr lang="en-US" baseline="0" dirty="0" smtClean="0"/>
              <a:t> parameter: determined by the range of data values, and can be optimized to make data close to be either symmetric/normal</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64865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Shift log</a:t>
            </a:r>
            <a:r>
              <a:rPr lang="en-US" altLang="zh-CN" baseline="0" dirty="0" smtClean="0"/>
              <a:t> transformation + standardization </a:t>
            </a:r>
            <a:endParaRPr lang="en-US" altLang="zh-CN"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8628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Different</a:t>
            </a:r>
            <a:r>
              <a:rPr lang="en-US" altLang="zh-CN" baseline="0" dirty="0" smtClean="0"/>
              <a:t> sign of skewness </a:t>
            </a:r>
            <a:endParaRPr lang="en-US" altLang="zh-CN"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8891DD-CD20-4941-8E48-0913D483AE11}" type="slidenum">
              <a:rPr lang="en-US" sz="1200">
                <a:solidFill>
                  <a:prstClr val="black"/>
                </a:solidFill>
                <a:latin typeface="Times New Roman" pitchFamily="18" charset="0"/>
              </a:rPr>
              <a:pPr eaLnBrk="1" hangingPunct="1"/>
              <a:t>10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74602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5955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403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22306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1918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582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6126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234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477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558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514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785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261365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962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43728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05438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298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5027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8601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88512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96517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33921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92641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759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692865F-5422-4093-9C61-0E049D4BB4B8}" type="datetimeFigureOut">
              <a:rPr lang="zh-CN" altLang="en-US" smtClean="0"/>
              <a:t>2016/3/21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07963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2865F-5422-4093-9C61-0E049D4BB4B8}" type="datetimeFigureOut">
              <a:rPr lang="zh-CN" altLang="en-US" smtClean="0"/>
              <a:t>2016/3/21</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7FC6A-D8BB-4525-951F-070951731CAB}" type="slidenum">
              <a:rPr lang="zh-CN" altLang="en-US" smtClean="0"/>
              <a:t>‹#›</a:t>
            </a:fld>
            <a:endParaRPr lang="zh-CN" altLang="en-US"/>
          </a:p>
        </p:txBody>
      </p:sp>
    </p:spTree>
    <p:extLst>
      <p:ext uri="{BB962C8B-B14F-4D97-AF65-F5344CB8AC3E}">
        <p14:creationId xmlns:p14="http://schemas.microsoft.com/office/powerpoint/2010/main" val="126667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707A0F7-4FFF-4748-A9B7-E82C91A1925E}"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8763827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unc.edu/depts/stat-or/miscellaneous/marron/Matlab7Software/General/"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github.com/qingfeng10/autotransform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5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Automatic Data Transformation </a:t>
            </a:r>
            <a:endParaRPr lang="zh-CN" altLang="en-US" dirty="0"/>
          </a:p>
        </p:txBody>
      </p:sp>
      <p:sp>
        <p:nvSpPr>
          <p:cNvPr id="3" name="Subtitle 2"/>
          <p:cNvSpPr>
            <a:spLocks noGrp="1"/>
          </p:cNvSpPr>
          <p:nvPr>
            <p:ph type="subTitle" idx="1"/>
          </p:nvPr>
        </p:nvSpPr>
        <p:spPr>
          <a:xfrm>
            <a:off x="0" y="3886200"/>
            <a:ext cx="9144000" cy="1752600"/>
          </a:xfrm>
        </p:spPr>
        <p:txBody>
          <a:bodyPr/>
          <a:lstStyle/>
          <a:p>
            <a:r>
              <a:rPr lang="en-US" altLang="zh-CN" dirty="0" smtClean="0"/>
              <a:t>Qing Feng</a:t>
            </a:r>
          </a:p>
          <a:p>
            <a:r>
              <a:rPr lang="en-US" altLang="zh-CN" dirty="0" smtClean="0"/>
              <a:t>Joint work with Dr. Jan </a:t>
            </a:r>
            <a:r>
              <a:rPr lang="en-US" altLang="zh-CN" dirty="0" err="1" smtClean="0"/>
              <a:t>Hannig</a:t>
            </a:r>
            <a:r>
              <a:rPr lang="en-US" altLang="zh-CN" dirty="0" smtClean="0"/>
              <a:t>, Dr. J. S. Marron</a:t>
            </a:r>
          </a:p>
          <a:p>
            <a:r>
              <a:rPr lang="en-US" altLang="zh-CN" dirty="0" smtClean="0"/>
              <a:t>Mar. 22th, 2016</a:t>
            </a:r>
            <a:endParaRPr lang="zh-CN" altLang="en-US" dirty="0"/>
          </a:p>
        </p:txBody>
      </p:sp>
    </p:spTree>
    <p:extLst>
      <p:ext uri="{BB962C8B-B14F-4D97-AF65-F5344CB8AC3E}">
        <p14:creationId xmlns:p14="http://schemas.microsoft.com/office/powerpoint/2010/main" val="32413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Different Direction (Negative) of </a:t>
            </a:r>
            <a:r>
              <a:rPr lang="en-US" dirty="0" err="1" smtClean="0">
                <a:solidFill>
                  <a:schemeClr val="bg2"/>
                </a:solidFill>
                <a:latin typeface="Arial Unicode MS" pitchFamily="34" charset="-128"/>
                <a:ea typeface="Arial Unicode MS" pitchFamily="34" charset="-128"/>
                <a:cs typeface="Arial Unicode MS" pitchFamily="34" charset="-128"/>
              </a:rPr>
              <a:t>Skewness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33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Use Log Difference Transformation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0" y="2444304"/>
                <a:ext cx="2514600" cy="1077218"/>
              </a:xfrm>
              <a:prstGeom prst="rect">
                <a:avLst/>
              </a:prstGeom>
            </p:spPr>
            <p:txBody>
              <a:bodyPr wrap="square">
                <a:spAutoFit/>
              </a:bodyPr>
              <a:lstStyle/>
              <a:p>
                <a14:m>
                  <m:oMath xmlns:m="http://schemas.openxmlformats.org/officeDocument/2006/math">
                    <m:r>
                      <m:rPr>
                        <m:nor/>
                      </m:rPr>
                      <a:rPr lang="en-US" altLang="zh-CN" sz="3200" dirty="0" smtClean="0">
                        <a:solidFill>
                          <a:schemeClr val="bg2"/>
                        </a:solidFill>
                        <a:latin typeface="Arial Unicode MS" pitchFamily="34" charset="-128"/>
                        <a:ea typeface="Arial Unicode MS" pitchFamily="34" charset="-128"/>
                        <a:cs typeface="Arial Unicode MS" pitchFamily="34" charset="-128"/>
                      </a:rPr>
                      <m:t>Shifted</m:t>
                    </m:r>
                    <m:r>
                      <m:rPr>
                        <m:nor/>
                      </m:rPr>
                      <a:rPr lang="en-US" altLang="zh-CN" sz="3200" b="0" i="0" dirty="0" smtClean="0">
                        <a:solidFill>
                          <a:schemeClr val="bg2"/>
                        </a:solidFill>
                        <a:latin typeface="Arial Unicode MS" pitchFamily="34" charset="-128"/>
                        <a:ea typeface="Arial Unicode MS" pitchFamily="34" charset="-128"/>
                        <a:cs typeface="Arial Unicode MS" pitchFamily="34" charset="-128"/>
                      </a:rPr>
                      <m:t> </m:t>
                    </m:r>
                    <m:r>
                      <m:rPr>
                        <m:nor/>
                      </m:rPr>
                      <a:rPr lang="en-US" altLang="zh-CN" sz="3200" dirty="0" smtClean="0">
                        <a:solidFill>
                          <a:schemeClr val="bg2"/>
                        </a:solidFill>
                        <a:latin typeface="Arial Unicode MS" pitchFamily="34" charset="-128"/>
                        <a:ea typeface="Arial Unicode MS" pitchFamily="34" charset="-128"/>
                        <a:cs typeface="Arial Unicode MS" pitchFamily="34" charset="-128"/>
                      </a:rPr>
                      <m:t>Log</m:t>
                    </m:r>
                  </m:oMath>
                </a14:m>
                <a:r>
                  <a:rPr lang="en-US" altLang="zh-CN" sz="3200" dirty="0" smtClean="0">
                    <a:solidFill>
                      <a:schemeClr val="bg2"/>
                    </a:solidFill>
                    <a:latin typeface="Arial Unicode MS" pitchFamily="34" charset="-128"/>
                    <a:ea typeface="Arial Unicode MS" pitchFamily="34" charset="-128"/>
                    <a:cs typeface="Arial Unicode MS" pitchFamily="34" charset="-128"/>
                  </a:rPr>
                  <a:t>:</a:t>
                </a:r>
              </a:p>
              <a:p>
                <a:pPr/>
                <a14:m>
                  <m:oMathPara xmlns:m="http://schemas.openxmlformats.org/officeDocument/2006/math">
                    <m:oMathParaPr>
                      <m:jc m:val="left"/>
                    </m:oMathParaPr>
                    <m:oMath xmlns:m="http://schemas.openxmlformats.org/officeDocument/2006/math">
                      <m:r>
                        <a:rPr kumimoji="0" lang="en-US" altLang="zh-CN"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𝑙𝑜𝑔</m:t>
                      </m:r>
                      <m:d>
                        <m:dPr>
                          <m:ctrlPr>
                            <a:rPr kumimoji="0" lang="en-US" altLang="zh-CN"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ctrlPr>
                        </m:dPr>
                        <m:e>
                          <m:r>
                            <a:rPr kumimoji="0" lang="en-US" altLang="zh-CN" sz="3200" b="0" i="1" u="none" strike="noStrike" kern="0" cap="none" spc="0" normalizeH="0" baseline="0" noProof="0" smtClean="0">
                              <a:ln>
                                <a:noFill/>
                              </a:ln>
                              <a:solidFill>
                                <a:srgbClr val="000000"/>
                              </a:solidFill>
                              <a:effectLst/>
                              <a:uLnTx/>
                              <a:uFillTx/>
                              <a:latin typeface="Cambria Math"/>
                              <a:ea typeface="Cambria Math"/>
                              <a:cs typeface="Arial Unicode MS" pitchFamily="34" charset="-128"/>
                            </a:rPr>
                            <m:t>𝛿</m:t>
                          </m:r>
                          <m:r>
                            <a:rPr kumimoji="0" lang="en-US" altLang="zh-CN" sz="3200" b="0" i="1" u="none" strike="noStrike" kern="0" cap="none" spc="0" normalizeH="0" baseline="0" noProof="0" smtClean="0">
                              <a:ln>
                                <a:noFill/>
                              </a:ln>
                              <a:solidFill>
                                <a:srgbClr val="000000"/>
                              </a:solidFill>
                              <a:effectLst/>
                              <a:uLnTx/>
                              <a:uFillTx/>
                              <a:latin typeface="Cambria Math"/>
                              <a:ea typeface="Cambria Math"/>
                              <a:cs typeface="Arial Unicode MS" pitchFamily="34" charset="-128"/>
                            </a:rPr>
                            <m:t>− ∙</m:t>
                          </m:r>
                        </m:e>
                      </m:d>
                    </m:oMath>
                  </m:oMathPara>
                </a14:m>
                <a:endPar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3" name="Rectangle 2"/>
              <p:cNvSpPr>
                <a:spLocks noRot="1" noChangeAspect="1" noMove="1" noResize="1" noEditPoints="1" noAdjustHandles="1" noChangeArrowheads="1" noChangeShapeType="1" noTextEdit="1"/>
              </p:cNvSpPr>
              <p:nvPr/>
            </p:nvSpPr>
            <p:spPr>
              <a:xfrm>
                <a:off x="0" y="2444304"/>
                <a:ext cx="2514600" cy="1077218"/>
              </a:xfrm>
              <a:prstGeom prst="rect">
                <a:avLst/>
              </a:prstGeom>
              <a:blipFill rotWithShape="1">
                <a:blip r:embed="rId4"/>
                <a:stretch>
                  <a:fillRect t="-73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877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pPr>
            <a:r>
              <a:rPr lang="en-US" b="1" kern="0" dirty="0">
                <a:solidFill>
                  <a:schemeClr val="bg2"/>
                </a:solidFill>
                <a:latin typeface="Arial Unicode MS" pitchFamily="34" charset="-128"/>
                <a:ea typeface="Arial Unicode MS" pitchFamily="34" charset="-128"/>
                <a:cs typeface="Arial Unicode MS" pitchFamily="34" charset="-128"/>
              </a:rPr>
              <a:t>Call for </a:t>
            </a:r>
            <a:r>
              <a:rPr lang="en-US" b="1" kern="0" dirty="0" smtClean="0">
                <a:solidFill>
                  <a:schemeClr val="bg2"/>
                </a:solidFill>
                <a:latin typeface="Arial Unicode MS" pitchFamily="34" charset="-128"/>
                <a:ea typeface="Arial Unicode MS" pitchFamily="34" charset="-128"/>
                <a:cs typeface="Arial Unicode MS" pitchFamily="34" charset="-128"/>
              </a:rPr>
              <a:t>automation!</a:t>
            </a:r>
          </a:p>
          <a:p>
            <a:pPr marL="0" indent="0" eaLnBrk="1" hangingPunct="1">
              <a:lnSpc>
                <a:spcPct val="150000"/>
              </a:lnSpc>
              <a:buFontTx/>
              <a:buNone/>
            </a:pPr>
            <a:r>
              <a:rPr lang="en-US" kern="0" dirty="0" smtClean="0">
                <a:solidFill>
                  <a:schemeClr val="bg2"/>
                </a:solidFill>
                <a:latin typeface="Arial Unicode MS" pitchFamily="34" charset="-128"/>
                <a:ea typeface="Arial Unicode MS" pitchFamily="34" charset="-128"/>
                <a:cs typeface="Arial Unicode MS" pitchFamily="34" charset="-128"/>
              </a:rPr>
              <a:t>Automation Challenges:</a:t>
            </a: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Tune </a:t>
            </a:r>
            <a:r>
              <a:rPr lang="en-US" kern="0" dirty="0">
                <a:solidFill>
                  <a:schemeClr val="bg2"/>
                </a:solidFill>
                <a:latin typeface="Arial Unicode MS" pitchFamily="34" charset="-128"/>
                <a:ea typeface="Arial Unicode MS" pitchFamily="34" charset="-128"/>
                <a:cs typeface="Arial Unicode MS" pitchFamily="34" charset="-128"/>
              </a:rPr>
              <a:t>the shift parameter for each variable </a:t>
            </a:r>
          </a:p>
          <a:p>
            <a:pPr lvl="1"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𝑙𝑜𝑔( + 𝛿): Independent of data magnitude </a:t>
            </a:r>
          </a:p>
          <a:p>
            <a:pPr lvl="1"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Handle both positive and negative skewness</a:t>
            </a: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Address influential data points</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smtClean="0">
                <a:solidFill>
                  <a:schemeClr val="bg2"/>
                </a:solidFill>
                <a:latin typeface="Arial Unicode MS" pitchFamily="34" charset="-128"/>
                <a:ea typeface="Arial Unicode MS" pitchFamily="34" charset="-128"/>
                <a:cs typeface="Arial Unicode MS" pitchFamily="34" charset="-128"/>
              </a:rPr>
              <a:t>Transformations</a:t>
            </a:r>
            <a:endParaRPr lang="en-US" kern="0"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567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Goal</a:t>
            </a:r>
          </a:p>
          <a:p>
            <a:pPr eaLnBrk="1" hangingPunct="1">
              <a:lnSpc>
                <a:spcPct val="150000"/>
              </a:lnSpc>
            </a:pPr>
            <a:r>
              <a:rPr lang="en-US" altLang="zh-CN" kern="0" dirty="0" smtClean="0">
                <a:solidFill>
                  <a:schemeClr val="bg2"/>
                </a:solidFill>
                <a:latin typeface="Arial Unicode MS" pitchFamily="34" charset="-128"/>
                <a:ea typeface="Arial Unicode MS" pitchFamily="34" charset="-128"/>
                <a:cs typeface="Arial Unicode MS" pitchFamily="34" charset="-128"/>
              </a:rPr>
              <a:t>Automatically select shift log transformation</a:t>
            </a:r>
          </a:p>
          <a:p>
            <a:pPr eaLnBrk="1" hangingPunct="1">
              <a:lnSpc>
                <a:spcPct val="150000"/>
              </a:lnSpc>
            </a:pPr>
            <a:r>
              <a:rPr lang="en-US" altLang="zh-CN" kern="0" dirty="0" smtClean="0">
                <a:solidFill>
                  <a:schemeClr val="bg2"/>
                </a:solidFill>
                <a:latin typeface="Arial Unicode MS" pitchFamily="34" charset="-128"/>
                <a:ea typeface="Arial Unicode MS" pitchFamily="34" charset="-128"/>
                <a:cs typeface="Arial Unicode MS" pitchFamily="34" charset="-128"/>
              </a:rPr>
              <a:t>Automatically detect and address influential values</a:t>
            </a: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pPr>
            <a:r>
              <a:rPr lang="en-US" altLang="zh-CN" kern="0" dirty="0" smtClean="0">
                <a:solidFill>
                  <a:schemeClr val="bg2"/>
                </a:solidFill>
                <a:latin typeface="Arial Unicode MS" pitchFamily="34" charset="-128"/>
                <a:ea typeface="Arial Unicode MS" pitchFamily="34" charset="-128"/>
                <a:cs typeface="Arial Unicode MS" pitchFamily="34" charset="-128"/>
              </a:rPr>
              <a:t>Apply to individual variables</a:t>
            </a:r>
            <a:endParaRPr lang="en-US" altLang="zh-CN" kern="0" dirty="0">
              <a:solidFill>
                <a:schemeClr val="bg2"/>
              </a:solidFill>
              <a:latin typeface="Arial Unicode MS" pitchFamily="34" charset="-128"/>
              <a:ea typeface="Arial Unicode MS" pitchFamily="34" charset="-128"/>
              <a:cs typeface="Arial Unicode MS" pitchFamily="34" charset="-128"/>
            </a:endParaRP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80265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Outline</a:t>
            </a:r>
            <a:endParaRPr lang="en-US"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A new </a:t>
            </a:r>
            <a:r>
              <a:rPr lang="en-US" kern="0" dirty="0" smtClean="0">
                <a:solidFill>
                  <a:schemeClr val="bg2"/>
                </a:solidFill>
                <a:latin typeface="Arial Unicode MS" pitchFamily="34" charset="-128"/>
                <a:ea typeface="Arial Unicode MS" pitchFamily="34" charset="-128"/>
                <a:cs typeface="Arial Unicode MS" pitchFamily="34" charset="-128"/>
              </a:rPr>
              <a:t>parameterized transformation </a:t>
            </a:r>
            <a:r>
              <a:rPr lang="en-US" kern="0" dirty="0" smtClean="0">
                <a:solidFill>
                  <a:schemeClr val="bg2"/>
                </a:solidFill>
                <a:latin typeface="Arial Unicode MS" pitchFamily="34" charset="-128"/>
                <a:ea typeface="Arial Unicode MS" pitchFamily="34" charset="-128"/>
                <a:cs typeface="Arial Unicode MS" pitchFamily="34" charset="-128"/>
              </a:rPr>
              <a:t>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𝑙𝑜𝑔( + 𝛿</a:t>
            </a:r>
            <a:r>
              <a:rPr lang="en-US" kern="0" dirty="0">
                <a:solidFill>
                  <a:schemeClr val="bg2"/>
                </a:solidFill>
                <a:latin typeface="Arial Unicode MS" pitchFamily="34" charset="-128"/>
                <a:ea typeface="Arial Unicode MS" pitchFamily="34" charset="-128"/>
                <a:cs typeface="Arial Unicode MS" pitchFamily="34" charset="-128"/>
              </a:rPr>
              <a:t>): </a:t>
            </a:r>
            <a:r>
              <a:rPr lang="en-US" kern="0" dirty="0" smtClean="0">
                <a:solidFill>
                  <a:schemeClr val="bg2"/>
                </a:solidFill>
                <a:latin typeface="Arial Unicode MS" pitchFamily="34" charset="-128"/>
                <a:ea typeface="Arial Unicode MS" pitchFamily="34" charset="-128"/>
                <a:cs typeface="Arial Unicode MS" pitchFamily="34" charset="-128"/>
              </a:rPr>
              <a:t>re-parametrize 𝛿</a:t>
            </a: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Standardization and </a:t>
            </a:r>
            <a:r>
              <a:rPr lang="en-US" kern="0" dirty="0" err="1" smtClean="0">
                <a:solidFill>
                  <a:schemeClr val="bg2"/>
                </a:solidFill>
                <a:latin typeface="Arial Unicode MS" pitchFamily="34" charset="-128"/>
                <a:ea typeface="Arial Unicode MS" pitchFamily="34" charset="-128"/>
                <a:cs typeface="Arial Unicode MS" pitchFamily="34" charset="-128"/>
              </a:rPr>
              <a:t>winsorization</a:t>
            </a:r>
            <a:endParaRPr lang="en-US" kern="0" dirty="0" smtClean="0">
              <a:solidFill>
                <a:schemeClr val="bg2"/>
              </a:solidFill>
              <a:latin typeface="Arial Unicode MS" pitchFamily="34" charset="-128"/>
              <a:ea typeface="Arial Unicode MS" pitchFamily="34" charset="-128"/>
              <a:cs typeface="Arial Unicode MS" pitchFamily="34" charset="-128"/>
            </a:endParaRPr>
          </a:p>
          <a:p>
            <a:pPr eaLnBrk="1" hangingPunct="1">
              <a:lnSpc>
                <a:spcPct val="150000"/>
              </a:lnSpc>
              <a:buFont typeface="Arial" pitchFamily="34" charset="0"/>
              <a:buChar char="•"/>
            </a:pPr>
            <a:r>
              <a:rPr lang="en-US" kern="0" dirty="0" smtClean="0">
                <a:solidFill>
                  <a:schemeClr val="bg2"/>
                </a:solidFill>
                <a:latin typeface="Arial Unicode MS" pitchFamily="34" charset="-128"/>
                <a:ea typeface="Arial Unicode MS" pitchFamily="34" charset="-128"/>
                <a:cs typeface="Arial Unicode MS" pitchFamily="34" charset="-128"/>
              </a:rPr>
              <a:t>Parameter value selection </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56728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A feature vector </a:t>
                </a:r>
                <a14:m>
                  <m:oMath xmlns:m="http://schemas.openxmlformats.org/officeDocument/2006/math">
                    <m:r>
                      <a:rPr lang="en-US" altLang="zh-CN" b="0" i="1" kern="0" smtClean="0">
                        <a:solidFill>
                          <a:schemeClr val="bg2"/>
                        </a:solidFill>
                        <a:latin typeface="Cambria Math"/>
                        <a:ea typeface="Arial Unicode MS" pitchFamily="34" charset="-128"/>
                        <a:cs typeface="Arial Unicode MS" pitchFamily="34" charset="-128"/>
                      </a:rPr>
                      <m:t>𝑥</m:t>
                    </m:r>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1</m:t>
                        </m:r>
                      </m:sub>
                    </m:sSub>
                    <m:r>
                      <a:rPr lang="en-US" altLang="zh-CN" b="0" i="1" kern="0" smtClean="0">
                        <a:solidFill>
                          <a:schemeClr val="bg2"/>
                        </a:solidFill>
                        <a:latin typeface="Cambria Math"/>
                        <a:ea typeface="Arial Unicode MS" pitchFamily="34" charset="-128"/>
                        <a:cs typeface="Arial Unicode MS" pitchFamily="34" charset="-128"/>
                      </a:rPr>
                      <m:t>,  </m:t>
                    </m:r>
                    <m:r>
                      <a:rPr lang="en-US" altLang="zh-CN" b="0" i="1" kern="0" smtClea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𝑛</m:t>
                        </m:r>
                      </m:sub>
                    </m:sSub>
                    <m:r>
                      <a:rPr lang="en-US" altLang="zh-CN" b="0" i="1" kern="0" smtClean="0">
                        <a:solidFill>
                          <a:schemeClr val="bg2"/>
                        </a:solidFill>
                        <a:latin typeface="Cambria Math"/>
                        <a:ea typeface="Arial Unicode MS" pitchFamily="34" charset="-128"/>
                        <a:cs typeface="Arial Unicode MS" pitchFamily="34" charset="-128"/>
                      </a:rPr>
                      <m:t>)</m:t>
                    </m:r>
                  </m:oMath>
                </a14:m>
                <a:r>
                  <a:rPr lang="en-US" kern="0" dirty="0" smtClean="0">
                    <a:solidFill>
                      <a:schemeClr val="bg2"/>
                    </a:solidFill>
                    <a:latin typeface="Arial Unicode MS" pitchFamily="34" charset="-128"/>
                    <a:ea typeface="Arial Unicode MS" pitchFamily="34" charset="-128"/>
                    <a:cs typeface="Arial Unicode MS" pitchFamily="34" charset="-128"/>
                  </a:rPr>
                  <a:t> with sample skewness </a:t>
                </a:r>
                <a14:m>
                  <m:oMath xmlns:m="http://schemas.openxmlformats.org/officeDocument/2006/math">
                    <m:r>
                      <a:rPr lang="en-US" b="0" i="1" kern="0" smtClean="0">
                        <a:solidFill>
                          <a:schemeClr val="bg2"/>
                        </a:solidFill>
                        <a:latin typeface="Cambria Math"/>
                        <a:ea typeface="Arial Unicode MS" pitchFamily="34" charset="-128"/>
                        <a:cs typeface="Arial Unicode MS" pitchFamily="34" charset="-128"/>
                      </a:rPr>
                      <m:t>𝑔</m:t>
                    </m:r>
                    <m:r>
                      <a:rPr lang="en-US" b="0" i="1" kern="0" smtClean="0">
                        <a:solidFill>
                          <a:schemeClr val="bg2"/>
                        </a:solidFill>
                        <a:latin typeface="Cambria Math"/>
                        <a:ea typeface="Arial Unicode MS" pitchFamily="34" charset="-128"/>
                        <a:cs typeface="Arial Unicode MS" pitchFamily="34" charset="-128"/>
                      </a:rPr>
                      <m:t>(</m:t>
                    </m:r>
                    <m:r>
                      <a:rPr lang="en-US" b="0" i="1" kern="0" smtClean="0">
                        <a:solidFill>
                          <a:schemeClr val="bg2"/>
                        </a:solidFill>
                        <a:latin typeface="Cambria Math"/>
                        <a:ea typeface="Arial Unicode MS" pitchFamily="34" charset="-128"/>
                        <a:cs typeface="Arial Unicode MS" pitchFamily="34" charset="-128"/>
                      </a:rPr>
                      <m:t>𝑥</m:t>
                    </m:r>
                    <m:r>
                      <a:rPr lang="en-US" b="0" i="1" kern="0" smtClean="0">
                        <a:solidFill>
                          <a:schemeClr val="bg2"/>
                        </a:solidFill>
                        <a:latin typeface="Cambria Math"/>
                        <a:ea typeface="Arial Unicode MS" pitchFamily="34" charset="-128"/>
                        <a:cs typeface="Arial Unicode MS" pitchFamily="34" charset="-128"/>
                      </a:rPr>
                      <m:t>)</m:t>
                    </m:r>
                  </m:oMath>
                </a14:m>
                <a:endParaRPr lang="en-US"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Positive </a:t>
                </a:r>
                <a:r>
                  <a:rPr lang="en-US" altLang="zh-CN" kern="0" dirty="0">
                    <a:solidFill>
                      <a:schemeClr val="bg2"/>
                    </a:solidFill>
                    <a:latin typeface="Arial Unicode MS" pitchFamily="34" charset="-128"/>
                    <a:ea typeface="Arial Unicode MS" pitchFamily="34" charset="-128"/>
                    <a:cs typeface="Arial Unicode MS" pitchFamily="34" charset="-128"/>
                  </a:rPr>
                  <a:t>skewness</a:t>
                </a:r>
                <a:r>
                  <a:rPr lang="en-US" altLang="zh-CN" kern="0" dirty="0" smtClean="0">
                    <a:solidFill>
                      <a:schemeClr val="bg2"/>
                    </a:solidFill>
                    <a:latin typeface="Arial Unicode MS" pitchFamily="34" charset="-128"/>
                    <a:ea typeface="Arial Unicode MS" pitchFamily="34" charset="-128"/>
                    <a:cs typeface="Arial Unicode MS" pitchFamily="34" charset="-128"/>
                  </a:rPr>
                  <a:t> : </a:t>
                </a:r>
                <a14:m>
                  <m:oMath xmlns:m="http://schemas.openxmlformats.org/officeDocument/2006/math">
                    <m:func>
                      <m:funcPr>
                        <m:ctrlPr>
                          <a:rPr lang="en-US" altLang="zh-CN" b="0" i="1" kern="0" smtClean="0">
                            <a:solidFill>
                              <a:schemeClr val="bg2"/>
                            </a:solidFill>
                            <a:latin typeface="Cambria Math"/>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log</m:t>
                        </m:r>
                      </m:fName>
                      <m:e>
                        <m:d>
                          <m:dPr>
                            <m:ctrlPr>
                              <a:rPr lang="en-US" altLang="zh-CN" b="0" i="1" kern="0" smtClean="0">
                                <a:solidFill>
                                  <a:schemeClr val="bg2"/>
                                </a:solidFill>
                                <a:latin typeface="Cambria Math"/>
                                <a:ea typeface="Arial Unicode MS" pitchFamily="34" charset="-128"/>
                                <a:cs typeface="Arial Unicode MS" pitchFamily="34" charset="-128"/>
                              </a:rPr>
                            </m:ctrlPr>
                          </m:dPr>
                          <m:e>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e>
                        </m:d>
                      </m:e>
                    </m:func>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b="0" kern="0" dirty="0" smtClean="0">
                    <a:solidFill>
                      <a:schemeClr val="bg2"/>
                    </a:solidFill>
                    <a:latin typeface="Arial Unicode MS" pitchFamily="34" charset="-128"/>
                    <a:ea typeface="Arial Unicode MS" pitchFamily="34" charset="-128"/>
                    <a:cs typeface="Arial Unicode MS" pitchFamily="34" charset="-128"/>
                  </a:rPr>
                  <a:t>Negative skewness:  </a:t>
                </a:r>
                <a14:m>
                  <m:oMath xmlns:m="http://schemas.openxmlformats.org/officeDocument/2006/math">
                    <m:r>
                      <a:rPr lang="en-US" altLang="zh-CN" b="0" i="1" kern="0" smtClea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log</m:t>
                        </m:r>
                      </m:fName>
                      <m:e>
                        <m:d>
                          <m:dPr>
                            <m:ctrlPr>
                              <a:rPr lang="en-US" altLang="zh-CN" b="0" i="1" kern="0" smtClean="0">
                                <a:solidFill>
                                  <a:schemeClr val="bg2"/>
                                </a:solidFill>
                                <a:latin typeface="Cambria Math"/>
                                <a:ea typeface="Arial Unicode MS" pitchFamily="34" charset="-128"/>
                                <a:cs typeface="Arial Unicode MS" pitchFamily="34" charset="-128"/>
                              </a:rPr>
                            </m:ctrlPr>
                          </m:dPr>
                          <m:e>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e>
                        </m:d>
                      </m:e>
                    </m:func>
                  </m:oMath>
                </a14:m>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rotWithShape="1">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pic>
        <p:nvPicPr>
          <p:cNvPr id="1026" name="Picture 2" descr="Negative and positive skew diagrams (English).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0656"/>
            <a:ext cx="6219717" cy="22173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514369" y="3342620"/>
            <a:ext cx="3720861" cy="2133600"/>
            <a:chOff x="5514369" y="3342620"/>
            <a:chExt cx="3720861" cy="2133600"/>
          </a:xfrm>
        </p:grpSpPr>
        <p:sp>
          <p:nvSpPr>
            <p:cNvPr id="2" name="TextBox 1"/>
            <p:cNvSpPr txBox="1"/>
            <p:nvPr/>
          </p:nvSpPr>
          <p:spPr>
            <a:xfrm>
              <a:off x="6400800" y="4953000"/>
              <a:ext cx="2834430" cy="523220"/>
            </a:xfrm>
            <a:prstGeom prst="rect">
              <a:avLst/>
            </a:prstGeom>
            <a:noFill/>
          </p:spPr>
          <p:txBody>
            <a:bodyPr wrap="none" rtlCol="0">
              <a:spAutoFit/>
            </a:bodyPr>
            <a:lstStyle/>
            <a:p>
              <a:r>
                <a:rPr lang="en-US" altLang="zh-CN" sz="2800" dirty="0" smtClean="0">
                  <a:solidFill>
                    <a:schemeClr val="bg2"/>
                  </a:solidFill>
                </a:rPr>
                <a:t>Need valid inputs!</a:t>
              </a:r>
              <a:endParaRPr lang="zh-CN" altLang="en-US" sz="2800" dirty="0">
                <a:solidFill>
                  <a:schemeClr val="bg2"/>
                </a:solidFill>
              </a:endParaRPr>
            </a:p>
          </p:txBody>
        </p:sp>
        <p:cxnSp>
          <p:nvCxnSpPr>
            <p:cNvPr id="4" name="Straight Arrow Connector 3"/>
            <p:cNvCxnSpPr>
              <a:stCxn id="2" idx="0"/>
            </p:cNvCxnSpPr>
            <p:nvPr/>
          </p:nvCxnSpPr>
          <p:spPr>
            <a:xfrm flipH="1" flipV="1">
              <a:off x="5514369" y="3342620"/>
              <a:ext cx="2303646" cy="161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0"/>
            </p:cNvCxnSpPr>
            <p:nvPr/>
          </p:nvCxnSpPr>
          <p:spPr>
            <a:xfrm flipH="1" flipV="1">
              <a:off x="6171487" y="4147810"/>
              <a:ext cx="1646528" cy="805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19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Modify functions for being valid for any inputs</a:t>
                </a:r>
                <a:endParaRPr lang="en-US"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Positive skewness</a:t>
                </a:r>
              </a:p>
              <a:p>
                <a:pPr marL="457200" lvl="1" indent="0" algn="ctr"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14:m>
                  <m:oMath xmlns:m="http://schemas.openxmlformats.org/officeDocument/2006/math">
                    <m:r>
                      <m:rPr>
                        <m:sty m:val="p"/>
                      </m:rPr>
                      <a:rPr lang="en-US" altLang="zh-CN" b="0" i="0" kern="0" smtClean="0">
                        <a:solidFill>
                          <a:schemeClr val="bg2"/>
                        </a:solidFill>
                        <a:latin typeface="Cambria Math"/>
                        <a:ea typeface="Arial Unicode MS" pitchFamily="34" charset="-128"/>
                        <a:cs typeface="Arial Unicode MS" pitchFamily="34" charset="-128"/>
                      </a:rPr>
                      <m:t>log</m:t>
                    </m:r>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b="0" i="0" kern="0" smtClean="0">
                        <a:solidFill>
                          <a:schemeClr val="bg2"/>
                        </a:solidFill>
                        <a:latin typeface="Cambria Math"/>
                        <a:ea typeface="Arial Unicode MS" pitchFamily="34" charset="-128"/>
                        <a:cs typeface="Arial Unicode MS" pitchFamily="34" charset="-128"/>
                      </a:rPr>
                      <m:t>min</m:t>
                    </m:r>
                    <m:d>
                      <m:dPr>
                        <m:ctrlPr>
                          <a:rPr lang="en-US" altLang="zh-CN" b="0" i="1" kern="0" smtClean="0">
                            <a:solidFill>
                              <a:schemeClr val="bg2"/>
                            </a:solidFill>
                            <a:latin typeface="Cambria Math"/>
                            <a:ea typeface="Arial Unicode MS" pitchFamily="34" charset="-128"/>
                            <a:cs typeface="Arial Unicode MS" pitchFamily="34" charset="-128"/>
                          </a:rPr>
                        </m:ctrlPr>
                      </m:dPr>
                      <m:e>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r>
                      <a:rPr lang="en-US" altLang="zh-CN" b="0" i="0" kern="0" smtClean="0">
                        <a:solidFill>
                          <a:schemeClr val="bg2"/>
                        </a:solidFill>
                        <a:latin typeface="Cambria Math"/>
                        <a:ea typeface="Arial Unicode MS" pitchFamily="34" charset="-128"/>
                        <a:cs typeface="Arial Unicode MS" pitchFamily="34" charset="-128"/>
                      </a:rPr>
                      <m:t>+</m:t>
                    </m:r>
                    <m:r>
                      <a:rPr lang="zh-CN" altLang="en-US" i="1" kern="0" smtClean="0">
                        <a:solidFill>
                          <a:schemeClr val="bg2"/>
                        </a:solidFill>
                        <a:latin typeface="Cambria Math"/>
                        <a:ea typeface="Arial Unicode MS" pitchFamily="34" charset="-128"/>
                        <a:cs typeface="Arial Unicode MS" pitchFamily="34" charset="-128"/>
                      </a:rPr>
                      <m:t>𝜂</m:t>
                    </m:r>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Negative skewness</a:t>
                </a:r>
              </a:p>
              <a:p>
                <a:pPr marL="457200" lvl="1" indent="0" algn="ctr" eaLnBrk="1" hangingPunct="1">
                  <a:lnSpc>
                    <a:spcPct val="150000"/>
                  </a:lnSpc>
                  <a:buNone/>
                </a:pPr>
                <a:r>
                  <a:rPr lang="en-US" altLang="zh-CN" kern="0" dirty="0">
                    <a:solidFill>
                      <a:schemeClr val="bg2"/>
                    </a:solidFill>
                    <a:ea typeface="Arial Unicode MS" pitchFamily="34" charset="-128"/>
                    <a:cs typeface="Arial Unicode MS" pitchFamily="34" charset="-128"/>
                  </a:rPr>
                  <a:t>	</a:t>
                </a:r>
                <a14:m>
                  <m:oMath xmlns:m="http://schemas.openxmlformats.org/officeDocument/2006/math">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kern="0">
                        <a:solidFill>
                          <a:schemeClr val="bg2"/>
                        </a:solidFill>
                        <a:latin typeface="Cambria Math"/>
                        <a:ea typeface="Arial Unicode MS" pitchFamily="34" charset="-128"/>
                        <a:cs typeface="Arial Unicode MS" pitchFamily="34" charset="-128"/>
                      </a:rPr>
                      <m:t>log</m:t>
                    </m:r>
                    <m:r>
                      <a:rPr lang="en-US" altLang="zh-CN" i="1" ker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max</m:t>
                        </m:r>
                      </m:fName>
                      <m:e>
                        <m:d>
                          <m:dPr>
                            <m:ctrlPr>
                              <a:rPr lang="en-US" altLang="zh-CN" b="0" i="1" kern="0" smtClean="0">
                                <a:solidFill>
                                  <a:schemeClr val="bg2"/>
                                </a:solidFill>
                                <a:latin typeface="Cambria Math"/>
                                <a:ea typeface="Arial Unicode MS" pitchFamily="34" charset="-128"/>
                                <a:cs typeface="Arial Unicode MS" pitchFamily="34" charset="-128"/>
                              </a:rPr>
                            </m:ctrlPr>
                          </m:dPr>
                          <m:e>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e>
                    </m:func>
                    <m:r>
                      <a:rPr lang="en-US" altLang="zh-CN" b="0" i="1" kern="0" smtClean="0">
                        <a:solidFill>
                          <a:schemeClr val="bg2"/>
                        </a:solidFill>
                        <a:latin typeface="Cambria Math"/>
                        <a:ea typeface="Arial Unicode MS" pitchFamily="34" charset="-128"/>
                        <a:cs typeface="Arial Unicode MS" pitchFamily="34" charset="-128"/>
                      </a:rPr>
                      <m:t>− </m:t>
                    </m:r>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kern="0">
                        <a:solidFill>
                          <a:schemeClr val="bg2"/>
                        </a:solidFill>
                        <a:latin typeface="Cambria Math"/>
                        <a:ea typeface="Arial Unicode MS" pitchFamily="34" charset="-128"/>
                        <a:cs typeface="Arial Unicode MS" pitchFamily="34" charset="-128"/>
                      </a:rPr>
                      <m:t>+</m:t>
                    </m:r>
                    <m:r>
                      <a:rPr lang="zh-CN" altLang="en-US" i="1" kern="0">
                        <a:solidFill>
                          <a:schemeClr val="bg2"/>
                        </a:solidFill>
                        <a:latin typeface="Cambria Math"/>
                        <a:ea typeface="Arial Unicode MS" pitchFamily="34" charset="-128"/>
                        <a:cs typeface="Arial Unicode MS" pitchFamily="34" charset="-128"/>
                      </a:rPr>
                      <m:t>𝜂</m:t>
                    </m:r>
                  </m:oMath>
                </a14:m>
                <a:r>
                  <a:rPr lang="en-US" altLang="zh-CN" kern="0" dirty="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rotWithShape="1">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grpSp>
        <p:nvGrpSpPr>
          <p:cNvPr id="13" name="Group 12"/>
          <p:cNvGrpSpPr/>
          <p:nvPr/>
        </p:nvGrpSpPr>
        <p:grpSpPr>
          <a:xfrm>
            <a:off x="185928" y="3657600"/>
            <a:ext cx="7053072" cy="2918132"/>
            <a:chOff x="185928" y="3657600"/>
            <a:chExt cx="7053072" cy="2918132"/>
          </a:xfrm>
        </p:grpSpPr>
        <mc:AlternateContent xmlns:mc="http://schemas.openxmlformats.org/markup-compatibility/2006">
          <mc:Choice xmlns:a14="http://schemas.microsoft.com/office/drawing/2010/main" Requires="a14">
            <p:sp>
              <p:nvSpPr>
                <p:cNvPr id="3" name="TextBox 2"/>
                <p:cNvSpPr txBox="1"/>
                <p:nvPr/>
              </p:nvSpPr>
              <p:spPr>
                <a:xfrm>
                  <a:off x="185928" y="6052512"/>
                  <a:ext cx="6606360" cy="523220"/>
                </a:xfrm>
                <a:prstGeom prst="rect">
                  <a:avLst/>
                </a:prstGeom>
                <a:noFill/>
              </p:spPr>
              <p:txBody>
                <a:bodyPr wrap="none" rtlCol="0">
                  <a:spAutoFit/>
                </a:bodyPr>
                <a:lstStyle/>
                <a:p>
                  <a14:m>
                    <m:oMath xmlns:m="http://schemas.openxmlformats.org/officeDocument/2006/math">
                      <m:r>
                        <a:rPr lang="zh-CN" altLang="en-US" sz="2800" i="1" kern="0" smtClean="0">
                          <a:solidFill>
                            <a:schemeClr val="bg2"/>
                          </a:solidFill>
                          <a:latin typeface="Cambria Math"/>
                          <a:ea typeface="Arial Unicode MS" pitchFamily="34" charset="-128"/>
                          <a:cs typeface="Arial Unicode MS" pitchFamily="34" charset="-128"/>
                        </a:rPr>
                        <m:t>𝜂</m:t>
                      </m:r>
                      <m:r>
                        <a:rPr lang="en-US" altLang="zh-CN" sz="2800" b="0" i="0" kern="0" smtClean="0">
                          <a:solidFill>
                            <a:schemeClr val="bg2"/>
                          </a:solidFill>
                          <a:latin typeface="Cambria Math"/>
                          <a:ea typeface="Arial Unicode MS" pitchFamily="34" charset="-128"/>
                          <a:cs typeface="Arial Unicode MS" pitchFamily="34" charset="-128"/>
                        </a:rPr>
                        <m:t>&gt;0</m:t>
                      </m:r>
                    </m:oMath>
                  </a14:m>
                  <a:r>
                    <a:rPr lang="zh-CN" altLang="en-US" sz="2800" dirty="0" smtClean="0"/>
                    <a:t> </a:t>
                  </a:r>
                  <a:r>
                    <a:rPr lang="en-US" altLang="zh-CN" sz="2800" dirty="0" smtClean="0">
                      <a:solidFill>
                        <a:schemeClr val="bg2"/>
                      </a:solidFill>
                    </a:rPr>
                    <a:t>It still depends on the data magnitude </a:t>
                  </a:r>
                  <a:endParaRPr lang="zh-CN" alt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185928" y="6052512"/>
                  <a:ext cx="6606360" cy="523220"/>
                </a:xfrm>
                <a:prstGeom prst="rect">
                  <a:avLst/>
                </a:prstGeom>
                <a:blipFill rotWithShape="1">
                  <a:blip r:embed="rId4"/>
                  <a:stretch>
                    <a:fillRect t="-11628" r="-1016" b="-31395"/>
                  </a:stretch>
                </a:blipFill>
              </p:spPr>
              <p:txBody>
                <a:bodyPr/>
                <a:lstStyle/>
                <a:p>
                  <a:r>
                    <a:rPr lang="zh-CN" altLang="en-US">
                      <a:noFill/>
                    </a:rPr>
                    <a:t> </a:t>
                  </a:r>
                </a:p>
              </p:txBody>
            </p:sp>
          </mc:Fallback>
        </mc:AlternateContent>
        <p:cxnSp>
          <p:nvCxnSpPr>
            <p:cNvPr id="6" name="Straight Arrow Connector 5"/>
            <p:cNvCxnSpPr/>
            <p:nvPr/>
          </p:nvCxnSpPr>
          <p:spPr>
            <a:xfrm flipV="1">
              <a:off x="4495800" y="3657600"/>
              <a:ext cx="2590800" cy="2394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95800" y="5105400"/>
              <a:ext cx="2743200" cy="947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a:t>
                </a:r>
                <a:r>
                  <a:rPr lang="en-US" kern="0" dirty="0" smtClean="0">
                    <a:solidFill>
                      <a:schemeClr val="bg2"/>
                    </a:solidFill>
                    <a:latin typeface="Arial Unicode MS" pitchFamily="34" charset="-128"/>
                    <a:ea typeface="Arial Unicode MS" pitchFamily="34" charset="-128"/>
                    <a:cs typeface="Arial Unicode MS" pitchFamily="34" charset="-128"/>
                  </a:rPr>
                  <a:t>ransformation function</a:t>
                </a:r>
                <a:endParaRPr lang="en-US" kern="0" dirty="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Parameterize </a:t>
                </a:r>
                <a14:m>
                  <m:oMath xmlns:m="http://schemas.openxmlformats.org/officeDocument/2006/math">
                    <m:r>
                      <a:rPr lang="zh-CN" altLang="en-US" i="1" kern="0" smtClean="0">
                        <a:solidFill>
                          <a:schemeClr val="bg2"/>
                        </a:solidFill>
                        <a:latin typeface="Cambria Math"/>
                        <a:ea typeface="Arial Unicode MS" pitchFamily="34" charset="-128"/>
                        <a:cs typeface="Arial Unicode MS" pitchFamily="34" charset="-128"/>
                      </a:rPr>
                      <m:t>𝜂</m:t>
                    </m:r>
                    <m:r>
                      <a:rPr lang="en-US" altLang="zh-CN" b="0" i="1" kern="0" smtClean="0">
                        <a:solidFill>
                          <a:schemeClr val="bg2"/>
                        </a:solidFill>
                        <a:latin typeface="Cambria Math"/>
                        <a:ea typeface="Arial Unicode MS" pitchFamily="34" charset="-128"/>
                        <a:cs typeface="Arial Unicode MS" pitchFamily="34" charset="-128"/>
                      </a:rPr>
                      <m:t>=</m:t>
                    </m:r>
                    <m:d>
                      <m:dPr>
                        <m:begChr m:val="|"/>
                        <m:endChr m:val="|"/>
                        <m:ctrlPr>
                          <a:rPr lang="en-US" altLang="zh-CN" i="1" kern="0">
                            <a:solidFill>
                              <a:schemeClr val="bg2"/>
                            </a:solidFill>
                            <a:latin typeface="Cambria Math"/>
                            <a:ea typeface="Arial Unicode MS" pitchFamily="34" charset="-128"/>
                            <a:cs typeface="Arial Unicode MS" pitchFamily="34" charset="-128"/>
                          </a:rPr>
                        </m:ctrlPr>
                      </m:dPr>
                      <m:e>
                        <m:f>
                          <m:fPr>
                            <m:ctrlPr>
                              <a:rPr lang="en-US" altLang="zh-CN" i="1" kern="0">
                                <a:solidFill>
                                  <a:schemeClr val="bg2"/>
                                </a:solidFill>
                                <a:latin typeface="Cambria Math"/>
                                <a:ea typeface="Arial Unicode MS" pitchFamily="34" charset="-128"/>
                                <a:cs typeface="Arial Unicode MS" pitchFamily="34" charset="-128"/>
                              </a:rPr>
                            </m:ctrlPr>
                          </m:fPr>
                          <m:num>
                            <m:r>
                              <a:rPr lang="en-US" altLang="zh-CN" i="1" kern="0">
                                <a:solidFill>
                                  <a:schemeClr val="bg2"/>
                                </a:solidFill>
                                <a:latin typeface="Cambria Math"/>
                                <a:ea typeface="Arial Unicode MS" pitchFamily="34" charset="-128"/>
                                <a:cs typeface="Arial Unicode MS" pitchFamily="34" charset="-128"/>
                              </a:rPr>
                              <m:t>1</m:t>
                            </m:r>
                          </m:num>
                          <m:den>
                            <m:r>
                              <a:rPr lang="zh-CN" altLang="en-US" i="1" kern="0">
                                <a:solidFill>
                                  <a:schemeClr val="bg2"/>
                                </a:solidFill>
                                <a:latin typeface="Cambria Math"/>
                                <a:ea typeface="Arial Unicode MS" pitchFamily="34" charset="-128"/>
                                <a:cs typeface="Arial Unicode MS" pitchFamily="34" charset="-128"/>
                              </a:rPr>
                              <m:t>𝛽</m:t>
                            </m:r>
                          </m:den>
                        </m:f>
                      </m:e>
                    </m:d>
                    <m:r>
                      <a:rPr lang="zh-CN" altLang="en-US" i="1" kern="0">
                        <a:solidFill>
                          <a:schemeClr val="bg2"/>
                        </a:solidFill>
                        <a:latin typeface="Cambria Math"/>
                        <a:ea typeface="Arial Unicode MS" pitchFamily="34" charset="-128"/>
                        <a:cs typeface="Arial Unicode MS" pitchFamily="34" charset="-128"/>
                      </a:rPr>
                      <m:t>𝑅</m:t>
                    </m:r>
                  </m:oMath>
                </a14:m>
                <a:r>
                  <a:rPr lang="en-US" altLang="zh-CN" kern="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m:rPr>
                        <m:sty m:val="p"/>
                      </m:rPr>
                      <a:rPr lang="en-US" altLang="zh-CN" sz="2000" b="0" i="0" kern="0" smtClean="0">
                        <a:solidFill>
                          <a:schemeClr val="bg2"/>
                        </a:solidFill>
                        <a:latin typeface="Cambria Math"/>
                        <a:ea typeface="Arial Unicode MS" pitchFamily="34" charset="-128"/>
                        <a:cs typeface="Arial Unicode MS" pitchFamily="34" charset="-128"/>
                      </a:rPr>
                      <m:t>R</m:t>
                    </m:r>
                    <m:r>
                      <a:rPr lang="en-US" altLang="zh-CN" sz="2000" b="0" i="1" kern="0" smtClean="0">
                        <a:solidFill>
                          <a:schemeClr val="bg2"/>
                        </a:solidFill>
                        <a:latin typeface="Cambria Math"/>
                        <a:ea typeface="Arial Unicode MS" pitchFamily="34" charset="-128"/>
                        <a:cs typeface="Arial Unicode MS" pitchFamily="34" charset="-128"/>
                      </a:rPr>
                      <m:t>=</m:t>
                    </m:r>
                    <m:func>
                      <m:funcPr>
                        <m:ctrlPr>
                          <a:rPr lang="en-US" altLang="zh-CN" sz="2000" i="1" kern="0">
                            <a:solidFill>
                              <a:schemeClr val="bg2"/>
                            </a:solidFill>
                            <a:latin typeface="Cambria Math"/>
                            <a:ea typeface="Arial Unicode MS" pitchFamily="34" charset="-128"/>
                            <a:cs typeface="Arial Unicode MS" pitchFamily="34" charset="-128"/>
                          </a:rPr>
                        </m:ctrlPr>
                      </m:funcPr>
                      <m:fName>
                        <m:r>
                          <m:rPr>
                            <m:sty m:val="p"/>
                          </m:rPr>
                          <a:rPr lang="en-US" altLang="zh-CN" sz="2000" kern="0">
                            <a:solidFill>
                              <a:schemeClr val="bg2"/>
                            </a:solidFill>
                            <a:latin typeface="Cambria Math"/>
                            <a:ea typeface="Arial Unicode MS" pitchFamily="34" charset="-128"/>
                            <a:cs typeface="Arial Unicode MS" pitchFamily="34" charset="-128"/>
                          </a:rPr>
                          <m:t>max</m:t>
                        </m:r>
                      </m:fName>
                      <m:e>
                        <m:d>
                          <m:dPr>
                            <m:ctrlPr>
                              <a:rPr lang="en-US" altLang="zh-CN" sz="2000" i="1" kern="0">
                                <a:solidFill>
                                  <a:schemeClr val="bg2"/>
                                </a:solidFill>
                                <a:latin typeface="Cambria Math"/>
                                <a:ea typeface="Arial Unicode MS" pitchFamily="34" charset="-128"/>
                                <a:cs typeface="Arial Unicode MS" pitchFamily="34" charset="-128"/>
                              </a:rPr>
                            </m:ctrlPr>
                          </m:dPr>
                          <m:e>
                            <m:sSub>
                              <m:sSubPr>
                                <m:ctrlPr>
                                  <a:rPr lang="en-US" altLang="zh-CN" sz="2000" i="1" kern="0">
                                    <a:solidFill>
                                      <a:schemeClr val="bg2"/>
                                    </a:solidFill>
                                    <a:latin typeface="Cambria Math"/>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1</m:t>
                                </m:r>
                              </m:sub>
                            </m:sSub>
                            <m:r>
                              <a:rPr lang="en-US" altLang="zh-CN" sz="2000" i="1" kern="0">
                                <a:solidFill>
                                  <a:schemeClr val="bg2"/>
                                </a:solidFill>
                                <a:latin typeface="Cambria Math"/>
                                <a:ea typeface="Arial Unicode MS" pitchFamily="34" charset="-128"/>
                                <a:cs typeface="Arial Unicode MS" pitchFamily="34" charset="-128"/>
                              </a:rPr>
                              <m:t>,  </m:t>
                            </m:r>
                            <m:r>
                              <a:rPr lang="en-US" altLang="zh-CN" sz="2000" i="1" kern="0">
                                <a:solidFill>
                                  <a:schemeClr val="bg2"/>
                                </a:solidFill>
                                <a:latin typeface="Cambria Math"/>
                                <a:ea typeface="Cambria Math"/>
                                <a:cs typeface="Arial Unicode MS" pitchFamily="34" charset="-128"/>
                              </a:rPr>
                              <m:t>⋯,</m:t>
                            </m:r>
                            <m:sSub>
                              <m:sSubPr>
                                <m:ctrlPr>
                                  <a:rPr lang="en-US" altLang="zh-CN" sz="2000" i="1" kern="0">
                                    <a:solidFill>
                                      <a:schemeClr val="bg2"/>
                                    </a:solidFill>
                                    <a:latin typeface="Cambria Math"/>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𝑛</m:t>
                                </m:r>
                              </m:sub>
                            </m:sSub>
                          </m:e>
                        </m:d>
                      </m:e>
                    </m:func>
                    <m:r>
                      <a:rPr lang="en-US" altLang="zh-CN" sz="2000" b="0" i="0" kern="0" smtClean="0">
                        <a:solidFill>
                          <a:schemeClr val="bg2"/>
                        </a:solidFill>
                        <a:latin typeface="Cambria Math"/>
                        <a:ea typeface="Arial Unicode MS" pitchFamily="34" charset="-128"/>
                        <a:cs typeface="Arial Unicode MS" pitchFamily="34" charset="-128"/>
                      </a:rPr>
                      <m:t>−</m:t>
                    </m:r>
                    <m:r>
                      <m:rPr>
                        <m:sty m:val="p"/>
                      </m:rPr>
                      <a:rPr lang="en-US" altLang="zh-CN" sz="2000" kern="0">
                        <a:solidFill>
                          <a:schemeClr val="bg2"/>
                        </a:solidFill>
                        <a:latin typeface="Cambria Math"/>
                        <a:ea typeface="Arial Unicode MS" pitchFamily="34" charset="-128"/>
                        <a:cs typeface="Arial Unicode MS" pitchFamily="34" charset="-128"/>
                      </a:rPr>
                      <m:t>min</m:t>
                    </m:r>
                    <m:d>
                      <m:dPr>
                        <m:ctrlPr>
                          <a:rPr lang="en-US" altLang="zh-CN" sz="2000" i="1" kern="0">
                            <a:solidFill>
                              <a:schemeClr val="bg2"/>
                            </a:solidFill>
                            <a:latin typeface="Cambria Math"/>
                            <a:ea typeface="Arial Unicode MS" pitchFamily="34" charset="-128"/>
                            <a:cs typeface="Arial Unicode MS" pitchFamily="34" charset="-128"/>
                          </a:rPr>
                        </m:ctrlPr>
                      </m:dPr>
                      <m:e>
                        <m:sSub>
                          <m:sSubPr>
                            <m:ctrlPr>
                              <a:rPr lang="en-US" altLang="zh-CN" sz="2000" i="1" kern="0">
                                <a:solidFill>
                                  <a:schemeClr val="bg2"/>
                                </a:solidFill>
                                <a:latin typeface="Cambria Math"/>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1</m:t>
                            </m:r>
                          </m:sub>
                        </m:sSub>
                        <m:r>
                          <a:rPr lang="en-US" altLang="zh-CN" sz="2000" i="1" kern="0">
                            <a:solidFill>
                              <a:schemeClr val="bg2"/>
                            </a:solidFill>
                            <a:latin typeface="Cambria Math"/>
                            <a:ea typeface="Arial Unicode MS" pitchFamily="34" charset="-128"/>
                            <a:cs typeface="Arial Unicode MS" pitchFamily="34" charset="-128"/>
                          </a:rPr>
                          <m:t>,  </m:t>
                        </m:r>
                        <m:r>
                          <a:rPr lang="en-US" altLang="zh-CN" sz="2000" i="1" kern="0">
                            <a:solidFill>
                              <a:schemeClr val="bg2"/>
                            </a:solidFill>
                            <a:latin typeface="Cambria Math"/>
                            <a:ea typeface="Cambria Math"/>
                            <a:cs typeface="Arial Unicode MS" pitchFamily="34" charset="-128"/>
                          </a:rPr>
                          <m:t>⋯,</m:t>
                        </m:r>
                        <m:sSub>
                          <m:sSubPr>
                            <m:ctrlPr>
                              <a:rPr lang="en-US" altLang="zh-CN" sz="2000" i="1" kern="0">
                                <a:solidFill>
                                  <a:schemeClr val="bg2"/>
                                </a:solidFill>
                                <a:latin typeface="Cambria Math"/>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𝑥</m:t>
                            </m:r>
                          </m:e>
                          <m:sub>
                            <m:r>
                              <a:rPr lang="en-US" altLang="zh-CN" sz="2000" i="1" kern="0">
                                <a:solidFill>
                                  <a:schemeClr val="bg2"/>
                                </a:solidFill>
                                <a:latin typeface="Cambria Math"/>
                                <a:ea typeface="Arial Unicode MS" pitchFamily="34" charset="-128"/>
                                <a:cs typeface="Arial Unicode MS" pitchFamily="34" charset="-128"/>
                              </a:rPr>
                              <m:t>𝑛</m:t>
                            </m:r>
                          </m:sub>
                        </m:sSub>
                      </m:e>
                    </m:d>
                  </m:oMath>
                </a14:m>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Positive </a:t>
                </a:r>
                <a:r>
                  <a:rPr lang="en-US" altLang="zh-CN" kern="0" dirty="0" smtClean="0">
                    <a:solidFill>
                      <a:schemeClr val="bg2"/>
                    </a:solidFill>
                    <a:latin typeface="Arial Unicode MS" pitchFamily="34" charset="-128"/>
                    <a:ea typeface="Arial Unicode MS" pitchFamily="34" charset="-128"/>
                    <a:cs typeface="Arial Unicode MS" pitchFamily="34" charset="-128"/>
                  </a:rPr>
                  <a:t>skewness</a:t>
                </a:r>
              </a:p>
              <a:p>
                <a:pPr marL="457200" lvl="1" indent="0" algn="ctr"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14:m>
                  <m:oMath xmlns:m="http://schemas.openxmlformats.org/officeDocument/2006/math">
                    <m:r>
                      <m:rPr>
                        <m:sty m:val="p"/>
                      </m:rPr>
                      <a:rPr lang="en-US" altLang="zh-CN" b="0" i="0" kern="0" smtClean="0">
                        <a:solidFill>
                          <a:schemeClr val="bg2"/>
                        </a:solidFill>
                        <a:latin typeface="Cambria Math"/>
                        <a:ea typeface="Arial Unicode MS" pitchFamily="34" charset="-128"/>
                        <a:cs typeface="Arial Unicode MS" pitchFamily="34" charset="-128"/>
                      </a:rPr>
                      <m:t>log</m:t>
                    </m:r>
                    <m:r>
                      <a:rPr lang="en-US" altLang="zh-CN" b="0" i="1" kern="0" smtClean="0">
                        <a:solidFill>
                          <a:schemeClr val="bg2"/>
                        </a:solidFill>
                        <a:latin typeface="Cambria Math"/>
                        <a:ea typeface="Arial Unicode MS" pitchFamily="34" charset="-128"/>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b="0" i="0" kern="0" smtClean="0">
                        <a:solidFill>
                          <a:schemeClr val="bg2"/>
                        </a:solidFill>
                        <a:latin typeface="Cambria Math"/>
                        <a:ea typeface="Arial Unicode MS" pitchFamily="34" charset="-128"/>
                        <a:cs typeface="Arial Unicode MS" pitchFamily="34" charset="-128"/>
                      </a:rPr>
                      <m:t>min</m:t>
                    </m:r>
                    <m:d>
                      <m:dPr>
                        <m:ctrlPr>
                          <a:rPr lang="en-US" altLang="zh-CN" b="0" i="1" kern="0" smtClean="0">
                            <a:solidFill>
                              <a:schemeClr val="bg2"/>
                            </a:solidFill>
                            <a:latin typeface="Cambria Math"/>
                            <a:ea typeface="Arial Unicode MS" pitchFamily="34" charset="-128"/>
                            <a:cs typeface="Arial Unicode MS" pitchFamily="34" charset="-128"/>
                          </a:rPr>
                        </m:ctrlPr>
                      </m:dPr>
                      <m:e>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r>
                      <a:rPr lang="en-US" altLang="zh-CN" b="0" i="0" kern="0" smtClean="0">
                        <a:solidFill>
                          <a:schemeClr val="bg2"/>
                        </a:solidFill>
                        <a:latin typeface="Cambria Math"/>
                        <a:ea typeface="Arial Unicode MS" pitchFamily="34" charset="-128"/>
                        <a:cs typeface="Arial Unicode MS" pitchFamily="34" charset="-128"/>
                      </a:rPr>
                      <m:t>+</m:t>
                    </m:r>
                    <m:d>
                      <m:dPr>
                        <m:begChr m:val="|"/>
                        <m:endChr m:val="|"/>
                        <m:ctrlPr>
                          <a:rPr lang="en-US" altLang="zh-CN" b="0" i="1" kern="0" smtClean="0">
                            <a:solidFill>
                              <a:schemeClr val="bg2"/>
                            </a:solidFill>
                            <a:latin typeface="Cambria Math"/>
                            <a:ea typeface="Arial Unicode MS" pitchFamily="34" charset="-128"/>
                            <a:cs typeface="Arial Unicode MS" pitchFamily="34" charset="-128"/>
                          </a:rPr>
                        </m:ctrlPr>
                      </m:dPr>
                      <m:e>
                        <m:f>
                          <m:fPr>
                            <m:ctrlPr>
                              <a:rPr lang="en-US" altLang="zh-CN" b="0" i="1" kern="0" smtClean="0">
                                <a:solidFill>
                                  <a:schemeClr val="bg2"/>
                                </a:solidFill>
                                <a:latin typeface="Cambria Math"/>
                                <a:ea typeface="Arial Unicode MS" pitchFamily="34" charset="-128"/>
                                <a:cs typeface="Arial Unicode MS" pitchFamily="34" charset="-128"/>
                              </a:rPr>
                            </m:ctrlPr>
                          </m:fPr>
                          <m:num>
                            <m:r>
                              <a:rPr lang="en-US" altLang="zh-CN" b="0" i="1" kern="0" smtClean="0">
                                <a:solidFill>
                                  <a:schemeClr val="bg2"/>
                                </a:solidFill>
                                <a:latin typeface="Cambria Math"/>
                                <a:ea typeface="Arial Unicode MS" pitchFamily="34" charset="-128"/>
                                <a:cs typeface="Arial Unicode MS" pitchFamily="34" charset="-128"/>
                              </a:rPr>
                              <m:t>1</m:t>
                            </m:r>
                          </m:num>
                          <m:den>
                            <m:r>
                              <a:rPr lang="zh-CN" altLang="en-US" b="0" i="1" kern="0" smtClean="0">
                                <a:solidFill>
                                  <a:schemeClr val="bg2"/>
                                </a:solidFill>
                                <a:latin typeface="Cambria Math"/>
                                <a:ea typeface="Arial Unicode MS" pitchFamily="34" charset="-128"/>
                                <a:cs typeface="Arial Unicode MS" pitchFamily="34" charset="-128"/>
                              </a:rPr>
                              <m:t>𝛽</m:t>
                            </m:r>
                          </m:den>
                        </m:f>
                      </m:e>
                    </m:d>
                    <m:r>
                      <a:rPr lang="en-US" altLang="zh-CN" b="0" i="1" kern="0" smtClean="0">
                        <a:solidFill>
                          <a:schemeClr val="bg2"/>
                        </a:solidFill>
                        <a:latin typeface="Cambria Math"/>
                        <a:ea typeface="Arial Unicode MS" pitchFamily="34" charset="-128"/>
                        <a:cs typeface="Arial Unicode MS" pitchFamily="34" charset="-128"/>
                      </a:rPr>
                      <m:t>𝑅</m:t>
                    </m:r>
                  </m:oMath>
                </a14:m>
                <a:r>
                  <a:rPr lang="en-US" kern="0" dirty="0" smtClean="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r>
                  <a:rPr lang="en-US" altLang="zh-CN" kern="0" dirty="0" smtClean="0">
                    <a:solidFill>
                      <a:schemeClr val="bg2"/>
                    </a:solidFill>
                    <a:latin typeface="Arial Unicode MS" pitchFamily="34" charset="-128"/>
                    <a:ea typeface="Arial Unicode MS" pitchFamily="34" charset="-128"/>
                    <a:cs typeface="Arial Unicode MS" pitchFamily="34" charset="-128"/>
                  </a:rPr>
                  <a:t>Negative skewness</a:t>
                </a:r>
              </a:p>
              <a:p>
                <a:pPr marL="457200" lvl="1" indent="0" algn="ctr" eaLnBrk="1" hangingPunct="1">
                  <a:lnSpc>
                    <a:spcPct val="150000"/>
                  </a:lnSpc>
                  <a:buNone/>
                </a:pPr>
                <a:r>
                  <a:rPr lang="en-US" altLang="zh-CN" kern="0" dirty="0">
                    <a:solidFill>
                      <a:schemeClr val="bg2"/>
                    </a:solidFill>
                    <a:ea typeface="Arial Unicode MS" pitchFamily="34" charset="-128"/>
                    <a:cs typeface="Arial Unicode MS" pitchFamily="34" charset="-128"/>
                  </a:rPr>
                  <a:t>	</a:t>
                </a:r>
                <a14:m>
                  <m:oMath xmlns:m="http://schemas.openxmlformats.org/officeDocument/2006/math">
                    <m:r>
                      <a:rPr lang="en-US" altLang="zh-CN" b="0" i="0" kern="0" smtClean="0">
                        <a:solidFill>
                          <a:schemeClr val="bg2"/>
                        </a:solidFill>
                        <a:latin typeface="Cambria Math"/>
                        <a:ea typeface="Arial Unicode MS" pitchFamily="34" charset="-128"/>
                        <a:cs typeface="Arial Unicode MS" pitchFamily="34" charset="-128"/>
                      </a:rPr>
                      <m:t>−</m:t>
                    </m:r>
                    <m:r>
                      <m:rPr>
                        <m:sty m:val="p"/>
                      </m:rPr>
                      <a:rPr lang="en-US" altLang="zh-CN" kern="0">
                        <a:solidFill>
                          <a:schemeClr val="bg2"/>
                        </a:solidFill>
                        <a:latin typeface="Cambria Math"/>
                        <a:ea typeface="Arial Unicode MS" pitchFamily="34" charset="-128"/>
                        <a:cs typeface="Arial Unicode MS" pitchFamily="34" charset="-128"/>
                      </a:rPr>
                      <m:t>log</m:t>
                    </m:r>
                    <m:r>
                      <a:rPr lang="en-US" altLang="zh-CN" i="1" kern="0">
                        <a:solidFill>
                          <a:schemeClr val="bg2"/>
                        </a:solidFill>
                        <a:latin typeface="Cambria Math"/>
                        <a:ea typeface="Arial Unicode MS" pitchFamily="34" charset="-128"/>
                        <a:cs typeface="Arial Unicode MS" pitchFamily="34" charset="-128"/>
                      </a:rPr>
                      <m:t>⁡(</m:t>
                    </m:r>
                    <m:func>
                      <m:funcPr>
                        <m:ctrlPr>
                          <a:rPr lang="en-US" altLang="zh-CN" b="0" i="1" kern="0" smtClean="0">
                            <a:solidFill>
                              <a:schemeClr val="bg2"/>
                            </a:solidFill>
                            <a:latin typeface="Cambria Math"/>
                            <a:ea typeface="Arial Unicode MS" pitchFamily="34" charset="-128"/>
                            <a:cs typeface="Arial Unicode MS" pitchFamily="34" charset="-128"/>
                          </a:rPr>
                        </m:ctrlPr>
                      </m:funcPr>
                      <m:fName>
                        <m:r>
                          <m:rPr>
                            <m:sty m:val="p"/>
                          </m:rPr>
                          <a:rPr lang="en-US" altLang="zh-CN" b="0" i="0" kern="0" smtClean="0">
                            <a:solidFill>
                              <a:schemeClr val="bg2"/>
                            </a:solidFill>
                            <a:latin typeface="Cambria Math"/>
                            <a:ea typeface="Arial Unicode MS" pitchFamily="34" charset="-128"/>
                            <a:cs typeface="Arial Unicode MS" pitchFamily="34" charset="-128"/>
                          </a:rPr>
                          <m:t>max</m:t>
                        </m:r>
                      </m:fName>
                      <m:e>
                        <m:d>
                          <m:dPr>
                            <m:ctrlPr>
                              <a:rPr lang="en-US" altLang="zh-CN" b="0" i="1" kern="0" smtClean="0">
                                <a:solidFill>
                                  <a:schemeClr val="bg2"/>
                                </a:solidFill>
                                <a:latin typeface="Cambria Math"/>
                                <a:ea typeface="Arial Unicode MS" pitchFamily="34" charset="-128"/>
                                <a:cs typeface="Arial Unicode MS" pitchFamily="34" charset="-128"/>
                              </a:rPr>
                            </m:ctrlPr>
                          </m:dPr>
                          <m:e>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1</m:t>
                                </m:r>
                              </m:sub>
                            </m:sSub>
                            <m:r>
                              <a:rPr lang="en-US" altLang="zh-CN" i="1" kern="0">
                                <a:solidFill>
                                  <a:schemeClr val="bg2"/>
                                </a:solidFill>
                                <a:latin typeface="Cambria Math"/>
                                <a:ea typeface="Arial Unicode MS" pitchFamily="34" charset="-128"/>
                                <a:cs typeface="Arial Unicode MS" pitchFamily="34" charset="-128"/>
                              </a:rPr>
                              <m:t>,  </m:t>
                            </m:r>
                            <m:r>
                              <a:rPr lang="en-US" altLang="zh-CN" i="1" kern="0">
                                <a:solidFill>
                                  <a:schemeClr val="bg2"/>
                                </a:solidFill>
                                <a:latin typeface="Cambria Math"/>
                                <a:ea typeface="Cambria Math"/>
                                <a:cs typeface="Arial Unicode MS" pitchFamily="34" charset="-128"/>
                              </a:rPr>
                              <m:t>⋯,</m:t>
                            </m:r>
                            <m:sSub>
                              <m:sSubPr>
                                <m:ctrlPr>
                                  <a:rPr lang="en-US" altLang="zh-CN" i="1" kern="0">
                                    <a:solidFill>
                                      <a:schemeClr val="bg2"/>
                                    </a:solidFill>
                                    <a:latin typeface="Cambria Math"/>
                                    <a:ea typeface="Arial Unicode MS" pitchFamily="34" charset="-128"/>
                                    <a:cs typeface="Arial Unicode MS" pitchFamily="34" charset="-128"/>
                                  </a:rPr>
                                </m:ctrlPr>
                              </m:sSubPr>
                              <m:e>
                                <m:r>
                                  <a:rPr lang="en-US" altLang="zh-CN" i="1" kern="0">
                                    <a:solidFill>
                                      <a:schemeClr val="bg2"/>
                                    </a:solidFill>
                                    <a:latin typeface="Cambria Math"/>
                                    <a:ea typeface="Arial Unicode MS" pitchFamily="34" charset="-128"/>
                                    <a:cs typeface="Arial Unicode MS" pitchFamily="34" charset="-128"/>
                                  </a:rPr>
                                  <m:t>𝑥</m:t>
                                </m:r>
                              </m:e>
                              <m:sub>
                                <m:r>
                                  <a:rPr lang="en-US" altLang="zh-CN" i="1" kern="0">
                                    <a:solidFill>
                                      <a:schemeClr val="bg2"/>
                                    </a:solidFill>
                                    <a:latin typeface="Cambria Math"/>
                                    <a:ea typeface="Arial Unicode MS" pitchFamily="34" charset="-128"/>
                                    <a:cs typeface="Arial Unicode MS" pitchFamily="34" charset="-128"/>
                                  </a:rPr>
                                  <m:t>𝑛</m:t>
                                </m:r>
                              </m:sub>
                            </m:sSub>
                          </m:e>
                        </m:d>
                      </m:e>
                    </m:func>
                    <m:r>
                      <a:rPr lang="en-US" altLang="zh-CN" b="0" i="1" kern="0" smtClean="0">
                        <a:solidFill>
                          <a:schemeClr val="bg2"/>
                        </a:solidFill>
                        <a:latin typeface="Cambria Math"/>
                        <a:ea typeface="Arial Unicode MS" pitchFamily="34" charset="-128"/>
                        <a:cs typeface="Arial Unicode MS" pitchFamily="34" charset="-128"/>
                      </a:rPr>
                      <m:t>− </m:t>
                    </m:r>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𝑥</m:t>
                        </m:r>
                      </m:e>
                      <m:sub>
                        <m:r>
                          <a:rPr lang="en-US" altLang="zh-CN" b="0" i="1" kern="0" smtClean="0">
                            <a:solidFill>
                              <a:schemeClr val="bg2"/>
                            </a:solidFill>
                            <a:latin typeface="Cambria Math"/>
                            <a:ea typeface="Arial Unicode MS" pitchFamily="34" charset="-128"/>
                            <a:cs typeface="Arial Unicode MS" pitchFamily="34" charset="-128"/>
                          </a:rPr>
                          <m:t>𝑖</m:t>
                        </m:r>
                      </m:sub>
                    </m:sSub>
                    <m:r>
                      <a:rPr lang="en-US" altLang="zh-CN" kern="0">
                        <a:solidFill>
                          <a:schemeClr val="bg2"/>
                        </a:solidFill>
                        <a:latin typeface="Cambria Math"/>
                        <a:ea typeface="Arial Unicode MS" pitchFamily="34" charset="-128"/>
                        <a:cs typeface="Arial Unicode MS" pitchFamily="34" charset="-128"/>
                      </a:rPr>
                      <m:t>+</m:t>
                    </m:r>
                    <m:d>
                      <m:dPr>
                        <m:begChr m:val="|"/>
                        <m:endChr m:val="|"/>
                        <m:ctrlPr>
                          <a:rPr lang="en-US" altLang="zh-CN" i="1" kern="0" smtClean="0">
                            <a:solidFill>
                              <a:schemeClr val="bg2"/>
                            </a:solidFill>
                            <a:latin typeface="Cambria Math"/>
                            <a:ea typeface="Arial Unicode MS" pitchFamily="34" charset="-128"/>
                            <a:cs typeface="Arial Unicode MS" pitchFamily="34" charset="-128"/>
                          </a:rPr>
                        </m:ctrlPr>
                      </m:dPr>
                      <m:e>
                        <m:f>
                          <m:fPr>
                            <m:ctrlPr>
                              <a:rPr lang="en-US" altLang="zh-CN" i="1" kern="0" smtClean="0">
                                <a:solidFill>
                                  <a:schemeClr val="bg2"/>
                                </a:solidFill>
                                <a:latin typeface="Cambria Math"/>
                                <a:ea typeface="Arial Unicode MS" pitchFamily="34" charset="-128"/>
                                <a:cs typeface="Arial Unicode MS" pitchFamily="34" charset="-128"/>
                              </a:rPr>
                            </m:ctrlPr>
                          </m:fPr>
                          <m:num>
                            <m:r>
                              <a:rPr lang="en-US" altLang="zh-CN" b="0" i="1" kern="0" smtClean="0">
                                <a:solidFill>
                                  <a:schemeClr val="bg2"/>
                                </a:solidFill>
                                <a:latin typeface="Cambria Math"/>
                                <a:ea typeface="Arial Unicode MS" pitchFamily="34" charset="-128"/>
                                <a:cs typeface="Arial Unicode MS" pitchFamily="34" charset="-128"/>
                              </a:rPr>
                              <m:t>1</m:t>
                            </m:r>
                          </m:num>
                          <m:den>
                            <m:r>
                              <a:rPr lang="zh-CN" altLang="en-US" i="1" kern="0" smtClean="0">
                                <a:solidFill>
                                  <a:schemeClr val="bg2"/>
                                </a:solidFill>
                                <a:latin typeface="Cambria Math"/>
                                <a:ea typeface="Arial Unicode MS" pitchFamily="34" charset="-128"/>
                                <a:cs typeface="Arial Unicode MS" pitchFamily="34" charset="-128"/>
                              </a:rPr>
                              <m:t>𝛽</m:t>
                            </m:r>
                          </m:den>
                        </m:f>
                      </m:e>
                    </m:d>
                    <m:r>
                      <a:rPr lang="zh-CN" altLang="en-US" i="1" kern="0">
                        <a:solidFill>
                          <a:schemeClr val="bg2"/>
                        </a:solidFill>
                        <a:latin typeface="Cambria Math"/>
                        <a:ea typeface="Arial Unicode MS" pitchFamily="34" charset="-128"/>
                        <a:cs typeface="Arial Unicode MS" pitchFamily="34" charset="-128"/>
                      </a:rPr>
                      <m:t>𝑅</m:t>
                    </m:r>
                  </m:oMath>
                </a14:m>
                <a:r>
                  <a:rPr lang="en-US" altLang="zh-CN" kern="0" dirty="0">
                    <a:solidFill>
                      <a:schemeClr val="bg2"/>
                    </a:solidFill>
                    <a:latin typeface="Arial Unicode MS" pitchFamily="34" charset="-128"/>
                    <a:ea typeface="Arial Unicode MS" pitchFamily="34" charset="-128"/>
                    <a:cs typeface="Arial Unicode MS" pitchFamily="34" charset="-128"/>
                  </a:rPr>
                  <a:t>) </a:t>
                </a:r>
              </a:p>
              <a:p>
                <a:pPr lvl="1" eaLnBrk="1" hangingPunct="1">
                  <a:lnSpc>
                    <a:spcPct val="150000"/>
                  </a:lnSpc>
                  <a:buFont typeface="Arial" pitchFamily="34" charset="0"/>
                  <a:buChar char="•"/>
                </a:pPr>
                <a:endParaRPr lang="en-US" altLang="zh-CN" kern="0" dirty="0">
                  <a:solidFill>
                    <a:schemeClr val="bg2"/>
                  </a:solidFill>
                  <a:latin typeface="Arial Unicode MS" pitchFamily="34" charset="-128"/>
                  <a:ea typeface="Arial Unicode MS" pitchFamily="34" charset="-128"/>
                  <a:cs typeface="Arial Unicode MS" pitchFamily="34" charset="-128"/>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rotWithShape="1">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grpSp>
        <p:nvGrpSpPr>
          <p:cNvPr id="17" name="Group 16"/>
          <p:cNvGrpSpPr/>
          <p:nvPr/>
        </p:nvGrpSpPr>
        <p:grpSpPr>
          <a:xfrm>
            <a:off x="5943600" y="2667000"/>
            <a:ext cx="2853666" cy="3276600"/>
            <a:chOff x="5943600" y="2667000"/>
            <a:chExt cx="2853666" cy="3276600"/>
          </a:xfrm>
        </p:grpSpPr>
        <mc:AlternateContent xmlns:mc="http://schemas.openxmlformats.org/markup-compatibility/2006">
          <mc:Choice xmlns:a14="http://schemas.microsoft.com/office/drawing/2010/main" Requires="a14">
            <p:sp>
              <p:nvSpPr>
                <p:cNvPr id="2" name="TextBox 1"/>
                <p:cNvSpPr txBox="1"/>
                <p:nvPr/>
              </p:nvSpPr>
              <p:spPr>
                <a:xfrm>
                  <a:off x="5943600" y="2667000"/>
                  <a:ext cx="2853666" cy="954107"/>
                </a:xfrm>
                <a:prstGeom prst="rect">
                  <a:avLst/>
                </a:prstGeom>
                <a:noFill/>
              </p:spPr>
              <p:txBody>
                <a:bodyPr wrap="none" rtlCol="0">
                  <a:spAutoFit/>
                </a:bodyPr>
                <a:lstStyle/>
                <a:p>
                  <a14:m>
                    <m:oMath xmlns:m="http://schemas.openxmlformats.org/officeDocument/2006/math">
                      <m:r>
                        <a:rPr lang="zh-CN" altLang="en-US" sz="2800" i="1" smtClean="0">
                          <a:solidFill>
                            <a:schemeClr val="bg2"/>
                          </a:solidFill>
                          <a:latin typeface="Cambria Math"/>
                        </a:rPr>
                        <m:t>𝛽</m:t>
                      </m:r>
                      <m:r>
                        <a:rPr lang="zh-CN" altLang="en-US" sz="2800" i="1" smtClean="0">
                          <a:solidFill>
                            <a:schemeClr val="bg2"/>
                          </a:solidFill>
                          <a:latin typeface="Cambria Math"/>
                        </a:rPr>
                        <m:t>∈</m:t>
                      </m:r>
                      <m:d>
                        <m:dPr>
                          <m:ctrlPr>
                            <a:rPr lang="en-US" altLang="zh-CN" sz="2800" i="1" smtClean="0">
                              <a:solidFill>
                                <a:schemeClr val="bg2"/>
                              </a:solidFill>
                              <a:latin typeface="Cambria Math"/>
                            </a:rPr>
                          </m:ctrlPr>
                        </m:dPr>
                        <m:e>
                          <m:r>
                            <a:rPr lang="en-US" altLang="zh-CN" sz="2800" b="0" i="1" smtClean="0">
                              <a:solidFill>
                                <a:schemeClr val="bg2"/>
                              </a:solidFill>
                              <a:latin typeface="Cambria Math"/>
                            </a:rPr>
                            <m:t>−</m:t>
                          </m:r>
                          <m:r>
                            <a:rPr lang="zh-CN" altLang="en-US" sz="2800" i="1">
                              <a:solidFill>
                                <a:schemeClr val="bg2"/>
                              </a:solidFill>
                              <a:latin typeface="Cambria Math"/>
                            </a:rPr>
                            <m:t>∞</m:t>
                          </m:r>
                          <m:r>
                            <a:rPr lang="en-US" altLang="zh-CN" sz="2800" b="0" i="1" smtClean="0">
                              <a:solidFill>
                                <a:schemeClr val="bg2"/>
                              </a:solidFill>
                              <a:latin typeface="Cambria Math"/>
                            </a:rPr>
                            <m:t>,+</m:t>
                          </m:r>
                          <m:r>
                            <a:rPr lang="zh-CN" altLang="en-US" sz="2800" i="1">
                              <a:solidFill>
                                <a:schemeClr val="bg2"/>
                              </a:solidFill>
                              <a:latin typeface="Cambria Math"/>
                            </a:rPr>
                            <m:t>∞</m:t>
                          </m:r>
                        </m:e>
                      </m:d>
                    </m:oMath>
                  </a14:m>
                  <a:r>
                    <a:rPr lang="en-US" altLang="zh-CN" sz="2800" dirty="0" smtClean="0">
                      <a:solidFill>
                        <a:schemeClr val="bg2"/>
                      </a:solidFill>
                    </a:rPr>
                    <a:t>, </a:t>
                  </a:r>
                </a:p>
                <a:p>
                  <a:r>
                    <a:rPr lang="en-US" altLang="zh-CN" sz="2800" dirty="0" smtClean="0">
                      <a:solidFill>
                        <a:schemeClr val="bg2"/>
                      </a:solidFill>
                    </a:rPr>
                    <a:t>symmetric about 0</a:t>
                  </a:r>
                </a:p>
              </p:txBody>
            </p:sp>
          </mc:Choice>
          <mc:Fallback>
            <p:sp>
              <p:nvSpPr>
                <p:cNvPr id="2" name="TextBox 1"/>
                <p:cNvSpPr txBox="1">
                  <a:spLocks noRot="1" noChangeAspect="1" noMove="1" noResize="1" noEditPoints="1" noAdjustHandles="1" noChangeArrowheads="1" noChangeShapeType="1" noTextEdit="1"/>
                </p:cNvSpPr>
                <p:nvPr/>
              </p:nvSpPr>
              <p:spPr>
                <a:xfrm>
                  <a:off x="5943600" y="2667000"/>
                  <a:ext cx="2853666" cy="954107"/>
                </a:xfrm>
                <a:prstGeom prst="rect">
                  <a:avLst/>
                </a:prstGeom>
                <a:blipFill rotWithShape="1">
                  <a:blip r:embed="rId4"/>
                  <a:stretch>
                    <a:fillRect l="-4274" t="-6410" r="-3205" b="-16667"/>
                  </a:stretch>
                </a:blipFill>
              </p:spPr>
              <p:txBody>
                <a:bodyPr/>
                <a:lstStyle/>
                <a:p>
                  <a:r>
                    <a:rPr lang="zh-CN" altLang="en-US">
                      <a:noFill/>
                    </a:rPr>
                    <a:t> </a:t>
                  </a:r>
                </a:p>
              </p:txBody>
            </p:sp>
          </mc:Fallback>
        </mc:AlternateContent>
        <p:cxnSp>
          <p:nvCxnSpPr>
            <p:cNvPr id="14" name="Straight Arrow Connector 13"/>
            <p:cNvCxnSpPr/>
            <p:nvPr/>
          </p:nvCxnSpPr>
          <p:spPr>
            <a:xfrm flipH="1">
              <a:off x="7370433" y="3429000"/>
              <a:ext cx="17336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3429000"/>
              <a:ext cx="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91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Family </a:t>
            </a:r>
            <a:r>
              <a:rPr lang="en-US" altLang="zh-CN" kern="0" dirty="0">
                <a:solidFill>
                  <a:schemeClr val="bg2"/>
                </a:solidFill>
                <a:latin typeface="Arial Unicode MS" pitchFamily="34" charset="-128"/>
                <a:ea typeface="Arial Unicode MS" pitchFamily="34" charset="-128"/>
                <a:cs typeface="Arial Unicode MS" pitchFamily="34" charset="-128"/>
              </a:rPr>
              <a:t>of </a:t>
            </a:r>
            <a:r>
              <a:rPr lang="en-US" altLang="zh-CN" kern="0" dirty="0" smtClean="0">
                <a:solidFill>
                  <a:schemeClr val="bg2"/>
                </a:solidFill>
                <a:latin typeface="Arial Unicode MS" pitchFamily="34" charset="-128"/>
                <a:ea typeface="Arial Unicode MS" pitchFamily="34" charset="-128"/>
                <a:cs typeface="Arial Unicode MS" pitchFamily="34" charset="-128"/>
              </a:rPr>
              <a:t>transformation functions</a:t>
            </a:r>
          </a:p>
          <a:p>
            <a:pPr marL="0" indent="0" eaLnBrk="1" hangingPunct="1">
              <a:lnSpc>
                <a:spcPct val="150000"/>
              </a:lnSpc>
              <a:buNone/>
            </a:pPr>
            <a:endParaRPr lang="en-US" altLang="zh-CN" b="0" kern="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Comments</a:t>
            </a:r>
          </a:p>
          <a:p>
            <a:pPr lvl="1" indent="-342900" eaLnBrk="1" hangingPunct="1">
              <a:lnSpc>
                <a:spcPct val="150000"/>
              </a:lnSpc>
              <a:buFont typeface="Arial" panose="020B0604020202020204" pitchFamily="34" charset="0"/>
              <a:buChar char="•"/>
            </a:pPr>
            <a:r>
              <a:rPr lang="en-US" altLang="zh-CN" sz="2400" kern="0" dirty="0">
                <a:solidFill>
                  <a:schemeClr val="bg2"/>
                </a:solidFill>
                <a:latin typeface="Arial Unicode MS" pitchFamily="34" charset="-128"/>
                <a:ea typeface="Arial Unicode MS" pitchFamily="34" charset="-128"/>
                <a:cs typeface="Arial Unicode MS" pitchFamily="34" charset="-128"/>
              </a:rPr>
              <a:t>One family for address both positive and negative skewness</a:t>
            </a:r>
          </a:p>
          <a:p>
            <a:pPr lvl="1" indent="-342900" eaLnBrk="1" hangingPunct="1">
              <a:lnSpc>
                <a:spcPct val="150000"/>
              </a:lnSpc>
              <a:buSzPct val="60000"/>
              <a:buFont typeface="Arial" panose="020B0604020202020204" pitchFamily="34" charset="0"/>
              <a:buChar char="•"/>
            </a:pPr>
            <a:r>
              <a:rPr lang="en-US" altLang="zh-CN" sz="2400" kern="0" dirty="0" smtClean="0">
                <a:solidFill>
                  <a:schemeClr val="bg2"/>
                </a:solidFill>
                <a:latin typeface="Arial Unicode MS" pitchFamily="34" charset="-128"/>
                <a:ea typeface="Arial Unicode MS" pitchFamily="34" charset="-128"/>
                <a:cs typeface="Arial Unicode MS" pitchFamily="34" charset="-128"/>
              </a:rPr>
              <a:t>Parameter </a:t>
            </a:r>
            <a:r>
              <a:rPr lang="en-US" altLang="zh-CN" sz="2400" kern="0" dirty="0" smtClean="0">
                <a:solidFill>
                  <a:schemeClr val="bg2"/>
                </a:solidFill>
                <a:latin typeface="Arial Unicode MS" pitchFamily="34" charset="-128"/>
                <a:ea typeface="Arial Unicode MS" pitchFamily="34" charset="-128"/>
                <a:cs typeface="Arial Unicode MS" pitchFamily="34" charset="-128"/>
              </a:rPr>
              <a:t>value selection is independent of data magnitude </a:t>
            </a:r>
          </a:p>
          <a:p>
            <a:pPr marL="0" indent="0" eaLnBrk="1" hangingPunct="1">
              <a:lnSpc>
                <a:spcPct val="150000"/>
              </a:lnSpc>
              <a:buNone/>
            </a:pPr>
            <a:r>
              <a:rPr lang="en-US" altLang="zh-CN" b="0" kern="0" dirty="0" smtClean="0">
                <a:solidFill>
                  <a:schemeClr val="bg2"/>
                </a:solidFill>
                <a:ea typeface="Arial Unicode MS" pitchFamily="34" charset="-128"/>
                <a:cs typeface="Arial Unicode MS" pitchFamily="34" charset="-128"/>
              </a:rPr>
              <a:t>	</a:t>
            </a:r>
          </a:p>
        </p:txBody>
      </p:sp>
      <mc:AlternateContent xmlns:mc="http://schemas.openxmlformats.org/markup-compatibility/2006">
        <mc:Choice xmlns:a14="http://schemas.microsoft.com/office/drawing/2010/main" Requires="a14">
          <p:sp>
            <p:nvSpPr>
              <p:cNvPr id="2" name="Rectangle 1"/>
              <p:cNvSpPr/>
              <p:nvPr/>
            </p:nvSpPr>
            <p:spPr>
              <a:xfrm>
                <a:off x="0" y="762000"/>
                <a:ext cx="9144000" cy="2797625"/>
              </a:xfrm>
              <a:prstGeom prst="rect">
                <a:avLst/>
              </a:prstGeom>
            </p:spPr>
            <p:txBody>
              <a:bodyPr wrap="square">
                <a:spAutoFit/>
              </a:bodyPr>
              <a:lstStyle/>
              <a:p>
                <a:pPr lvl="1">
                  <a:lnSpc>
                    <a:spcPct val="150000"/>
                  </a:lnSpc>
                </a:pPr>
                <a14:m>
                  <m:oMathPara xmlns:m="http://schemas.openxmlformats.org/officeDocument/2006/math">
                    <m:oMathParaPr>
                      <m:jc m:val="center"/>
                    </m:oMathParaPr>
                    <m:oMath xmlns:m="http://schemas.openxmlformats.org/officeDocument/2006/math">
                      <m:sSub>
                        <m:sSubPr>
                          <m:ctrlPr>
                            <a:rPr lang="en-US" altLang="zh-CN" sz="2600" b="0" i="1" kern="0" smtClean="0">
                              <a:solidFill>
                                <a:schemeClr val="bg2"/>
                              </a:solidFill>
                              <a:latin typeface="Cambria Math"/>
                              <a:ea typeface="Arial Unicode MS" pitchFamily="34" charset="-128"/>
                              <a:cs typeface="Arial Unicode MS" pitchFamily="34" charset="-128"/>
                            </a:rPr>
                          </m:ctrlPr>
                        </m:sSubPr>
                        <m:e>
                          <m:r>
                            <a:rPr lang="zh-CN" altLang="en-US" sz="2600" b="0" i="1" kern="0" smtClean="0">
                              <a:solidFill>
                                <a:schemeClr val="bg2"/>
                              </a:solidFill>
                              <a:latin typeface="Cambria Math"/>
                              <a:ea typeface="Arial Unicode MS" pitchFamily="34" charset="-128"/>
                              <a:cs typeface="Arial Unicode MS" pitchFamily="34" charset="-128"/>
                            </a:rPr>
                            <m:t>𝜙</m:t>
                          </m:r>
                        </m:e>
                        <m:sub>
                          <m:r>
                            <a:rPr lang="zh-CN" altLang="en-US" sz="2600" b="0" i="1" kern="0" smtClean="0">
                              <a:solidFill>
                                <a:schemeClr val="bg2"/>
                              </a:solidFill>
                              <a:latin typeface="Cambria Math"/>
                              <a:ea typeface="Arial Unicode MS" pitchFamily="34" charset="-128"/>
                              <a:cs typeface="Arial Unicode MS" pitchFamily="34" charset="-128"/>
                            </a:rPr>
                            <m:t>𝛽</m:t>
                          </m:r>
                        </m:sub>
                      </m:sSub>
                      <m:d>
                        <m:dPr>
                          <m:ctrlPr>
                            <a:rPr lang="en-US" altLang="zh-CN" sz="2600" b="0" i="1" kern="0" smtClean="0">
                              <a:solidFill>
                                <a:schemeClr val="bg2"/>
                              </a:solidFill>
                              <a:latin typeface="Cambria Math"/>
                              <a:ea typeface="Arial Unicode MS" pitchFamily="34" charset="-128"/>
                              <a:cs typeface="Arial Unicode MS" pitchFamily="34" charset="-128"/>
                            </a:rPr>
                          </m:ctrlPr>
                        </m:dPr>
                        <m:e>
                          <m:sSub>
                            <m:sSubPr>
                              <m:ctrlPr>
                                <a:rPr lang="en-US" altLang="zh-CN" sz="2600" b="0" i="1" kern="0" smtClean="0">
                                  <a:solidFill>
                                    <a:schemeClr val="bg2"/>
                                  </a:solidFill>
                                  <a:latin typeface="Cambria Math"/>
                                  <a:ea typeface="Arial Unicode MS" pitchFamily="34" charset="-128"/>
                                  <a:cs typeface="Arial Unicode MS" pitchFamily="34" charset="-128"/>
                                </a:rPr>
                              </m:ctrlPr>
                            </m:sSubPr>
                            <m:e>
                              <m:r>
                                <a:rPr lang="en-US" altLang="zh-CN" sz="2600" b="0" i="1" kern="0" smtClean="0">
                                  <a:solidFill>
                                    <a:schemeClr val="bg2"/>
                                  </a:solidFill>
                                  <a:latin typeface="Cambria Math"/>
                                  <a:ea typeface="Arial Unicode MS" pitchFamily="34" charset="-128"/>
                                  <a:cs typeface="Arial Unicode MS" pitchFamily="34" charset="-128"/>
                                </a:rPr>
                                <m:t>𝑥</m:t>
                              </m:r>
                            </m:e>
                            <m:sub>
                              <m:r>
                                <a:rPr lang="en-US" altLang="zh-CN" sz="2600" b="0" i="1" kern="0" smtClean="0">
                                  <a:solidFill>
                                    <a:schemeClr val="bg2"/>
                                  </a:solidFill>
                                  <a:latin typeface="Cambria Math"/>
                                  <a:ea typeface="Arial Unicode MS" pitchFamily="34" charset="-128"/>
                                  <a:cs typeface="Arial Unicode MS" pitchFamily="34" charset="-128"/>
                                </a:rPr>
                                <m:t>𝑖</m:t>
                              </m:r>
                            </m:sub>
                          </m:sSub>
                        </m:e>
                      </m:d>
                      <m:r>
                        <a:rPr lang="en-US" altLang="zh-CN" sz="2600" b="0" i="1" kern="0" smtClean="0">
                          <a:solidFill>
                            <a:schemeClr val="bg2"/>
                          </a:solidFill>
                          <a:latin typeface="Cambria Math"/>
                          <a:ea typeface="Arial Unicode MS" pitchFamily="34" charset="-128"/>
                          <a:cs typeface="Arial Unicode MS" pitchFamily="34" charset="-128"/>
                        </a:rPr>
                        <m:t>=</m:t>
                      </m:r>
                      <m:d>
                        <m:dPr>
                          <m:begChr m:val="{"/>
                          <m:endChr m:val=""/>
                          <m:ctrlPr>
                            <a:rPr lang="en-US" altLang="zh-CN" sz="2600" b="0" i="1" kern="0" smtClean="0">
                              <a:solidFill>
                                <a:schemeClr val="bg2"/>
                              </a:solidFill>
                              <a:latin typeface="Cambria Math"/>
                              <a:ea typeface="Arial Unicode MS" pitchFamily="34" charset="-128"/>
                              <a:cs typeface="Arial Unicode MS" pitchFamily="34" charset="-128"/>
                            </a:rPr>
                          </m:ctrlPr>
                        </m:dPr>
                        <m:e>
                          <m:eqArr>
                            <m:eqArrPr>
                              <m:ctrlPr>
                                <a:rPr lang="en-US" altLang="zh-CN" sz="2600" b="0" i="1" kern="0" smtClean="0">
                                  <a:solidFill>
                                    <a:schemeClr val="bg2"/>
                                  </a:solidFill>
                                  <a:latin typeface="Cambria Math"/>
                                  <a:ea typeface="Arial Unicode MS" pitchFamily="34" charset="-128"/>
                                  <a:cs typeface="Arial Unicode MS" pitchFamily="34" charset="-128"/>
                                </a:rPr>
                              </m:ctrlPr>
                            </m:eqArrPr>
                            <m:e>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min</m:t>
                              </m:r>
                              <m:d>
                                <m:dPr>
                                  <m:ctrlPr>
                                    <a:rPr lang="en-US" altLang="zh-CN" sz="2600" i="1" kern="0">
                                      <a:solidFill>
                                        <a:schemeClr val="bg2"/>
                                      </a:solidFill>
                                      <a:latin typeface="Cambria Math"/>
                                      <a:ea typeface="Arial Unicode MS" pitchFamily="34" charset="-128"/>
                                      <a:cs typeface="Arial Unicode MS" pitchFamily="34" charset="-128"/>
                                    </a:rPr>
                                  </m:ctrlPr>
                                </m:dPr>
                                <m:e>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r>
                                <a:rPr lang="en-US" altLang="zh-CN" sz="2600" ker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en-US" altLang="zh-CN"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a:rPr lang="en-US" altLang="zh-CN" sz="2600" b="0" i="1" kern="0" dirty="0" smtClean="0">
                                  <a:solidFill>
                                    <a:schemeClr val="bg2"/>
                                  </a:solidFill>
                                  <a:latin typeface="Cambria Math"/>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&gt;0</m:t>
                              </m:r>
                            </m:e>
                            <m:e>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func>
                                <m:funcPr>
                                  <m:ctrlPr>
                                    <a:rPr lang="en-US" altLang="zh-CN" sz="2600" i="1" kern="0">
                                      <a:solidFill>
                                        <a:schemeClr val="bg2"/>
                                      </a:solidFill>
                                      <a:latin typeface="Cambria Math"/>
                                      <a:ea typeface="Arial Unicode MS" pitchFamily="34" charset="-128"/>
                                      <a:cs typeface="Arial Unicode MS" pitchFamily="34" charset="-128"/>
                                    </a:rPr>
                                  </m:ctrlPr>
                                </m:funcPr>
                                <m:fName>
                                  <m:r>
                                    <m:rPr>
                                      <m:sty m:val="p"/>
                                    </m:rPr>
                                    <a:rPr lang="en-US" altLang="zh-CN" sz="2600" kern="0">
                                      <a:solidFill>
                                        <a:schemeClr val="bg2"/>
                                      </a:solidFill>
                                      <a:latin typeface="Cambria Math"/>
                                      <a:ea typeface="Arial Unicode MS" pitchFamily="34" charset="-128"/>
                                      <a:cs typeface="Arial Unicode MS" pitchFamily="34" charset="-128"/>
                                    </a:rPr>
                                    <m:t>max</m:t>
                                  </m:r>
                                </m:fName>
                                <m:e>
                                  <m:d>
                                    <m:dPr>
                                      <m:ctrlPr>
                                        <a:rPr lang="en-US" altLang="zh-CN" sz="2600" i="1" kern="0">
                                          <a:solidFill>
                                            <a:schemeClr val="bg2"/>
                                          </a:solidFill>
                                          <a:latin typeface="Cambria Math"/>
                                          <a:ea typeface="Arial Unicode MS" pitchFamily="34" charset="-128"/>
                                          <a:cs typeface="Arial Unicode MS" pitchFamily="34" charset="-128"/>
                                        </a:rPr>
                                      </m:ctrlPr>
                                    </m:dPr>
                                    <m:e>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e>
                              </m:func>
                              <m:r>
                                <a:rPr lang="en-US" altLang="zh-CN" sz="2600" i="1" kern="0">
                                  <a:solidFill>
                                    <a:schemeClr val="bg2"/>
                                  </a:solidFill>
                                  <a:latin typeface="Cambria Math"/>
                                  <a:ea typeface="Arial Unicode MS" pitchFamily="34" charset="-128"/>
                                  <a:cs typeface="Arial Unicode MS" pitchFamily="34" charset="-128"/>
                                </a:rPr>
                                <m:t>− </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b="0" i="1" kern="0" smtClea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zh-CN" altLang="en-US"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m:rPr>
                                  <m:nor/>
                                </m:rPr>
                                <a:rPr lang="en-US" altLang="zh-CN" sz="2600" b="0" i="0" kern="0" dirty="0" smtClean="0">
                                  <a:solidFill>
                                    <a:schemeClr val="bg2"/>
                                  </a:solidFill>
                                  <a:latin typeface="Arial Unicode MS" pitchFamily="34" charset="-128"/>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&lt;</m:t>
                              </m:r>
                              <m:r>
                                <a:rPr lang="en-US" altLang="zh-CN" sz="2600" i="1" kern="0">
                                  <a:solidFill>
                                    <a:schemeClr val="bg2"/>
                                  </a:solidFill>
                                  <a:latin typeface="Cambria Math"/>
                                  <a:ea typeface="Arial Unicode MS" pitchFamily="34" charset="-128"/>
                                  <a:cs typeface="Arial Unicode MS" pitchFamily="34" charset="-128"/>
                                </a:rPr>
                                <m:t>0</m:t>
                              </m:r>
                            </m:e>
                          </m:eqArr>
                        </m:e>
                      </m:d>
                    </m:oMath>
                  </m:oMathPara>
                </a14:m>
                <a:endParaRPr lang="en-US" altLang="zh-CN" sz="2600" b="0" kern="0" dirty="0" smtClean="0">
                  <a:solidFill>
                    <a:schemeClr val="bg2"/>
                  </a:solidFill>
                  <a:ea typeface="Arial Unicode MS" pitchFamily="34" charset="-128"/>
                  <a:cs typeface="Arial Unicode MS" pitchFamily="34" charset="-128"/>
                </a:endParaRPr>
              </a:p>
            </p:txBody>
          </p:sp>
        </mc:Choice>
        <mc:Fallback>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637647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Family </a:t>
                </a:r>
                <a:r>
                  <a:rPr lang="en-US" altLang="zh-CN" kern="0" dirty="0">
                    <a:solidFill>
                      <a:schemeClr val="bg2"/>
                    </a:solidFill>
                    <a:latin typeface="Arial Unicode MS" pitchFamily="34" charset="-128"/>
                    <a:ea typeface="Arial Unicode MS" pitchFamily="34" charset="-128"/>
                    <a:cs typeface="Arial Unicode MS" pitchFamily="34" charset="-128"/>
                  </a:rPr>
                  <a:t>of </a:t>
                </a:r>
                <a:r>
                  <a:rPr lang="en-US" altLang="zh-CN" kern="0" dirty="0" smtClean="0">
                    <a:solidFill>
                      <a:schemeClr val="bg2"/>
                    </a:solidFill>
                    <a:latin typeface="Arial Unicode MS" pitchFamily="34" charset="-128"/>
                    <a:ea typeface="Arial Unicode MS" pitchFamily="34" charset="-128"/>
                    <a:cs typeface="Arial Unicode MS" pitchFamily="34" charset="-128"/>
                  </a:rPr>
                  <a:t>transformation functions</a:t>
                </a:r>
              </a:p>
              <a:p>
                <a:pPr marL="0" indent="0" eaLnBrk="1" hangingPunct="1">
                  <a:lnSpc>
                    <a:spcPct val="150000"/>
                  </a:lnSpc>
                  <a:buNone/>
                </a:pPr>
                <a:endParaRPr lang="en-US" altLang="zh-CN" b="0" kern="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Comments</a:t>
                </a:r>
              </a:p>
              <a:p>
                <a:pPr lvl="1" indent="-342900" eaLnBrk="1" hangingPunct="1">
                  <a:lnSpc>
                    <a:spcPct val="150000"/>
                  </a:lnSpc>
                  <a:buSzPct val="60000"/>
                  <a:buFont typeface="Arial" panose="020B0604020202020204" pitchFamily="34" charset="0"/>
                  <a:buChar char="•"/>
                </a:pPr>
                <a14:m>
                  <m:oMath xmlns:m="http://schemas.openxmlformats.org/officeDocument/2006/math">
                    <m:r>
                      <a:rPr lang="zh-CN" altLang="en-US" sz="2400" kern="0">
                        <a:solidFill>
                          <a:schemeClr val="bg2"/>
                        </a:solidFill>
                        <a:latin typeface="Cambria Math"/>
                        <a:ea typeface="Arial Unicode MS" pitchFamily="34" charset="-128"/>
                        <a:cs typeface="Arial Unicode MS" pitchFamily="34" charset="-128"/>
                      </a:rPr>
                      <m:t>𝛽</m:t>
                    </m:r>
                  </m:oMath>
                </a14:m>
                <a:r>
                  <a:rPr lang="en-US" altLang="zh-CN" sz="2400" kern="0" dirty="0">
                    <a:solidFill>
                      <a:schemeClr val="bg2"/>
                    </a:solidFill>
                    <a:latin typeface="Arial Unicode MS" pitchFamily="34" charset="-128"/>
                    <a:ea typeface="Arial Unicode MS" pitchFamily="34" charset="-128"/>
                    <a:cs typeface="Arial Unicode MS" pitchFamily="34" charset="-128"/>
                  </a:rPr>
                  <a:t> approaches 0: transformation + standardization = standardization </a:t>
                </a:r>
                <a:r>
                  <a:rPr lang="en-US" altLang="zh-CN" sz="2400" kern="0" dirty="0" smtClean="0">
                    <a:solidFill>
                      <a:schemeClr val="bg2"/>
                    </a:solidFill>
                    <a:latin typeface="Arial Unicode MS" pitchFamily="34" charset="-128"/>
                    <a:ea typeface="Arial Unicode MS" pitchFamily="34" charset="-128"/>
                    <a:cs typeface="Arial Unicode MS" pitchFamily="34" charset="-128"/>
                  </a:rPr>
                  <a:t>only</a:t>
                </a:r>
                <a:r>
                  <a:rPr lang="en-US" altLang="zh-CN" b="0" kern="0" dirty="0" smtClean="0">
                    <a:solidFill>
                      <a:schemeClr val="bg2"/>
                    </a:solidFill>
                    <a:ea typeface="Arial Unicode MS" pitchFamily="34" charset="-128"/>
                    <a:cs typeface="Arial Unicode MS" pitchFamily="34" charset="-128"/>
                  </a:rPr>
                  <a:t>	</a:t>
                </a:r>
              </a:p>
            </p:txBody>
          </p:sp>
        </mc:Choice>
        <mc:Fallback>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rotWithShape="1">
                <a:blip r:embed="rId3"/>
                <a:stretch>
                  <a:fillRect l="-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0" y="762000"/>
                <a:ext cx="9144000" cy="2797625"/>
              </a:xfrm>
              <a:prstGeom prst="rect">
                <a:avLst/>
              </a:prstGeom>
            </p:spPr>
            <p:txBody>
              <a:bodyPr wrap="square">
                <a:spAutoFit/>
              </a:bodyPr>
              <a:lstStyle/>
              <a:p>
                <a:pPr lvl="1">
                  <a:lnSpc>
                    <a:spcPct val="150000"/>
                  </a:lnSpc>
                </a:pPr>
                <a14:m>
                  <m:oMathPara xmlns:m="http://schemas.openxmlformats.org/officeDocument/2006/math">
                    <m:oMathParaPr>
                      <m:jc m:val="center"/>
                    </m:oMathParaPr>
                    <m:oMath xmlns:m="http://schemas.openxmlformats.org/officeDocument/2006/math">
                      <m:sSub>
                        <m:sSubPr>
                          <m:ctrlPr>
                            <a:rPr lang="en-US" altLang="zh-CN" sz="2600" b="0" i="1" kern="0" smtClean="0">
                              <a:solidFill>
                                <a:schemeClr val="bg2"/>
                              </a:solidFill>
                              <a:latin typeface="Cambria Math"/>
                              <a:ea typeface="Arial Unicode MS" pitchFamily="34" charset="-128"/>
                              <a:cs typeface="Arial Unicode MS" pitchFamily="34" charset="-128"/>
                            </a:rPr>
                          </m:ctrlPr>
                        </m:sSubPr>
                        <m:e>
                          <m:r>
                            <a:rPr lang="zh-CN" altLang="en-US" sz="2600" b="0" i="1" kern="0" smtClean="0">
                              <a:solidFill>
                                <a:schemeClr val="bg2"/>
                              </a:solidFill>
                              <a:latin typeface="Cambria Math"/>
                              <a:ea typeface="Arial Unicode MS" pitchFamily="34" charset="-128"/>
                              <a:cs typeface="Arial Unicode MS" pitchFamily="34" charset="-128"/>
                            </a:rPr>
                            <m:t>𝜙</m:t>
                          </m:r>
                        </m:e>
                        <m:sub>
                          <m:r>
                            <a:rPr lang="zh-CN" altLang="en-US" sz="2600" b="0" i="1" kern="0" smtClean="0">
                              <a:solidFill>
                                <a:schemeClr val="bg2"/>
                              </a:solidFill>
                              <a:latin typeface="Cambria Math"/>
                              <a:ea typeface="Arial Unicode MS" pitchFamily="34" charset="-128"/>
                              <a:cs typeface="Arial Unicode MS" pitchFamily="34" charset="-128"/>
                            </a:rPr>
                            <m:t>𝛽</m:t>
                          </m:r>
                        </m:sub>
                      </m:sSub>
                      <m:d>
                        <m:dPr>
                          <m:ctrlPr>
                            <a:rPr lang="en-US" altLang="zh-CN" sz="2600" b="0" i="1" kern="0" smtClean="0">
                              <a:solidFill>
                                <a:schemeClr val="bg2"/>
                              </a:solidFill>
                              <a:latin typeface="Cambria Math"/>
                              <a:ea typeface="Arial Unicode MS" pitchFamily="34" charset="-128"/>
                              <a:cs typeface="Arial Unicode MS" pitchFamily="34" charset="-128"/>
                            </a:rPr>
                          </m:ctrlPr>
                        </m:dPr>
                        <m:e>
                          <m:sSub>
                            <m:sSubPr>
                              <m:ctrlPr>
                                <a:rPr lang="en-US" altLang="zh-CN" sz="2600" b="0" i="1" kern="0" smtClean="0">
                                  <a:solidFill>
                                    <a:schemeClr val="bg2"/>
                                  </a:solidFill>
                                  <a:latin typeface="Cambria Math"/>
                                  <a:ea typeface="Arial Unicode MS" pitchFamily="34" charset="-128"/>
                                  <a:cs typeface="Arial Unicode MS" pitchFamily="34" charset="-128"/>
                                </a:rPr>
                              </m:ctrlPr>
                            </m:sSubPr>
                            <m:e>
                              <m:r>
                                <a:rPr lang="en-US" altLang="zh-CN" sz="2600" b="0" i="1" kern="0" smtClean="0">
                                  <a:solidFill>
                                    <a:schemeClr val="bg2"/>
                                  </a:solidFill>
                                  <a:latin typeface="Cambria Math"/>
                                  <a:ea typeface="Arial Unicode MS" pitchFamily="34" charset="-128"/>
                                  <a:cs typeface="Arial Unicode MS" pitchFamily="34" charset="-128"/>
                                </a:rPr>
                                <m:t>𝑥</m:t>
                              </m:r>
                            </m:e>
                            <m:sub>
                              <m:r>
                                <a:rPr lang="en-US" altLang="zh-CN" sz="2600" b="0" i="1" kern="0" smtClean="0">
                                  <a:solidFill>
                                    <a:schemeClr val="bg2"/>
                                  </a:solidFill>
                                  <a:latin typeface="Cambria Math"/>
                                  <a:ea typeface="Arial Unicode MS" pitchFamily="34" charset="-128"/>
                                  <a:cs typeface="Arial Unicode MS" pitchFamily="34" charset="-128"/>
                                </a:rPr>
                                <m:t>𝑖</m:t>
                              </m:r>
                            </m:sub>
                          </m:sSub>
                        </m:e>
                      </m:d>
                      <m:r>
                        <a:rPr lang="en-US" altLang="zh-CN" sz="2600" b="0" i="1" kern="0" smtClean="0">
                          <a:solidFill>
                            <a:schemeClr val="bg2"/>
                          </a:solidFill>
                          <a:latin typeface="Cambria Math"/>
                          <a:ea typeface="Arial Unicode MS" pitchFamily="34" charset="-128"/>
                          <a:cs typeface="Arial Unicode MS" pitchFamily="34" charset="-128"/>
                        </a:rPr>
                        <m:t>=</m:t>
                      </m:r>
                      <m:d>
                        <m:dPr>
                          <m:begChr m:val="{"/>
                          <m:endChr m:val=""/>
                          <m:ctrlPr>
                            <a:rPr lang="en-US" altLang="zh-CN" sz="2600" b="0" i="1" kern="0" smtClean="0">
                              <a:solidFill>
                                <a:schemeClr val="bg2"/>
                              </a:solidFill>
                              <a:latin typeface="Cambria Math"/>
                              <a:ea typeface="Arial Unicode MS" pitchFamily="34" charset="-128"/>
                              <a:cs typeface="Arial Unicode MS" pitchFamily="34" charset="-128"/>
                            </a:rPr>
                          </m:ctrlPr>
                        </m:dPr>
                        <m:e>
                          <m:eqArr>
                            <m:eqArrPr>
                              <m:ctrlPr>
                                <a:rPr lang="en-US" altLang="zh-CN" sz="2600" b="0" i="1" kern="0" smtClean="0">
                                  <a:solidFill>
                                    <a:schemeClr val="bg2"/>
                                  </a:solidFill>
                                  <a:latin typeface="Cambria Math"/>
                                  <a:ea typeface="Arial Unicode MS" pitchFamily="34" charset="-128"/>
                                  <a:cs typeface="Arial Unicode MS" pitchFamily="34" charset="-128"/>
                                </a:rPr>
                              </m:ctrlPr>
                            </m:eqArrPr>
                            <m:e>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min</m:t>
                              </m:r>
                              <m:d>
                                <m:dPr>
                                  <m:ctrlPr>
                                    <a:rPr lang="en-US" altLang="zh-CN" sz="2600" i="1" kern="0">
                                      <a:solidFill>
                                        <a:schemeClr val="bg2"/>
                                      </a:solidFill>
                                      <a:latin typeface="Cambria Math"/>
                                      <a:ea typeface="Arial Unicode MS" pitchFamily="34" charset="-128"/>
                                      <a:cs typeface="Arial Unicode MS" pitchFamily="34" charset="-128"/>
                                    </a:rPr>
                                  </m:ctrlPr>
                                </m:dPr>
                                <m:e>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r>
                                <a:rPr lang="en-US" altLang="zh-CN" sz="2600" ker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en-US" altLang="zh-CN"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a:rPr lang="en-US" altLang="zh-CN" sz="2600" b="0" i="1" kern="0" dirty="0" smtClean="0">
                                  <a:solidFill>
                                    <a:schemeClr val="bg2"/>
                                  </a:solidFill>
                                  <a:latin typeface="Cambria Math"/>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&gt;0</m:t>
                              </m:r>
                            </m:e>
                            <m:e>
                              <m:r>
                                <a:rPr lang="en-US" altLang="zh-CN" sz="2600" kern="0">
                                  <a:solidFill>
                                    <a:schemeClr val="bg2"/>
                                  </a:solidFill>
                                  <a:latin typeface="Cambria Math"/>
                                  <a:ea typeface="Arial Unicode MS" pitchFamily="34" charset="-128"/>
                                  <a:cs typeface="Arial Unicode MS" pitchFamily="34" charset="-128"/>
                                </a:rPr>
                                <m:t>−</m:t>
                              </m:r>
                              <m:r>
                                <m:rPr>
                                  <m:sty m:val="p"/>
                                </m:rPr>
                                <a:rPr lang="en-US" altLang="zh-CN" sz="2600" kern="0">
                                  <a:solidFill>
                                    <a:schemeClr val="bg2"/>
                                  </a:solidFill>
                                  <a:latin typeface="Cambria Math"/>
                                  <a:ea typeface="Arial Unicode MS" pitchFamily="34" charset="-128"/>
                                  <a:cs typeface="Arial Unicode MS" pitchFamily="34" charset="-128"/>
                                </a:rPr>
                                <m:t>log</m:t>
                              </m:r>
                              <m:r>
                                <a:rPr lang="en-US" altLang="zh-CN" sz="2600" i="1" kern="0">
                                  <a:solidFill>
                                    <a:schemeClr val="bg2"/>
                                  </a:solidFill>
                                  <a:latin typeface="Cambria Math"/>
                                  <a:ea typeface="Arial Unicode MS" pitchFamily="34" charset="-128"/>
                                  <a:cs typeface="Arial Unicode MS" pitchFamily="34" charset="-128"/>
                                </a:rPr>
                                <m:t>⁡(</m:t>
                              </m:r>
                              <m:func>
                                <m:funcPr>
                                  <m:ctrlPr>
                                    <a:rPr lang="en-US" altLang="zh-CN" sz="2600" i="1" kern="0">
                                      <a:solidFill>
                                        <a:schemeClr val="bg2"/>
                                      </a:solidFill>
                                      <a:latin typeface="Cambria Math"/>
                                      <a:ea typeface="Arial Unicode MS" pitchFamily="34" charset="-128"/>
                                      <a:cs typeface="Arial Unicode MS" pitchFamily="34" charset="-128"/>
                                    </a:rPr>
                                  </m:ctrlPr>
                                </m:funcPr>
                                <m:fName>
                                  <m:r>
                                    <m:rPr>
                                      <m:sty m:val="p"/>
                                    </m:rPr>
                                    <a:rPr lang="en-US" altLang="zh-CN" sz="2600" kern="0">
                                      <a:solidFill>
                                        <a:schemeClr val="bg2"/>
                                      </a:solidFill>
                                      <a:latin typeface="Cambria Math"/>
                                      <a:ea typeface="Arial Unicode MS" pitchFamily="34" charset="-128"/>
                                      <a:cs typeface="Arial Unicode MS" pitchFamily="34" charset="-128"/>
                                    </a:rPr>
                                    <m:t>max</m:t>
                                  </m:r>
                                </m:fName>
                                <m:e>
                                  <m:d>
                                    <m:dPr>
                                      <m:ctrlPr>
                                        <a:rPr lang="en-US" altLang="zh-CN" sz="2600" i="1" kern="0">
                                          <a:solidFill>
                                            <a:schemeClr val="bg2"/>
                                          </a:solidFill>
                                          <a:latin typeface="Cambria Math"/>
                                          <a:ea typeface="Arial Unicode MS" pitchFamily="34" charset="-128"/>
                                          <a:cs typeface="Arial Unicode MS" pitchFamily="34" charset="-128"/>
                                        </a:rPr>
                                      </m:ctrlPr>
                                    </m:dPr>
                                    <m:e>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1</m:t>
                                          </m:r>
                                        </m:sub>
                                      </m:sSub>
                                      <m:r>
                                        <a:rPr lang="en-US" altLang="zh-CN" sz="2600" i="1" kern="0">
                                          <a:solidFill>
                                            <a:schemeClr val="bg2"/>
                                          </a:solidFill>
                                          <a:latin typeface="Cambria Math"/>
                                          <a:ea typeface="Arial Unicode MS" pitchFamily="34" charset="-128"/>
                                          <a:cs typeface="Arial Unicode MS" pitchFamily="34" charset="-128"/>
                                        </a:rPr>
                                        <m:t>, </m:t>
                                      </m:r>
                                      <m:r>
                                        <a:rPr lang="en-US" altLang="zh-CN" sz="2600" i="1" kern="0">
                                          <a:solidFill>
                                            <a:schemeClr val="bg2"/>
                                          </a:solidFill>
                                          <a:latin typeface="Cambria Math"/>
                                          <a:ea typeface="Cambria Math"/>
                                          <a:cs typeface="Arial Unicode MS" pitchFamily="34" charset="-128"/>
                                        </a:rPr>
                                        <m:t>⋯,</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𝑛</m:t>
                                          </m:r>
                                        </m:sub>
                                      </m:sSub>
                                    </m:e>
                                  </m:d>
                                </m:e>
                              </m:func>
                              <m:r>
                                <a:rPr lang="en-US" altLang="zh-CN" sz="2600" i="1" kern="0">
                                  <a:solidFill>
                                    <a:schemeClr val="bg2"/>
                                  </a:solidFill>
                                  <a:latin typeface="Cambria Math"/>
                                  <a:ea typeface="Arial Unicode MS" pitchFamily="34" charset="-128"/>
                                  <a:cs typeface="Arial Unicode MS" pitchFamily="34" charset="-128"/>
                                </a:rPr>
                                <m:t>− </m:t>
                              </m:r>
                              <m:sSub>
                                <m:sSubPr>
                                  <m:ctrlPr>
                                    <a:rPr lang="en-US" altLang="zh-CN" sz="2600" i="1" kern="0">
                                      <a:solidFill>
                                        <a:schemeClr val="bg2"/>
                                      </a:solidFill>
                                      <a:latin typeface="Cambria Math"/>
                                      <a:ea typeface="Arial Unicode MS" pitchFamily="34" charset="-128"/>
                                      <a:cs typeface="Arial Unicode MS" pitchFamily="34" charset="-128"/>
                                    </a:rPr>
                                  </m:ctrlPr>
                                </m:sSubPr>
                                <m:e>
                                  <m:r>
                                    <a:rPr lang="en-US" altLang="zh-CN" sz="2600" i="1" kern="0">
                                      <a:solidFill>
                                        <a:schemeClr val="bg2"/>
                                      </a:solidFill>
                                      <a:latin typeface="Cambria Math"/>
                                      <a:ea typeface="Arial Unicode MS" pitchFamily="34" charset="-128"/>
                                      <a:cs typeface="Arial Unicode MS" pitchFamily="34" charset="-128"/>
                                    </a:rPr>
                                    <m:t>𝑥</m:t>
                                  </m:r>
                                </m:e>
                                <m:sub>
                                  <m:r>
                                    <a:rPr lang="en-US" altLang="zh-CN" sz="2600" i="1" kern="0">
                                      <a:solidFill>
                                        <a:schemeClr val="bg2"/>
                                      </a:solidFill>
                                      <a:latin typeface="Cambria Math"/>
                                      <a:ea typeface="Arial Unicode MS" pitchFamily="34" charset="-128"/>
                                      <a:cs typeface="Arial Unicode MS" pitchFamily="34" charset="-128"/>
                                    </a:rPr>
                                    <m:t>𝑖</m:t>
                                  </m:r>
                                </m:sub>
                              </m:sSub>
                              <m:r>
                                <a:rPr lang="en-US" altLang="zh-CN" sz="2600" b="0" i="1" kern="0" smtClean="0">
                                  <a:solidFill>
                                    <a:schemeClr val="bg2"/>
                                  </a:solidFill>
                                  <a:latin typeface="Cambria Math"/>
                                  <a:ea typeface="Arial Unicode MS" pitchFamily="34" charset="-128"/>
                                  <a:cs typeface="Arial Unicode MS" pitchFamily="34" charset="-128"/>
                                </a:rPr>
                                <m:t>−</m:t>
                              </m:r>
                              <m:f>
                                <m:fPr>
                                  <m:ctrlPr>
                                    <a:rPr lang="en-US" altLang="zh-CN" sz="2600" i="1" kern="0">
                                      <a:solidFill>
                                        <a:schemeClr val="bg2"/>
                                      </a:solidFill>
                                      <a:latin typeface="Cambria Math"/>
                                      <a:ea typeface="Arial Unicode MS" pitchFamily="34" charset="-128"/>
                                      <a:cs typeface="Arial Unicode MS" pitchFamily="34" charset="-128"/>
                                    </a:rPr>
                                  </m:ctrlPr>
                                </m:fPr>
                                <m:num>
                                  <m:r>
                                    <a:rPr lang="en-US" altLang="zh-CN" sz="2600" i="1" kern="0">
                                      <a:solidFill>
                                        <a:schemeClr val="bg2"/>
                                      </a:solidFill>
                                      <a:latin typeface="Cambria Math"/>
                                      <a:ea typeface="Arial Unicode MS" pitchFamily="34" charset="-128"/>
                                      <a:cs typeface="Arial Unicode MS" pitchFamily="34" charset="-128"/>
                                    </a:rPr>
                                    <m:t>1</m:t>
                                  </m:r>
                                </m:num>
                                <m:den>
                                  <m:r>
                                    <a:rPr lang="zh-CN" altLang="en-US" sz="2600" i="1" kern="0">
                                      <a:solidFill>
                                        <a:schemeClr val="bg2"/>
                                      </a:solidFill>
                                      <a:latin typeface="Cambria Math"/>
                                      <a:ea typeface="Arial Unicode MS" pitchFamily="34" charset="-128"/>
                                      <a:cs typeface="Arial Unicode MS" pitchFamily="34" charset="-128"/>
                                    </a:rPr>
                                    <m:t>𝛽</m:t>
                                  </m:r>
                                </m:den>
                              </m:f>
                              <m:r>
                                <a:rPr lang="zh-CN" altLang="en-US" sz="2600" i="1" kern="0">
                                  <a:solidFill>
                                    <a:schemeClr val="bg2"/>
                                  </a:solidFill>
                                  <a:latin typeface="Cambria Math"/>
                                  <a:ea typeface="Arial Unicode MS" pitchFamily="34" charset="-128"/>
                                  <a:cs typeface="Arial Unicode MS" pitchFamily="34" charset="-128"/>
                                </a:rPr>
                                <m:t>𝑅</m:t>
                              </m:r>
                              <m:r>
                                <m:rPr>
                                  <m:nor/>
                                </m:rPr>
                                <a:rPr lang="en-US" altLang="zh-CN" sz="2600" kern="0" dirty="0">
                                  <a:solidFill>
                                    <a:schemeClr val="bg2"/>
                                  </a:solidFill>
                                  <a:latin typeface="Arial Unicode MS" pitchFamily="34" charset="-128"/>
                                  <a:ea typeface="Arial Unicode MS" pitchFamily="34" charset="-128"/>
                                  <a:cs typeface="Arial Unicode MS" pitchFamily="34" charset="-128"/>
                                </a:rPr>
                                <m:t>)</m:t>
                              </m:r>
                              <m:r>
                                <m:rPr>
                                  <m:nor/>
                                </m:rPr>
                                <a:rPr lang="en-US" altLang="zh-CN" sz="2600" b="0" i="0" kern="0" dirty="0" smtClean="0">
                                  <a:solidFill>
                                    <a:schemeClr val="bg2"/>
                                  </a:solidFill>
                                  <a:latin typeface="Arial Unicode MS" pitchFamily="34" charset="-128"/>
                                  <a:ea typeface="Arial Unicode MS" pitchFamily="34" charset="-128"/>
                                  <a:cs typeface="Arial Unicode MS" pitchFamily="34" charset="-128"/>
                                </a:rPr>
                                <m:t>, </m:t>
                              </m:r>
                              <m:r>
                                <a:rPr lang="zh-CN" altLang="en-US" sz="2600" i="1" kern="0">
                                  <a:solidFill>
                                    <a:schemeClr val="bg2"/>
                                  </a:solidFill>
                                  <a:latin typeface="Cambria Math"/>
                                  <a:ea typeface="Arial Unicode MS" pitchFamily="34" charset="-128"/>
                                  <a:cs typeface="Arial Unicode MS" pitchFamily="34" charset="-128"/>
                                </a:rPr>
                                <m:t>𝛽</m:t>
                              </m:r>
                              <m:r>
                                <a:rPr lang="en-US" altLang="zh-CN" sz="2600" b="0" i="1" kern="0" smtClean="0">
                                  <a:solidFill>
                                    <a:schemeClr val="bg2"/>
                                  </a:solidFill>
                                  <a:latin typeface="Cambria Math"/>
                                  <a:ea typeface="Arial Unicode MS" pitchFamily="34" charset="-128"/>
                                  <a:cs typeface="Arial Unicode MS" pitchFamily="34" charset="-128"/>
                                </a:rPr>
                                <m:t>&lt;</m:t>
                              </m:r>
                              <m:r>
                                <a:rPr lang="en-US" altLang="zh-CN" sz="2600" i="1" kern="0">
                                  <a:solidFill>
                                    <a:schemeClr val="bg2"/>
                                  </a:solidFill>
                                  <a:latin typeface="Cambria Math"/>
                                  <a:ea typeface="Arial Unicode MS" pitchFamily="34" charset="-128"/>
                                  <a:cs typeface="Arial Unicode MS" pitchFamily="34" charset="-128"/>
                                </a:rPr>
                                <m:t>0</m:t>
                              </m:r>
                            </m:e>
                          </m:eqArr>
                        </m:e>
                      </m:d>
                    </m:oMath>
                  </m:oMathPara>
                </a14:m>
                <a:endParaRPr lang="en-US" altLang="zh-CN" sz="2600" b="0" kern="0" dirty="0" smtClean="0">
                  <a:solidFill>
                    <a:schemeClr val="bg2"/>
                  </a:solidFill>
                  <a:ea typeface="Arial Unicode MS" pitchFamily="34" charset="-128"/>
                  <a:cs typeface="Arial Unicode MS" pitchFamily="34" charset="-128"/>
                </a:endParaRPr>
              </a:p>
            </p:txBody>
          </p:sp>
        </mc:Choice>
        <mc:Fallback>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rotWithShape="1">
                <a:blip r:embed="rId4"/>
                <a:stretch>
                  <a:fillRect/>
                </a:stretch>
              </a:blipFill>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1636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smtClean="0">
                <a:solidFill>
                  <a:schemeClr val="bg2"/>
                </a:solidFill>
                <a:latin typeface="Arial Unicode MS" pitchFamily="34" charset="-128"/>
                <a:ea typeface="Arial Unicode MS" pitchFamily="34" charset="-128"/>
                <a:cs typeface="Arial Unicode MS" pitchFamily="34" charset="-128"/>
              </a:rPr>
              <a:t>  Useful Method for Data Analysts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(i.e. to </a:t>
            </a:r>
            <a:r>
              <a:rPr lang="en-US" i="1" dirty="0" smtClean="0">
                <a:solidFill>
                  <a:schemeClr val="bg2"/>
                </a:solidFill>
                <a:latin typeface="Arial Unicode MS" pitchFamily="34" charset="-128"/>
                <a:ea typeface="Arial Unicode MS" pitchFamily="34" charset="-128"/>
                <a:cs typeface="Arial Unicode MS" pitchFamily="34" charset="-128"/>
              </a:rPr>
              <a:t>Individual Variables</a:t>
            </a:r>
            <a:r>
              <a:rPr lang="en-US" dirty="0" smtClean="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Idea</a:t>
            </a:r>
            <a:endParaRPr lang="en-US" dirty="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Courier New" pitchFamily="49" charset="0"/>
              <a:buChar char="o"/>
            </a:pPr>
            <a:r>
              <a:rPr lang="en-US" altLang="zh-CN" dirty="0" smtClean="0">
                <a:solidFill>
                  <a:schemeClr val="bg2"/>
                </a:solidFill>
                <a:latin typeface="Arial Unicode MS" pitchFamily="34" charset="-128"/>
                <a:ea typeface="Arial Unicode MS" pitchFamily="34" charset="-128"/>
                <a:cs typeface="Arial Unicode MS" pitchFamily="34" charset="-128"/>
              </a:rPr>
              <a:t>Data </a:t>
            </a:r>
            <a:r>
              <a:rPr lang="en-US" altLang="zh-CN" dirty="0">
                <a:solidFill>
                  <a:schemeClr val="bg2"/>
                </a:solidFill>
                <a:latin typeface="Arial Unicode MS" pitchFamily="34" charset="-128"/>
                <a:ea typeface="Arial Unicode MS" pitchFamily="34" charset="-128"/>
                <a:cs typeface="Arial Unicode MS" pitchFamily="34" charset="-128"/>
              </a:rPr>
              <a:t>c</a:t>
            </a:r>
            <a:r>
              <a:rPr lang="en-US" altLang="zh-CN" dirty="0" smtClean="0">
                <a:solidFill>
                  <a:schemeClr val="bg2"/>
                </a:solidFill>
                <a:latin typeface="Arial Unicode MS" pitchFamily="34" charset="-128"/>
                <a:ea typeface="Arial Unicode MS" pitchFamily="34" charset="-128"/>
                <a:cs typeface="Arial Unicode MS" pitchFamily="34" charset="-128"/>
              </a:rPr>
              <a:t>lose </a:t>
            </a:r>
            <a:r>
              <a:rPr lang="en-US" altLang="zh-CN" dirty="0">
                <a:solidFill>
                  <a:schemeClr val="bg2"/>
                </a:solidFill>
                <a:latin typeface="Arial Unicode MS" pitchFamily="34" charset="-128"/>
                <a:ea typeface="Arial Unicode MS" pitchFamily="34" charset="-128"/>
                <a:cs typeface="Arial Unicode MS" pitchFamily="34" charset="-128"/>
              </a:rPr>
              <a:t>to </a:t>
            </a:r>
            <a:r>
              <a:rPr lang="en-US" altLang="zh-CN" u="sng" dirty="0">
                <a:solidFill>
                  <a:schemeClr val="bg2"/>
                </a:solidFill>
                <a:latin typeface="Arial Unicode MS" pitchFamily="34" charset="-128"/>
                <a:ea typeface="Arial Unicode MS" pitchFamily="34" charset="-128"/>
                <a:cs typeface="Arial Unicode MS" pitchFamily="34" charset="-128"/>
              </a:rPr>
              <a:t>n</a:t>
            </a:r>
            <a:r>
              <a:rPr lang="en-US" altLang="zh-CN" u="sng" dirty="0" smtClean="0">
                <a:solidFill>
                  <a:schemeClr val="bg2"/>
                </a:solidFill>
                <a:latin typeface="Arial Unicode MS" pitchFamily="34" charset="-128"/>
                <a:ea typeface="Arial Unicode MS" pitchFamily="34" charset="-128"/>
                <a:cs typeface="Arial Unicode MS" pitchFamily="34" charset="-128"/>
              </a:rPr>
              <a:t>ormality</a:t>
            </a:r>
            <a:endParaRPr lang="en-US" altLang="zh-CN" u="sng" dirty="0">
              <a:solidFill>
                <a:schemeClr val="bg2"/>
              </a:solidFill>
              <a:latin typeface="Arial Unicode MS" pitchFamily="34" charset="-128"/>
              <a:ea typeface="Arial Unicode MS" pitchFamily="34" charset="-128"/>
              <a:cs typeface="Arial Unicode MS" pitchFamily="34" charset="-128"/>
            </a:endParaRPr>
          </a:p>
          <a:p>
            <a:pPr marL="400050" lvl="1"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i="1"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Tree>
    <p:extLst>
      <p:ext uri="{BB962C8B-B14F-4D97-AF65-F5344CB8AC3E}">
        <p14:creationId xmlns:p14="http://schemas.microsoft.com/office/powerpoint/2010/main" val="10956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Standardization </a:t>
                </a:r>
              </a:p>
              <a:p>
                <a:pPr marL="857250" lvl="1" indent="-457200" eaLnBrk="1" hangingPunct="1">
                  <a:lnSpc>
                    <a:spcPct val="150000"/>
                  </a:lnSpc>
                  <a:buFont typeface="Wingdings" panose="05000000000000000000" pitchFamily="2" charset="2"/>
                  <a:buChar char="Ø"/>
                </a:pPr>
                <a:r>
                  <a:rPr lang="en-US" altLang="zh-CN" b="0" kern="0" dirty="0" smtClean="0">
                    <a:solidFill>
                      <a:schemeClr val="bg2"/>
                    </a:solidFill>
                    <a:latin typeface="Arial Unicode MS" pitchFamily="34" charset="-128"/>
                    <a:ea typeface="Arial Unicode MS" pitchFamily="34" charset="-128"/>
                    <a:cs typeface="Arial Unicode MS" pitchFamily="34" charset="-128"/>
                  </a:rPr>
                  <a:t>Subtract median</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lang="en-US" altLang="zh-CN" i="1" kern="0" smtClean="0">
                            <a:solidFill>
                              <a:schemeClr val="bg2"/>
                            </a:solidFill>
                            <a:latin typeface="Cambria Math"/>
                            <a:ea typeface="Arial Unicode MS" pitchFamily="34" charset="-128"/>
                            <a:cs typeface="Arial Unicode MS" pitchFamily="34" charset="-128"/>
                          </a:rPr>
                        </m:ctrlPr>
                      </m:radPr>
                      <m:deg/>
                      <m:e>
                        <m:r>
                          <a:rPr lang="zh-CN" altLang="en-US" i="1" kern="0" smtClean="0">
                            <a:solidFill>
                              <a:schemeClr val="bg2"/>
                            </a:solidFill>
                            <a:latin typeface="Cambria Math"/>
                            <a:ea typeface="Arial Unicode MS" pitchFamily="34" charset="-128"/>
                            <a:cs typeface="Arial Unicode MS" pitchFamily="34" charset="-128"/>
                          </a:rPr>
                          <m:t>𝜋</m:t>
                        </m:r>
                        <m:r>
                          <a:rPr lang="en-US" altLang="zh-CN" b="0" i="1" kern="0" smtClean="0">
                            <a:solidFill>
                              <a:schemeClr val="bg2"/>
                            </a:solidFill>
                            <a:latin typeface="Cambria Math"/>
                            <a:ea typeface="Arial Unicode MS" pitchFamily="34" charset="-128"/>
                            <a:cs typeface="Arial Unicode MS" pitchFamily="34" charset="-128"/>
                          </a:rPr>
                          <m:t>/2</m:t>
                        </m:r>
                      </m:e>
                    </m:rad>
                  </m:oMath>
                </a14:m>
                <a:r>
                  <a:rPr lang="en-US" altLang="zh-CN" b="0" kern="0" dirty="0" smtClean="0">
                    <a:solidFill>
                      <a:schemeClr val="bg2"/>
                    </a:solidFill>
                    <a:latin typeface="Arial Unicode MS" pitchFamily="34" charset="-128"/>
                    <a:ea typeface="Arial Unicode MS" pitchFamily="34" charset="-128"/>
                    <a:cs typeface="Arial Unicode MS" pitchFamily="34" charset="-128"/>
                  </a:rPr>
                  <a:t> of the mean absolute deviation from the median</a:t>
                </a: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err="1" smtClean="0">
                    <a:solidFill>
                      <a:schemeClr val="bg2"/>
                    </a:solidFill>
                    <a:latin typeface="Arial Unicode MS" pitchFamily="34" charset="-128"/>
                    <a:ea typeface="Arial Unicode MS" pitchFamily="34" charset="-128"/>
                    <a:cs typeface="Arial Unicode MS" pitchFamily="34" charset="-128"/>
                  </a:rPr>
                  <a:t>Winsorization</a:t>
                </a:r>
                <a:r>
                  <a:rPr lang="en-US" altLang="zh-CN" kern="0" dirty="0" smtClean="0">
                    <a:solidFill>
                      <a:schemeClr val="bg2"/>
                    </a:solidFill>
                    <a:latin typeface="Arial Unicode MS" pitchFamily="34" charset="-128"/>
                    <a:ea typeface="Arial Unicode MS" pitchFamily="34" charset="-128"/>
                    <a:cs typeface="Arial Unicode MS" pitchFamily="34" charset="-128"/>
                  </a:rPr>
                  <a:t> </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Thresholds based on extreme value theory </a:t>
                </a:r>
                <a:r>
                  <a:rPr lang="en-US" altLang="zh-CN" b="0" kern="0" dirty="0" smtClean="0">
                    <a:solidFill>
                      <a:schemeClr val="bg2"/>
                    </a:solidFill>
                    <a:ea typeface="Arial Unicode MS" pitchFamily="34" charset="-128"/>
                    <a:cs typeface="Arial Unicode MS" pitchFamily="34" charset="-128"/>
                  </a:rPr>
                  <a:t>	</a:t>
                </a:r>
              </a:p>
            </p:txBody>
          </p:sp>
        </mc:Choice>
        <mc:Fallback>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rotWithShape="1">
                <a:blip r:embed="rId3"/>
                <a:stretch>
                  <a:fillRect l="-1786" r="-1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3754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Three types </a:t>
                </a:r>
                <a:r>
                  <a:rPr lang="en-US" altLang="zh-CN" kern="0" dirty="0">
                    <a:solidFill>
                      <a:schemeClr val="bg2"/>
                    </a:solidFill>
                    <a:latin typeface="Arial Unicode MS" pitchFamily="34" charset="-128"/>
                    <a:ea typeface="Arial Unicode MS" pitchFamily="34" charset="-128"/>
                    <a:cs typeface="Arial Unicode MS" pitchFamily="34" charset="-128"/>
                  </a:rPr>
                  <a:t>theorem </a:t>
                </a:r>
                <a:r>
                  <a:rPr lang="en-US" altLang="zh-CN" sz="1600" kern="0" dirty="0" smtClean="0">
                    <a:solidFill>
                      <a:schemeClr val="bg2"/>
                    </a:solidFill>
                    <a:latin typeface="Arial Unicode MS" pitchFamily="34" charset="-128"/>
                    <a:ea typeface="Arial Unicode MS" pitchFamily="34" charset="-128"/>
                    <a:cs typeface="Arial Unicode MS" pitchFamily="34" charset="-128"/>
                  </a:rPr>
                  <a:t>(Fisher </a:t>
                </a:r>
                <a:r>
                  <a:rPr lang="en-US" altLang="zh-CN" sz="1600" kern="0" dirty="0">
                    <a:solidFill>
                      <a:schemeClr val="bg2"/>
                    </a:solidFill>
                    <a:latin typeface="Arial Unicode MS" pitchFamily="34" charset="-128"/>
                    <a:ea typeface="Arial Unicode MS" pitchFamily="34" charset="-128"/>
                    <a:cs typeface="Arial Unicode MS" pitchFamily="34" charset="-128"/>
                  </a:rPr>
                  <a:t>and </a:t>
                </a:r>
                <a:r>
                  <a:rPr lang="en-US" altLang="zh-CN" sz="1600" kern="0" dirty="0" err="1" smtClean="0">
                    <a:solidFill>
                      <a:schemeClr val="bg2"/>
                    </a:solidFill>
                    <a:latin typeface="Arial Unicode MS" pitchFamily="34" charset="-128"/>
                    <a:ea typeface="Arial Unicode MS" pitchFamily="34" charset="-128"/>
                    <a:cs typeface="Arial Unicode MS" pitchFamily="34" charset="-128"/>
                  </a:rPr>
                  <a:t>Tippett</a:t>
                </a:r>
                <a:r>
                  <a:rPr lang="en-US" altLang="zh-CN" sz="1600" kern="0" dirty="0" smtClean="0">
                    <a:solidFill>
                      <a:schemeClr val="bg2"/>
                    </a:solidFill>
                    <a:latin typeface="Arial Unicode MS" pitchFamily="34" charset="-128"/>
                    <a:ea typeface="Arial Unicode MS" pitchFamily="34" charset="-128"/>
                    <a:cs typeface="Arial Unicode MS" pitchFamily="34" charset="-128"/>
                  </a:rPr>
                  <a:t> (</a:t>
                </a:r>
                <a:r>
                  <a:rPr lang="en-US" altLang="zh-CN" sz="1600" kern="0" dirty="0">
                    <a:solidFill>
                      <a:schemeClr val="bg2"/>
                    </a:solidFill>
                    <a:latin typeface="Arial Unicode MS" pitchFamily="34" charset="-128"/>
                    <a:ea typeface="Arial Unicode MS" pitchFamily="34" charset="-128"/>
                    <a:cs typeface="Arial Unicode MS" pitchFamily="34" charset="-128"/>
                  </a:rPr>
                  <a:t>1928); </a:t>
                </a:r>
                <a:r>
                  <a:rPr lang="en-US" altLang="zh-CN" sz="1600" kern="0" dirty="0" err="1">
                    <a:solidFill>
                      <a:schemeClr val="bg2"/>
                    </a:solidFill>
                    <a:latin typeface="Arial Unicode MS" pitchFamily="34" charset="-128"/>
                    <a:ea typeface="Arial Unicode MS" pitchFamily="34" charset="-128"/>
                    <a:cs typeface="Arial Unicode MS" pitchFamily="34" charset="-128"/>
                  </a:rPr>
                  <a:t>Gnedenko</a:t>
                </a:r>
                <a:r>
                  <a:rPr lang="en-US" altLang="zh-CN" sz="1600" kern="0" dirty="0">
                    <a:solidFill>
                      <a:schemeClr val="bg2"/>
                    </a:solidFill>
                    <a:latin typeface="Arial Unicode MS" pitchFamily="34" charset="-128"/>
                    <a:ea typeface="Arial Unicode MS" pitchFamily="34" charset="-128"/>
                    <a:cs typeface="Arial Unicode MS" pitchFamily="34" charset="-128"/>
                  </a:rPr>
                  <a:t> (1943</a:t>
                </a:r>
                <a:r>
                  <a:rPr lang="en-US" altLang="zh-CN" sz="1600" kern="0" dirty="0" smtClean="0">
                    <a:solidFill>
                      <a:schemeClr val="bg2"/>
                    </a:solidFill>
                    <a:latin typeface="Arial Unicode MS" pitchFamily="34" charset="-128"/>
                    <a:ea typeface="Arial Unicode MS" pitchFamily="34" charset="-128"/>
                    <a:cs typeface="Arial Unicode MS" pitchFamily="34" charset="-128"/>
                  </a:rPr>
                  <a:t>))</a:t>
                </a:r>
                <a:endParaRPr lang="en-US" altLang="zh-CN" sz="1600"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sz="2400" b="0" i="1" kern="0" dirty="0" smtClean="0">
                    <a:solidFill>
                      <a:schemeClr val="bg2"/>
                    </a:solidFill>
                    <a:latin typeface="Arial Unicode MS" pitchFamily="34" charset="-128"/>
                    <a:ea typeface="Arial Unicode MS" pitchFamily="34" charset="-128"/>
                    <a:cs typeface="Arial Unicode MS" pitchFamily="34" charset="-128"/>
                  </a:rPr>
                  <a:t>Suppose</a:t>
                </a:r>
                <a:r>
                  <a:rPr lang="en-US" altLang="zh-CN" sz="2400" b="0" kern="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a:rPr lang="en-US" altLang="zh-CN" sz="2400" b="0" i="1" kern="0" smtClean="0">
                        <a:solidFill>
                          <a:schemeClr val="bg2"/>
                        </a:solidFill>
                        <a:latin typeface="Cambria Math"/>
                        <a:ea typeface="Arial Unicode MS" pitchFamily="34" charset="-128"/>
                        <a:cs typeface="Arial Unicode MS" pitchFamily="34" charset="-128"/>
                      </a:rPr>
                      <m:t>𝑋</m:t>
                    </m:r>
                    <m:r>
                      <a:rPr lang="en-US" altLang="zh-CN" sz="2400" b="0" i="1" kern="0" smtClean="0">
                        <a:solidFill>
                          <a:schemeClr val="bg2"/>
                        </a:solidFill>
                        <a:latin typeface="Cambria Math"/>
                        <a:ea typeface="Arial Unicode MS" pitchFamily="34" charset="-128"/>
                        <a:cs typeface="Arial Unicode MS" pitchFamily="34" charset="-128"/>
                      </a:rPr>
                      <m:t>=</m:t>
                    </m:r>
                    <m:d>
                      <m:dPr>
                        <m:ctrlPr>
                          <a:rPr lang="en-US" altLang="zh-CN" sz="2400" b="0" i="1" kern="0" smtClean="0">
                            <a:solidFill>
                              <a:schemeClr val="bg2"/>
                            </a:solidFill>
                            <a:latin typeface="Cambria Math"/>
                            <a:ea typeface="Arial Unicode MS" pitchFamily="34" charset="-128"/>
                            <a:cs typeface="Arial Unicode MS" pitchFamily="34" charset="-128"/>
                          </a:rPr>
                        </m:ctrlPr>
                      </m:dPr>
                      <m:e>
                        <m:sSub>
                          <m:sSubPr>
                            <m:ctrlPr>
                              <a:rPr lang="en-US" altLang="zh-CN" sz="2400" b="0" i="1" kern="0" smtClea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𝑋</m:t>
                            </m:r>
                          </m:e>
                          <m:sub>
                            <m:r>
                              <a:rPr lang="en-US" altLang="zh-CN" sz="2400" b="0" i="1" kern="0" smtClean="0">
                                <a:solidFill>
                                  <a:schemeClr val="bg2"/>
                                </a:solidFill>
                                <a:latin typeface="Cambria Math"/>
                                <a:ea typeface="Arial Unicode MS" pitchFamily="34" charset="-128"/>
                                <a:cs typeface="Arial Unicode MS" pitchFamily="34" charset="-128"/>
                              </a:rPr>
                              <m:t>1</m:t>
                            </m:r>
                          </m:sub>
                        </m:sSub>
                        <m:r>
                          <a:rPr lang="en-US" altLang="zh-CN" sz="2400" b="0" i="1" kern="0" smtClean="0">
                            <a:solidFill>
                              <a:schemeClr val="bg2"/>
                            </a:solidFill>
                            <a:latin typeface="Cambria Math"/>
                            <a:ea typeface="Arial Unicode MS" pitchFamily="34" charset="-128"/>
                            <a:cs typeface="Arial Unicode MS" pitchFamily="34" charset="-128"/>
                          </a:rPr>
                          <m:t>, </m:t>
                        </m:r>
                        <m:r>
                          <a:rPr lang="en-US" altLang="zh-CN" sz="2400" b="0" i="1" kern="0" smtClean="0">
                            <a:solidFill>
                              <a:schemeClr val="bg2"/>
                            </a:solidFill>
                            <a:latin typeface="Cambria Math"/>
                            <a:ea typeface="Cambria Math"/>
                            <a:cs typeface="Arial Unicode MS" pitchFamily="34" charset="-128"/>
                          </a:rPr>
                          <m:t>⋯, </m:t>
                        </m:r>
                        <m:sSub>
                          <m:sSubPr>
                            <m:ctrlPr>
                              <a:rPr lang="en-US" altLang="zh-CN" sz="2400" b="0" i="1" kern="0" smtClean="0">
                                <a:solidFill>
                                  <a:schemeClr val="bg2"/>
                                </a:solidFill>
                                <a:latin typeface="Cambria Math"/>
                                <a:ea typeface="Cambria Math"/>
                                <a:cs typeface="Arial Unicode MS" pitchFamily="34" charset="-128"/>
                              </a:rPr>
                            </m:ctrlPr>
                          </m:sSubPr>
                          <m:e>
                            <m:r>
                              <a:rPr lang="en-US" altLang="zh-CN" sz="2400" b="0" i="1" kern="0" smtClean="0">
                                <a:solidFill>
                                  <a:schemeClr val="bg2"/>
                                </a:solidFill>
                                <a:latin typeface="Cambria Math"/>
                                <a:ea typeface="Cambria Math"/>
                                <a:cs typeface="Arial Unicode MS" pitchFamily="34" charset="-128"/>
                              </a:rPr>
                              <m:t>𝑋</m:t>
                            </m:r>
                          </m:e>
                          <m:sub>
                            <m:r>
                              <a:rPr lang="en-US" altLang="zh-CN" sz="2400" b="0" i="1" kern="0" smtClean="0">
                                <a:solidFill>
                                  <a:schemeClr val="bg2"/>
                                </a:solidFill>
                                <a:latin typeface="Cambria Math"/>
                                <a:ea typeface="Cambria Math"/>
                                <a:cs typeface="Arial Unicode MS" pitchFamily="34" charset="-128"/>
                              </a:rPr>
                              <m:t>𝑛</m:t>
                            </m:r>
                          </m:sub>
                        </m:sSub>
                      </m:e>
                    </m:d>
                  </m:oMath>
                </a14:m>
                <a:r>
                  <a:rPr lang="en-US" altLang="zh-CN" b="0" kern="0" dirty="0" smtClean="0">
                    <a:solidFill>
                      <a:schemeClr val="bg2"/>
                    </a:solidFill>
                    <a:ea typeface="Arial Unicode MS" pitchFamily="34" charset="-128"/>
                    <a:cs typeface="Arial Unicode MS" pitchFamily="34" charset="-128"/>
                  </a:rPr>
                  <a:t> </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are </a:t>
                </a:r>
                <a:r>
                  <a:rPr lang="en-US" altLang="zh-CN" sz="2400" i="1" kern="0" dirty="0" err="1" smtClean="0">
                    <a:solidFill>
                      <a:schemeClr val="bg2"/>
                    </a:solidFill>
                    <a:latin typeface="Arial Unicode MS" pitchFamily="34" charset="-128"/>
                    <a:ea typeface="Arial Unicode MS" pitchFamily="34" charset="-128"/>
                    <a:cs typeface="Arial Unicode MS" pitchFamily="34" charset="-128"/>
                  </a:rPr>
                  <a:t>i.i.d</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 normal random variables</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 and </a:t>
                </a:r>
                <a14:m>
                  <m:oMath xmlns:m="http://schemas.openxmlformats.org/officeDocument/2006/math">
                    <m:sSub>
                      <m:sSubPr>
                        <m:ctrlPr>
                          <a:rPr lang="en-US" altLang="zh-CN" sz="2000" i="1" kern="0">
                            <a:solidFill>
                              <a:schemeClr val="bg2"/>
                            </a:solidFill>
                            <a:latin typeface="Cambria Math"/>
                            <a:ea typeface="Arial Unicode MS" pitchFamily="34" charset="-128"/>
                            <a:cs typeface="Arial Unicode MS" pitchFamily="34" charset="-128"/>
                          </a:rPr>
                        </m:ctrlPr>
                      </m:sSubPr>
                      <m:e>
                        <m:r>
                          <a:rPr lang="en-US" altLang="zh-CN" sz="2000" i="1" kern="0">
                            <a:solidFill>
                              <a:schemeClr val="bg2"/>
                            </a:solidFill>
                            <a:latin typeface="Cambria Math"/>
                            <a:ea typeface="Arial Unicode MS" pitchFamily="34" charset="-128"/>
                            <a:cs typeface="Arial Unicode MS" pitchFamily="34" charset="-128"/>
                          </a:rPr>
                          <m:t>𝑀</m:t>
                        </m:r>
                      </m:e>
                      <m:sub>
                        <m:r>
                          <a:rPr lang="en-US" altLang="zh-CN" sz="2000" i="1" kern="0">
                            <a:solidFill>
                              <a:schemeClr val="bg2"/>
                            </a:solidFill>
                            <a:latin typeface="Cambria Math"/>
                            <a:ea typeface="Arial Unicode MS" pitchFamily="34" charset="-128"/>
                            <a:cs typeface="Arial Unicode MS" pitchFamily="34" charset="-128"/>
                          </a:rPr>
                          <m:t>𝑛</m:t>
                        </m:r>
                      </m:sub>
                    </m:sSub>
                    <m:r>
                      <a:rPr lang="en-US" altLang="zh-CN" sz="2000" b="0" i="1" kern="0" smtClean="0">
                        <a:solidFill>
                          <a:schemeClr val="bg2"/>
                        </a:solidFill>
                        <a:latin typeface="Cambria Math"/>
                        <a:ea typeface="Arial Unicode MS" pitchFamily="34" charset="-128"/>
                        <a:cs typeface="Arial Unicode MS" pitchFamily="34" charset="-128"/>
                      </a:rPr>
                      <m:t>=</m:t>
                    </m:r>
                    <m:func>
                      <m:funcPr>
                        <m:ctrlPr>
                          <a:rPr lang="en-US" altLang="zh-CN" sz="2400" i="1" kern="0">
                            <a:solidFill>
                              <a:schemeClr val="bg2"/>
                            </a:solidFill>
                            <a:latin typeface="Cambria Math"/>
                            <a:ea typeface="Arial Unicode MS" pitchFamily="34" charset="-128"/>
                            <a:cs typeface="Arial Unicode MS" pitchFamily="34" charset="-128"/>
                          </a:rPr>
                        </m:ctrlPr>
                      </m:funcPr>
                      <m:fName>
                        <m:r>
                          <m:rPr>
                            <m:sty m:val="p"/>
                          </m:rPr>
                          <a:rPr lang="en-US" altLang="zh-CN" sz="2400" kern="0">
                            <a:solidFill>
                              <a:schemeClr val="bg2"/>
                            </a:solidFill>
                            <a:latin typeface="Cambria Math"/>
                            <a:ea typeface="Arial Unicode MS" pitchFamily="34" charset="-128"/>
                            <a:cs typeface="Arial Unicode MS" pitchFamily="34" charset="-128"/>
                          </a:rPr>
                          <m:t>max</m:t>
                        </m:r>
                      </m:fName>
                      <m:e>
                        <m:d>
                          <m:dPr>
                            <m:ctrlPr>
                              <a:rPr lang="en-US" altLang="zh-CN" sz="2400" i="1" kern="0">
                                <a:solidFill>
                                  <a:schemeClr val="bg2"/>
                                </a:solidFill>
                                <a:latin typeface="Cambria Math"/>
                                <a:ea typeface="Arial Unicode MS" pitchFamily="34" charset="-128"/>
                                <a:cs typeface="Arial Unicode MS" pitchFamily="34" charset="-128"/>
                              </a:rPr>
                            </m:ctrlPr>
                          </m:dPr>
                          <m:e>
                            <m:sSub>
                              <m:sSubPr>
                                <m:ctrlPr>
                                  <a:rPr lang="en-US" altLang="zh-CN" sz="2400" i="1" kern="0">
                                    <a:solidFill>
                                      <a:schemeClr val="bg2"/>
                                    </a:solidFill>
                                    <a:latin typeface="Cambria Math"/>
                                    <a:ea typeface="Arial Unicode MS" pitchFamily="34" charset="-128"/>
                                    <a:cs typeface="Arial Unicode MS" pitchFamily="34" charset="-128"/>
                                  </a:rPr>
                                </m:ctrlPr>
                              </m:sSubPr>
                              <m:e>
                                <m:r>
                                  <a:rPr lang="en-US" altLang="zh-CN" sz="2400" i="1" kern="0">
                                    <a:solidFill>
                                      <a:schemeClr val="bg2"/>
                                    </a:solidFill>
                                    <a:latin typeface="Cambria Math"/>
                                    <a:ea typeface="Arial Unicode MS" pitchFamily="34" charset="-128"/>
                                    <a:cs typeface="Arial Unicode MS" pitchFamily="34" charset="-128"/>
                                  </a:rPr>
                                  <m:t>𝑥</m:t>
                                </m:r>
                              </m:e>
                              <m:sub>
                                <m:r>
                                  <a:rPr lang="en-US" altLang="zh-CN" sz="2400" i="1" kern="0">
                                    <a:solidFill>
                                      <a:schemeClr val="bg2"/>
                                    </a:solidFill>
                                    <a:latin typeface="Cambria Math"/>
                                    <a:ea typeface="Arial Unicode MS" pitchFamily="34" charset="-128"/>
                                    <a:cs typeface="Arial Unicode MS" pitchFamily="34" charset="-128"/>
                                  </a:rPr>
                                  <m:t>1</m:t>
                                </m:r>
                              </m:sub>
                            </m:sSub>
                            <m:r>
                              <a:rPr lang="en-US" altLang="zh-CN" sz="2400" i="1" kern="0">
                                <a:solidFill>
                                  <a:schemeClr val="bg2"/>
                                </a:solidFill>
                                <a:latin typeface="Cambria Math"/>
                                <a:ea typeface="Arial Unicode MS" pitchFamily="34" charset="-128"/>
                                <a:cs typeface="Arial Unicode MS" pitchFamily="34" charset="-128"/>
                              </a:rPr>
                              <m:t>, </m:t>
                            </m:r>
                            <m:r>
                              <a:rPr lang="en-US" altLang="zh-CN" sz="2400" i="1" kern="0">
                                <a:solidFill>
                                  <a:schemeClr val="bg2"/>
                                </a:solidFill>
                                <a:latin typeface="Cambria Math"/>
                                <a:ea typeface="Cambria Math"/>
                                <a:cs typeface="Arial Unicode MS" pitchFamily="34" charset="-128"/>
                              </a:rPr>
                              <m:t>⋯,</m:t>
                            </m:r>
                            <m:sSub>
                              <m:sSubPr>
                                <m:ctrlPr>
                                  <a:rPr lang="en-US" altLang="zh-CN" sz="2400" i="1" kern="0">
                                    <a:solidFill>
                                      <a:schemeClr val="bg2"/>
                                    </a:solidFill>
                                    <a:latin typeface="Cambria Math"/>
                                    <a:ea typeface="Arial Unicode MS" pitchFamily="34" charset="-128"/>
                                    <a:cs typeface="Arial Unicode MS" pitchFamily="34" charset="-128"/>
                                  </a:rPr>
                                </m:ctrlPr>
                              </m:sSubPr>
                              <m:e>
                                <m:r>
                                  <a:rPr lang="en-US" altLang="zh-CN" sz="2400" i="1" kern="0">
                                    <a:solidFill>
                                      <a:schemeClr val="bg2"/>
                                    </a:solidFill>
                                    <a:latin typeface="Cambria Math"/>
                                    <a:ea typeface="Arial Unicode MS" pitchFamily="34" charset="-128"/>
                                    <a:cs typeface="Arial Unicode MS" pitchFamily="34" charset="-128"/>
                                  </a:rPr>
                                  <m:t>𝑥</m:t>
                                </m:r>
                              </m:e>
                              <m:sub>
                                <m:r>
                                  <a:rPr lang="en-US" altLang="zh-CN" sz="2400" i="1" kern="0">
                                    <a:solidFill>
                                      <a:schemeClr val="bg2"/>
                                    </a:solidFill>
                                    <a:latin typeface="Cambria Math"/>
                                    <a:ea typeface="Arial Unicode MS" pitchFamily="34" charset="-128"/>
                                    <a:cs typeface="Arial Unicode MS" pitchFamily="34" charset="-128"/>
                                  </a:rPr>
                                  <m:t>𝑛</m:t>
                                </m:r>
                              </m:sub>
                            </m:sSub>
                          </m:e>
                        </m:d>
                      </m:e>
                    </m:func>
                    <m:r>
                      <a:rPr lang="en-US" altLang="zh-CN" sz="2400" b="0" i="1" kern="0" smtClean="0">
                        <a:solidFill>
                          <a:schemeClr val="bg2"/>
                        </a:solidFill>
                        <a:latin typeface="Cambria Math"/>
                        <a:ea typeface="Arial Unicode MS" pitchFamily="34" charset="-128"/>
                        <a:cs typeface="Arial Unicode MS" pitchFamily="34" charset="-128"/>
                      </a:rPr>
                      <m:t>,</m:t>
                    </m:r>
                  </m:oMath>
                </a14:m>
                <a:r>
                  <a:rPr lang="en-US" altLang="zh-CN" sz="2400" i="1" kern="0" dirty="0" smtClean="0">
                    <a:solidFill>
                      <a:schemeClr val="bg2"/>
                    </a:solidFill>
                    <a:latin typeface="Arial Unicode MS" pitchFamily="34" charset="-128"/>
                    <a:ea typeface="Arial Unicode MS" pitchFamily="34" charset="-128"/>
                    <a:cs typeface="Arial Unicode MS" pitchFamily="34" charset="-128"/>
                  </a:rPr>
                  <a:t> there </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exist real constants </a:t>
                </a:r>
                <a14:m>
                  <m:oMath xmlns:m="http://schemas.openxmlformats.org/officeDocument/2006/math">
                    <m:sSub>
                      <m:sSubPr>
                        <m:ctrlPr>
                          <a:rPr lang="en-US" altLang="zh-CN" sz="2400" i="1" kern="0">
                            <a:solidFill>
                              <a:schemeClr val="bg2"/>
                            </a:solidFill>
                            <a:latin typeface="Cambria Math"/>
                            <a:ea typeface="Arial Unicode MS" pitchFamily="34" charset="-128"/>
                            <a:cs typeface="Arial Unicode MS" pitchFamily="34" charset="-128"/>
                          </a:rPr>
                        </m:ctrlPr>
                      </m:sSubPr>
                      <m:e>
                        <m:r>
                          <a:rPr lang="en-US" altLang="zh-CN" sz="2400" i="1" kern="0">
                            <a:solidFill>
                              <a:schemeClr val="bg2"/>
                            </a:solidFill>
                            <a:latin typeface="Cambria Math"/>
                            <a:ea typeface="Arial Unicode MS" pitchFamily="34" charset="-128"/>
                            <a:cs typeface="Arial Unicode MS" pitchFamily="34" charset="-128"/>
                          </a:rPr>
                          <m:t>𝑎</m:t>
                        </m:r>
                      </m:e>
                      <m:sub>
                        <m:r>
                          <a:rPr lang="en-US" altLang="zh-CN" sz="2400" i="1" kern="0">
                            <a:solidFill>
                              <a:schemeClr val="bg2"/>
                            </a:solidFill>
                            <a:latin typeface="Cambria Math"/>
                            <a:ea typeface="Arial Unicode MS" pitchFamily="34" charset="-128"/>
                            <a:cs typeface="Arial Unicode MS" pitchFamily="34" charset="-128"/>
                          </a:rPr>
                          <m:t>𝑛</m:t>
                        </m:r>
                      </m:sub>
                    </m:sSub>
                    <m:r>
                      <a:rPr lang="en-US" altLang="zh-CN" sz="2400" i="1" kern="0">
                        <a:solidFill>
                          <a:schemeClr val="bg2"/>
                        </a:solidFill>
                        <a:latin typeface="Cambria Math"/>
                        <a:ea typeface="Arial Unicode MS" pitchFamily="34" charset="-128"/>
                        <a:cs typeface="Arial Unicode MS" pitchFamily="34" charset="-128"/>
                      </a:rPr>
                      <m:t>&gt;0</m:t>
                    </m:r>
                  </m:oMath>
                </a14:m>
                <a:r>
                  <a:rPr lang="en-US" altLang="zh-CN" sz="2400" i="1" kern="0" dirty="0">
                    <a:solidFill>
                      <a:schemeClr val="bg2"/>
                    </a:solidFill>
                    <a:latin typeface="Arial Unicode MS" pitchFamily="34" charset="-128"/>
                    <a:ea typeface="Arial Unicode MS" pitchFamily="34" charset="-128"/>
                    <a:cs typeface="Arial Unicode MS" pitchFamily="34" charset="-128"/>
                  </a:rPr>
                  <a:t> </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and </a:t>
                </a:r>
                <a14:m>
                  <m:oMath xmlns:m="http://schemas.openxmlformats.org/officeDocument/2006/math">
                    <m:sSub>
                      <m:sSubPr>
                        <m:ctrlPr>
                          <a:rPr lang="en-US" altLang="zh-CN" sz="2400" i="1" ker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 </m:t>
                        </m:r>
                        <m:r>
                          <a:rPr lang="en-US" altLang="zh-CN" sz="2400" b="0" i="1" kern="0" smtClean="0">
                            <a:solidFill>
                              <a:schemeClr val="bg2"/>
                            </a:solidFill>
                            <a:latin typeface="Cambria Math"/>
                            <a:ea typeface="Arial Unicode MS" pitchFamily="34" charset="-128"/>
                            <a:cs typeface="Arial Unicode MS" pitchFamily="34" charset="-128"/>
                          </a:rPr>
                          <m:t>𝑏</m:t>
                        </m:r>
                      </m:e>
                      <m:sub>
                        <m:r>
                          <a:rPr lang="en-US" altLang="zh-CN" sz="2400" i="1" kern="0">
                            <a:solidFill>
                              <a:schemeClr val="bg2"/>
                            </a:solidFill>
                            <a:latin typeface="Cambria Math"/>
                            <a:ea typeface="Arial Unicode MS" pitchFamily="34" charset="-128"/>
                            <a:cs typeface="Arial Unicode MS" pitchFamily="34" charset="-128"/>
                          </a:rPr>
                          <m:t>𝑛</m:t>
                        </m:r>
                      </m:sub>
                    </m:sSub>
                  </m:oMath>
                </a14:m>
                <a:r>
                  <a:rPr lang="en-US" altLang="zh-CN" sz="2400" i="1" kern="0" dirty="0" smtClean="0">
                    <a:solidFill>
                      <a:schemeClr val="bg2"/>
                    </a:solidFill>
                    <a:latin typeface="Arial Unicode MS" pitchFamily="34" charset="-128"/>
                    <a:ea typeface="Arial Unicode MS" pitchFamily="34" charset="-128"/>
                    <a:cs typeface="Arial Unicode MS" pitchFamily="34" charset="-128"/>
                  </a:rPr>
                  <a:t>such that </a:t>
                </a:r>
              </a:p>
              <a:p>
                <a:pPr marL="0" indent="0" eaLnBrk="1" hangingPunct="1">
                  <a:lnSpc>
                    <a:spcPct val="150000"/>
                  </a:lnSpc>
                  <a:buNone/>
                </a:pPr>
                <a14:m>
                  <m:oMathPara xmlns:m="http://schemas.openxmlformats.org/officeDocument/2006/math">
                    <m:oMathParaPr>
                      <m:jc m:val="centerGroup"/>
                    </m:oMathParaPr>
                    <m:oMath xmlns:m="http://schemas.openxmlformats.org/officeDocument/2006/math">
                      <m:r>
                        <a:rPr lang="en-US" altLang="zh-CN" sz="2400" b="0" i="1" kern="0" smtClean="0">
                          <a:solidFill>
                            <a:schemeClr val="bg2"/>
                          </a:solidFill>
                          <a:latin typeface="Cambria Math"/>
                          <a:ea typeface="Arial Unicode MS" pitchFamily="34" charset="-128"/>
                          <a:cs typeface="Arial Unicode MS" pitchFamily="34" charset="-128"/>
                        </a:rPr>
                        <m:t>𝑃</m:t>
                      </m:r>
                      <m:d>
                        <m:dPr>
                          <m:ctrlPr>
                            <a:rPr lang="en-US" altLang="zh-CN" sz="2400" b="0" i="1" kern="0" smtClean="0">
                              <a:solidFill>
                                <a:schemeClr val="bg2"/>
                              </a:solidFill>
                              <a:latin typeface="Cambria Math"/>
                              <a:ea typeface="Arial Unicode MS" pitchFamily="34" charset="-128"/>
                              <a:cs typeface="Arial Unicode MS" pitchFamily="34" charset="-128"/>
                            </a:rPr>
                          </m:ctrlPr>
                        </m:dPr>
                        <m:e>
                          <m:f>
                            <m:fPr>
                              <m:ctrlPr>
                                <a:rPr lang="en-US" altLang="zh-CN" sz="2400" b="0" i="1" kern="0" smtClean="0">
                                  <a:solidFill>
                                    <a:schemeClr val="bg2"/>
                                  </a:solidFill>
                                  <a:latin typeface="Cambria Math"/>
                                  <a:ea typeface="Arial Unicode MS" pitchFamily="34" charset="-128"/>
                                  <a:cs typeface="Arial Unicode MS" pitchFamily="34" charset="-128"/>
                                </a:rPr>
                              </m:ctrlPr>
                            </m:fPr>
                            <m:num>
                              <m:sSub>
                                <m:sSubPr>
                                  <m:ctrlPr>
                                    <a:rPr lang="en-US" altLang="zh-CN" sz="2400" b="0" i="1" kern="0" smtClea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𝑀</m:t>
                                  </m:r>
                                </m:e>
                                <m:sub>
                                  <m:r>
                                    <a:rPr lang="en-US" altLang="zh-CN" sz="2400" b="0" i="1" kern="0" smtClean="0">
                                      <a:solidFill>
                                        <a:schemeClr val="bg2"/>
                                      </a:solidFill>
                                      <a:latin typeface="Cambria Math"/>
                                      <a:ea typeface="Arial Unicode MS" pitchFamily="34" charset="-128"/>
                                      <a:cs typeface="Arial Unicode MS" pitchFamily="34" charset="-128"/>
                                    </a:rPr>
                                    <m:t>𝑛</m:t>
                                  </m:r>
                                </m:sub>
                              </m:sSub>
                              <m:r>
                                <a:rPr lang="en-US" altLang="zh-CN" sz="2400" b="0" i="1" kern="0" smtClean="0">
                                  <a:solidFill>
                                    <a:schemeClr val="bg2"/>
                                  </a:solidFill>
                                  <a:latin typeface="Cambria Math"/>
                                  <a:ea typeface="Arial Unicode MS" pitchFamily="34" charset="-128"/>
                                  <a:cs typeface="Arial Unicode MS" pitchFamily="34" charset="-128"/>
                                </a:rPr>
                                <m:t>−</m:t>
                              </m:r>
                              <m:sSub>
                                <m:sSubPr>
                                  <m:ctrlPr>
                                    <a:rPr lang="en-US" altLang="zh-CN" sz="2400" b="0" i="1" kern="0" smtClea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𝑏</m:t>
                                  </m:r>
                                </m:e>
                                <m:sub>
                                  <m:r>
                                    <a:rPr lang="en-US" altLang="zh-CN" sz="2400" b="0" i="1" kern="0" smtClean="0">
                                      <a:solidFill>
                                        <a:schemeClr val="bg2"/>
                                      </a:solidFill>
                                      <a:latin typeface="Cambria Math"/>
                                      <a:ea typeface="Arial Unicode MS" pitchFamily="34" charset="-128"/>
                                      <a:cs typeface="Arial Unicode MS" pitchFamily="34" charset="-128"/>
                                    </a:rPr>
                                    <m:t>𝑛</m:t>
                                  </m:r>
                                </m:sub>
                              </m:sSub>
                            </m:num>
                            <m:den>
                              <m:sSub>
                                <m:sSubPr>
                                  <m:ctrlPr>
                                    <a:rPr lang="en-US" altLang="zh-CN" sz="2400" b="0" i="1" kern="0" smtClea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𝑎</m:t>
                                  </m:r>
                                </m:e>
                                <m:sub>
                                  <m:r>
                                    <a:rPr lang="en-US" altLang="zh-CN" sz="2400" b="0" i="1" kern="0" smtClean="0">
                                      <a:solidFill>
                                        <a:schemeClr val="bg2"/>
                                      </a:solidFill>
                                      <a:latin typeface="Cambria Math"/>
                                      <a:ea typeface="Arial Unicode MS" pitchFamily="34" charset="-128"/>
                                      <a:cs typeface="Arial Unicode MS" pitchFamily="34" charset="-128"/>
                                    </a:rPr>
                                    <m:t>𝑛</m:t>
                                  </m:r>
                                </m:sub>
                              </m:sSub>
                            </m:den>
                          </m:f>
                          <m:r>
                            <a:rPr lang="en-US" altLang="zh-CN" sz="2400" b="0" i="1" kern="0" smtClean="0">
                              <a:solidFill>
                                <a:schemeClr val="bg2"/>
                              </a:solidFill>
                              <a:latin typeface="Cambria Math"/>
                              <a:ea typeface="Cambria Math"/>
                              <a:cs typeface="Arial Unicode MS" pitchFamily="34" charset="-128"/>
                            </a:rPr>
                            <m:t>≤</m:t>
                          </m:r>
                          <m:r>
                            <a:rPr lang="en-US" altLang="zh-CN" sz="2400" b="0" i="1" kern="0" smtClean="0">
                              <a:solidFill>
                                <a:schemeClr val="bg2"/>
                              </a:solidFill>
                              <a:latin typeface="Cambria Math"/>
                              <a:ea typeface="Cambria Math"/>
                              <a:cs typeface="Arial Unicode MS" pitchFamily="34" charset="-128"/>
                            </a:rPr>
                            <m:t>𝑥</m:t>
                          </m:r>
                        </m:e>
                      </m:d>
                      <m:r>
                        <a:rPr lang="en-US" altLang="zh-CN" sz="2400" b="0" i="1" kern="0" smtClean="0">
                          <a:solidFill>
                            <a:schemeClr val="bg2"/>
                          </a:solidFill>
                          <a:latin typeface="Cambria Math"/>
                          <a:ea typeface="Cambria Math"/>
                          <a:cs typeface="Arial Unicode MS" pitchFamily="34" charset="-128"/>
                        </a:rPr>
                        <m:t>→</m:t>
                      </m:r>
                      <m:r>
                        <a:rPr lang="en-US" altLang="zh-CN" sz="2400" b="0" i="1" kern="0" smtClean="0">
                          <a:solidFill>
                            <a:schemeClr val="bg2"/>
                          </a:solidFill>
                          <a:latin typeface="Cambria Math"/>
                          <a:ea typeface="Cambria Math"/>
                          <a:cs typeface="Arial Unicode MS" pitchFamily="34" charset="-128"/>
                        </a:rPr>
                        <m:t>𝐺</m:t>
                      </m:r>
                      <m:d>
                        <m:dPr>
                          <m:ctrlPr>
                            <a:rPr lang="en-US" altLang="zh-CN" sz="2400" b="0" i="1" kern="0" smtClean="0">
                              <a:solidFill>
                                <a:schemeClr val="bg2"/>
                              </a:solidFill>
                              <a:latin typeface="Cambria Math"/>
                              <a:ea typeface="Cambria Math"/>
                              <a:cs typeface="Arial Unicode MS" pitchFamily="34" charset="-128"/>
                            </a:rPr>
                          </m:ctrlPr>
                        </m:dPr>
                        <m:e>
                          <m:r>
                            <a:rPr lang="en-US" altLang="zh-CN" sz="2400" b="0" i="1" kern="0" smtClean="0">
                              <a:solidFill>
                                <a:schemeClr val="bg2"/>
                              </a:solidFill>
                              <a:latin typeface="Cambria Math"/>
                              <a:ea typeface="Cambria Math"/>
                              <a:cs typeface="Arial Unicode MS" pitchFamily="34" charset="-128"/>
                            </a:rPr>
                            <m:t>𝑥</m:t>
                          </m:r>
                        </m:e>
                      </m:d>
                    </m:oMath>
                  </m:oMathPara>
                </a14:m>
                <a:endParaRPr lang="en-US" altLang="zh-CN" sz="2400" i="1"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sz="2400" i="1" kern="0" dirty="0" smtClean="0">
                    <a:solidFill>
                      <a:schemeClr val="bg2"/>
                    </a:solidFill>
                    <a:latin typeface="Arial Unicode MS" pitchFamily="34" charset="-128"/>
                    <a:ea typeface="Arial Unicode MS" pitchFamily="34" charset="-128"/>
                    <a:cs typeface="Arial Unicode MS" pitchFamily="34" charset="-128"/>
                  </a:rPr>
                  <a:t>Where </a:t>
                </a:r>
                <a14:m>
                  <m:oMath xmlns:m="http://schemas.openxmlformats.org/officeDocument/2006/math">
                    <m:r>
                      <a:rPr lang="en-US" altLang="zh-CN" sz="2400" i="1" kern="0">
                        <a:solidFill>
                          <a:schemeClr val="bg2"/>
                        </a:solidFill>
                        <a:latin typeface="Cambria Math"/>
                        <a:ea typeface="Cambria Math"/>
                        <a:cs typeface="Arial Unicode MS" pitchFamily="34" charset="-128"/>
                      </a:rPr>
                      <m:t>𝐺</m:t>
                    </m:r>
                    <m:d>
                      <m:dPr>
                        <m:ctrlPr>
                          <a:rPr lang="en-US" altLang="zh-CN" sz="2400" i="1" kern="0">
                            <a:solidFill>
                              <a:schemeClr val="bg2"/>
                            </a:solidFill>
                            <a:latin typeface="Cambria Math"/>
                            <a:ea typeface="Cambria Math"/>
                            <a:cs typeface="Arial Unicode MS" pitchFamily="34" charset="-128"/>
                          </a:rPr>
                        </m:ctrlPr>
                      </m:dPr>
                      <m:e>
                        <m:r>
                          <a:rPr lang="en-US" altLang="zh-CN" sz="2400" i="1" kern="0">
                            <a:solidFill>
                              <a:schemeClr val="bg2"/>
                            </a:solidFill>
                            <a:latin typeface="Cambria Math"/>
                            <a:ea typeface="Cambria Math"/>
                            <a:cs typeface="Arial Unicode MS" pitchFamily="34" charset="-128"/>
                          </a:rPr>
                          <m:t>𝑥</m:t>
                        </m:r>
                      </m:e>
                    </m:d>
                    <m:r>
                      <a:rPr lang="en-US" altLang="zh-CN" sz="2400" i="1" kern="0">
                        <a:solidFill>
                          <a:schemeClr val="bg2"/>
                        </a:solidFill>
                        <a:latin typeface="Cambria Math"/>
                        <a:ea typeface="Cambria Math"/>
                        <a:cs typeface="Arial Unicode MS" pitchFamily="34" charset="-128"/>
                      </a:rPr>
                      <m:t> </m:t>
                    </m:r>
                  </m:oMath>
                </a14:m>
                <a:r>
                  <a:rPr lang="en-US" altLang="zh-CN" sz="2400" i="1" kern="0" dirty="0" smtClean="0">
                    <a:solidFill>
                      <a:schemeClr val="bg2"/>
                    </a:solidFill>
                    <a:latin typeface="Arial Unicode MS" pitchFamily="34" charset="-128"/>
                    <a:ea typeface="Arial Unicode MS" pitchFamily="34" charset="-128"/>
                    <a:cs typeface="Arial Unicode MS" pitchFamily="34" charset="-128"/>
                  </a:rPr>
                  <a:t>is the CDF of the standard Gumbel distribution </a:t>
                </a:r>
                <a14:m>
                  <m:oMath xmlns:m="http://schemas.openxmlformats.org/officeDocument/2006/math">
                    <m:r>
                      <a:rPr lang="en-US" altLang="zh-CN" sz="2400" i="1" kern="0">
                        <a:solidFill>
                          <a:schemeClr val="bg2"/>
                        </a:solidFill>
                        <a:latin typeface="Cambria Math"/>
                        <a:ea typeface="Cambria Math"/>
                        <a:cs typeface="Arial Unicode MS" pitchFamily="34" charset="-128"/>
                      </a:rPr>
                      <m:t>𝐺</m:t>
                    </m:r>
                    <m:d>
                      <m:dPr>
                        <m:ctrlPr>
                          <a:rPr lang="en-US" altLang="zh-CN" sz="2400" i="1" kern="0">
                            <a:solidFill>
                              <a:schemeClr val="bg2"/>
                            </a:solidFill>
                            <a:latin typeface="Cambria Math"/>
                            <a:ea typeface="Cambria Math"/>
                            <a:cs typeface="Arial Unicode MS" pitchFamily="34" charset="-128"/>
                          </a:rPr>
                        </m:ctrlPr>
                      </m:dPr>
                      <m:e>
                        <m:r>
                          <a:rPr lang="en-US" altLang="zh-CN" sz="2400" i="1" kern="0">
                            <a:solidFill>
                              <a:schemeClr val="bg2"/>
                            </a:solidFill>
                            <a:latin typeface="Cambria Math"/>
                            <a:ea typeface="Cambria Math"/>
                            <a:cs typeface="Arial Unicode MS" pitchFamily="34" charset="-128"/>
                          </a:rPr>
                          <m:t>𝑥</m:t>
                        </m:r>
                      </m:e>
                    </m:d>
                    <m:r>
                      <a:rPr lang="en-US" altLang="zh-CN" sz="2400" b="0" i="1" kern="0" smtClean="0">
                        <a:solidFill>
                          <a:schemeClr val="bg2"/>
                        </a:solidFill>
                        <a:latin typeface="Cambria Math"/>
                        <a:ea typeface="Cambria Math"/>
                        <a:cs typeface="Arial Unicode MS" pitchFamily="34" charset="-128"/>
                      </a:rPr>
                      <m:t>=</m:t>
                    </m:r>
                    <m:sSup>
                      <m:sSupPr>
                        <m:ctrlPr>
                          <a:rPr lang="en-US" altLang="zh-CN" sz="2400" b="0" i="1" kern="0" smtClean="0">
                            <a:solidFill>
                              <a:schemeClr val="bg2"/>
                            </a:solidFill>
                            <a:latin typeface="Cambria Math"/>
                            <a:ea typeface="Cambria Math"/>
                            <a:cs typeface="Arial Unicode MS" pitchFamily="34" charset="-128"/>
                          </a:rPr>
                        </m:ctrlPr>
                      </m:sSupPr>
                      <m:e>
                        <m:r>
                          <a:rPr lang="en-US" altLang="zh-CN" sz="2400" b="0" i="1" kern="0" smtClean="0">
                            <a:solidFill>
                              <a:schemeClr val="bg2"/>
                            </a:solidFill>
                            <a:latin typeface="Cambria Math"/>
                            <a:ea typeface="Cambria Math"/>
                            <a:cs typeface="Arial Unicode MS" pitchFamily="34" charset="-128"/>
                          </a:rPr>
                          <m:t>𝑒</m:t>
                        </m:r>
                      </m:e>
                      <m:sup>
                        <m:r>
                          <a:rPr lang="en-US" altLang="zh-CN" sz="2400" b="0" i="1" kern="0" smtClean="0">
                            <a:solidFill>
                              <a:schemeClr val="bg2"/>
                            </a:solidFill>
                            <a:latin typeface="Cambria Math"/>
                            <a:ea typeface="Cambria Math"/>
                            <a:cs typeface="Arial Unicode MS" pitchFamily="34" charset="-128"/>
                          </a:rPr>
                          <m:t>−</m:t>
                        </m:r>
                        <m:sSup>
                          <m:sSupPr>
                            <m:ctrlPr>
                              <a:rPr lang="en-US" altLang="zh-CN" sz="2400" b="0" i="1" kern="0" smtClean="0">
                                <a:solidFill>
                                  <a:schemeClr val="bg2"/>
                                </a:solidFill>
                                <a:latin typeface="Cambria Math"/>
                                <a:ea typeface="Cambria Math"/>
                                <a:cs typeface="Arial Unicode MS" pitchFamily="34" charset="-128"/>
                              </a:rPr>
                            </m:ctrlPr>
                          </m:sSupPr>
                          <m:e>
                            <m:r>
                              <a:rPr lang="en-US" altLang="zh-CN" sz="2400" b="0" i="1" kern="0" smtClean="0">
                                <a:solidFill>
                                  <a:schemeClr val="bg2"/>
                                </a:solidFill>
                                <a:latin typeface="Cambria Math"/>
                                <a:ea typeface="Cambria Math"/>
                                <a:cs typeface="Arial Unicode MS" pitchFamily="34" charset="-128"/>
                              </a:rPr>
                              <m:t>𝑒</m:t>
                            </m:r>
                          </m:e>
                          <m:sup>
                            <m:r>
                              <a:rPr lang="en-US" altLang="zh-CN" sz="2400" b="0" i="1" kern="0" smtClean="0">
                                <a:solidFill>
                                  <a:schemeClr val="bg2"/>
                                </a:solidFill>
                                <a:latin typeface="Cambria Math"/>
                                <a:ea typeface="Cambria Math"/>
                                <a:cs typeface="Arial Unicode MS" pitchFamily="34" charset="-128"/>
                              </a:rPr>
                              <m:t>−</m:t>
                            </m:r>
                            <m:r>
                              <a:rPr lang="en-US" altLang="zh-CN" sz="2400" b="0" i="1" kern="0" smtClean="0">
                                <a:solidFill>
                                  <a:schemeClr val="bg2"/>
                                </a:solidFill>
                                <a:latin typeface="Cambria Math"/>
                                <a:ea typeface="Cambria Math"/>
                                <a:cs typeface="Arial Unicode MS" pitchFamily="34" charset="-128"/>
                              </a:rPr>
                              <m:t>𝑥</m:t>
                            </m:r>
                          </m:sup>
                        </m:sSup>
                      </m:sup>
                    </m:sSup>
                  </m:oMath>
                </a14:m>
                <a:r>
                  <a:rPr lang="en-US" altLang="zh-CN" sz="2400" i="1" kern="0" dirty="0" smtClean="0">
                    <a:solidFill>
                      <a:schemeClr val="bg2"/>
                    </a:solidFill>
                    <a:latin typeface="Arial Unicode MS" pitchFamily="34" charset="-128"/>
                    <a:ea typeface="Arial Unicode MS" pitchFamily="34" charset="-128"/>
                    <a:cs typeface="Arial Unicode MS" pitchFamily="34" charset="-128"/>
                  </a:rPr>
                  <a:t> and </a:t>
                </a:r>
                <a:r>
                  <a:rPr lang="en-US" altLang="zh-CN" sz="2400" i="1" kern="0"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b>
                      <m:sSubPr>
                        <m:ctrlPr>
                          <a:rPr lang="en-US" altLang="zh-CN" sz="2400" i="1" kern="0">
                            <a:solidFill>
                              <a:schemeClr val="bg2"/>
                            </a:solidFill>
                            <a:latin typeface="Cambria Math"/>
                            <a:ea typeface="Arial Unicode MS" pitchFamily="34" charset="-128"/>
                            <a:cs typeface="Arial Unicode MS" pitchFamily="34" charset="-128"/>
                          </a:rPr>
                        </m:ctrlPr>
                      </m:sSubPr>
                      <m:e>
                        <m:r>
                          <a:rPr lang="en-US" altLang="zh-CN" sz="2400" i="1" kern="0">
                            <a:solidFill>
                              <a:schemeClr val="bg2"/>
                            </a:solidFill>
                            <a:latin typeface="Cambria Math"/>
                            <a:ea typeface="Arial Unicode MS" pitchFamily="34" charset="-128"/>
                            <a:cs typeface="Arial Unicode MS" pitchFamily="34" charset="-128"/>
                          </a:rPr>
                          <m:t>𝑎</m:t>
                        </m:r>
                      </m:e>
                      <m:sub>
                        <m:r>
                          <a:rPr lang="en-US" altLang="zh-CN" sz="2400" i="1" kern="0">
                            <a:solidFill>
                              <a:schemeClr val="bg2"/>
                            </a:solidFill>
                            <a:latin typeface="Cambria Math"/>
                            <a:ea typeface="Arial Unicode MS" pitchFamily="34" charset="-128"/>
                            <a:cs typeface="Arial Unicode MS" pitchFamily="34" charset="-128"/>
                          </a:rPr>
                          <m:t>𝑛</m:t>
                        </m:r>
                      </m:sub>
                    </m:sSub>
                    <m:r>
                      <a:rPr lang="en-US" altLang="zh-CN" sz="2400" i="1" kern="0">
                        <a:solidFill>
                          <a:schemeClr val="bg2"/>
                        </a:solidFill>
                        <a:latin typeface="Cambria Math"/>
                        <a:ea typeface="Arial Unicode MS" pitchFamily="34" charset="-128"/>
                        <a:cs typeface="Arial Unicode MS" pitchFamily="34" charset="-128"/>
                      </a:rPr>
                      <m:t>=</m:t>
                    </m:r>
                    <m:sSup>
                      <m:sSupPr>
                        <m:ctrlPr>
                          <a:rPr lang="en-US" altLang="zh-CN" sz="2400" i="1" kern="0">
                            <a:solidFill>
                              <a:schemeClr val="bg2"/>
                            </a:solidFill>
                            <a:latin typeface="Cambria Math"/>
                            <a:ea typeface="Arial Unicode MS" pitchFamily="34" charset="-128"/>
                            <a:cs typeface="Arial Unicode MS" pitchFamily="34" charset="-128"/>
                          </a:rPr>
                        </m:ctrlPr>
                      </m:sSupPr>
                      <m:e>
                        <m:d>
                          <m:dPr>
                            <m:ctrlPr>
                              <a:rPr lang="en-US" altLang="zh-CN" sz="2400" i="1" kern="0">
                                <a:solidFill>
                                  <a:schemeClr val="bg2"/>
                                </a:solidFill>
                                <a:latin typeface="Cambria Math"/>
                                <a:ea typeface="Arial Unicode MS" pitchFamily="34" charset="-128"/>
                                <a:cs typeface="Arial Unicode MS" pitchFamily="34" charset="-128"/>
                              </a:rPr>
                            </m:ctrlPr>
                          </m:dPr>
                          <m:e>
                            <m:r>
                              <a:rPr lang="en-US" altLang="zh-CN" sz="2400" i="1" kern="0">
                                <a:solidFill>
                                  <a:schemeClr val="bg2"/>
                                </a:solidFill>
                                <a:latin typeface="Cambria Math"/>
                                <a:ea typeface="Arial Unicode MS" pitchFamily="34" charset="-128"/>
                                <a:cs typeface="Arial Unicode MS" pitchFamily="34" charset="-128"/>
                              </a:rPr>
                              <m:t>2</m:t>
                            </m:r>
                            <m:func>
                              <m:funcPr>
                                <m:ctrlPr>
                                  <a:rPr lang="en-US" altLang="zh-CN" sz="2400" i="1" kern="0">
                                    <a:solidFill>
                                      <a:schemeClr val="bg2"/>
                                    </a:solidFill>
                                    <a:latin typeface="Cambria Math"/>
                                    <a:ea typeface="Arial Unicode MS" pitchFamily="34" charset="-128"/>
                                    <a:cs typeface="Arial Unicode MS" pitchFamily="34" charset="-128"/>
                                  </a:rPr>
                                </m:ctrlPr>
                              </m:funcPr>
                              <m:fName>
                                <m:r>
                                  <m:rPr>
                                    <m:sty m:val="p"/>
                                  </m:rPr>
                                  <a:rPr lang="en-US" altLang="zh-CN" sz="2400" kern="0">
                                    <a:solidFill>
                                      <a:schemeClr val="bg2"/>
                                    </a:solidFill>
                                    <a:latin typeface="Cambria Math"/>
                                    <a:ea typeface="Arial Unicode MS" pitchFamily="34" charset="-128"/>
                                    <a:cs typeface="Arial Unicode MS" pitchFamily="34" charset="-128"/>
                                  </a:rPr>
                                  <m:t>log</m:t>
                                </m:r>
                              </m:fName>
                              <m:e>
                                <m:r>
                                  <a:rPr lang="en-US" altLang="zh-CN" sz="2400" i="1" kern="0">
                                    <a:solidFill>
                                      <a:schemeClr val="bg2"/>
                                    </a:solidFill>
                                    <a:latin typeface="Cambria Math"/>
                                    <a:ea typeface="Arial Unicode MS" pitchFamily="34" charset="-128"/>
                                    <a:cs typeface="Arial Unicode MS" pitchFamily="34" charset="-128"/>
                                  </a:rPr>
                                  <m:t>𝑛</m:t>
                                </m:r>
                              </m:e>
                            </m:func>
                          </m:e>
                        </m:d>
                      </m:e>
                      <m:sup>
                        <m:r>
                          <a:rPr lang="en-US" altLang="zh-CN" sz="2400" i="1" kern="0">
                            <a:solidFill>
                              <a:schemeClr val="bg2"/>
                            </a:solidFill>
                            <a:latin typeface="Cambria Math"/>
                            <a:ea typeface="Arial Unicode MS" pitchFamily="34" charset="-128"/>
                            <a:cs typeface="Arial Unicode MS" pitchFamily="34" charset="-128"/>
                          </a:rPr>
                          <m:t>−1/2</m:t>
                        </m:r>
                      </m:sup>
                    </m:sSup>
                  </m:oMath>
                </a14:m>
                <a:endParaRPr lang="en-US" altLang="zh-CN" sz="2400" i="1"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zh-CN" sz="2400" i="1" kern="0" smtClean="0">
                              <a:solidFill>
                                <a:schemeClr val="bg2"/>
                              </a:solidFill>
                              <a:latin typeface="Cambria Math"/>
                              <a:ea typeface="Arial Unicode MS" pitchFamily="34" charset="-128"/>
                              <a:cs typeface="Arial Unicode MS" pitchFamily="34" charset="-128"/>
                            </a:rPr>
                          </m:ctrlPr>
                        </m:sSubPr>
                        <m:e>
                          <m:r>
                            <a:rPr lang="en-US" altLang="zh-CN" sz="2400" b="0" i="1" kern="0" smtClean="0">
                              <a:solidFill>
                                <a:schemeClr val="bg2"/>
                              </a:solidFill>
                              <a:latin typeface="Cambria Math"/>
                              <a:ea typeface="Arial Unicode MS" pitchFamily="34" charset="-128"/>
                              <a:cs typeface="Arial Unicode MS" pitchFamily="34" charset="-128"/>
                            </a:rPr>
                            <m:t>𝑏</m:t>
                          </m:r>
                        </m:e>
                        <m:sub>
                          <m:r>
                            <a:rPr lang="en-US" altLang="zh-CN" sz="2400" b="0" i="1" kern="0" smtClean="0">
                              <a:solidFill>
                                <a:schemeClr val="bg2"/>
                              </a:solidFill>
                              <a:latin typeface="Cambria Math"/>
                              <a:ea typeface="Arial Unicode MS" pitchFamily="34" charset="-128"/>
                              <a:cs typeface="Arial Unicode MS" pitchFamily="34" charset="-128"/>
                            </a:rPr>
                            <m:t>𝑛</m:t>
                          </m:r>
                        </m:sub>
                      </m:sSub>
                      <m:r>
                        <a:rPr lang="en-US" altLang="zh-CN" sz="2400" b="0" i="1" kern="0" smtClean="0">
                          <a:solidFill>
                            <a:schemeClr val="bg2"/>
                          </a:solidFill>
                          <a:latin typeface="Cambria Math"/>
                          <a:ea typeface="Arial Unicode MS" pitchFamily="34" charset="-128"/>
                          <a:cs typeface="Arial Unicode MS" pitchFamily="34" charset="-128"/>
                        </a:rPr>
                        <m:t>=</m:t>
                      </m:r>
                      <m:rad>
                        <m:radPr>
                          <m:degHide m:val="on"/>
                          <m:ctrlPr>
                            <a:rPr lang="en-US" altLang="zh-CN" sz="2400" b="0" i="1" kern="0" smtClean="0">
                              <a:solidFill>
                                <a:schemeClr val="bg2"/>
                              </a:solidFill>
                              <a:latin typeface="Cambria Math"/>
                              <a:ea typeface="Arial Unicode MS" pitchFamily="34" charset="-128"/>
                              <a:cs typeface="Arial Unicode MS" pitchFamily="34" charset="-128"/>
                            </a:rPr>
                          </m:ctrlPr>
                        </m:radPr>
                        <m:deg/>
                        <m:e>
                          <m:r>
                            <a:rPr lang="en-US" altLang="zh-CN" sz="2400" b="0" i="1" kern="0" smtClean="0">
                              <a:solidFill>
                                <a:schemeClr val="bg2"/>
                              </a:solidFill>
                              <a:latin typeface="Cambria Math"/>
                              <a:ea typeface="Arial Unicode MS" pitchFamily="34" charset="-128"/>
                              <a:cs typeface="Arial Unicode MS" pitchFamily="34" charset="-128"/>
                            </a:rPr>
                            <m:t>2</m:t>
                          </m:r>
                          <m:func>
                            <m:funcPr>
                              <m:ctrlPr>
                                <a:rPr lang="en-US" altLang="zh-CN" sz="2400" b="0" i="1" kern="0" smtClean="0">
                                  <a:solidFill>
                                    <a:schemeClr val="bg2"/>
                                  </a:solidFill>
                                  <a:latin typeface="Cambria Math"/>
                                  <a:ea typeface="Arial Unicode MS" pitchFamily="34" charset="-128"/>
                                  <a:cs typeface="Arial Unicode MS" pitchFamily="34" charset="-128"/>
                                </a:rPr>
                              </m:ctrlPr>
                            </m:funcPr>
                            <m:fName>
                              <m:r>
                                <m:rPr>
                                  <m:sty m:val="p"/>
                                </m:rPr>
                                <a:rPr lang="en-US" altLang="zh-CN" sz="2400" b="0" i="0" kern="0" smtClean="0">
                                  <a:solidFill>
                                    <a:schemeClr val="bg2"/>
                                  </a:solidFill>
                                  <a:latin typeface="Cambria Math"/>
                                  <a:ea typeface="Arial Unicode MS" pitchFamily="34" charset="-128"/>
                                  <a:cs typeface="Arial Unicode MS" pitchFamily="34" charset="-128"/>
                                </a:rPr>
                                <m:t>log</m:t>
                              </m:r>
                            </m:fName>
                            <m:e>
                              <m:r>
                                <a:rPr lang="en-US" altLang="zh-CN" sz="2400" b="0" i="1" kern="0" smtClean="0">
                                  <a:solidFill>
                                    <a:schemeClr val="bg2"/>
                                  </a:solidFill>
                                  <a:latin typeface="Cambria Math"/>
                                  <a:ea typeface="Arial Unicode MS" pitchFamily="34" charset="-128"/>
                                  <a:cs typeface="Arial Unicode MS" pitchFamily="34" charset="-128"/>
                                </a:rPr>
                                <m:t>𝑛</m:t>
                              </m:r>
                              <m:r>
                                <a:rPr lang="en-US" altLang="zh-CN" sz="2400" b="0" i="1" kern="0" smtClean="0">
                                  <a:solidFill>
                                    <a:schemeClr val="bg2"/>
                                  </a:solidFill>
                                  <a:latin typeface="Cambria Math"/>
                                  <a:ea typeface="Arial Unicode MS" pitchFamily="34" charset="-128"/>
                                  <a:cs typeface="Arial Unicode MS" pitchFamily="34" charset="-128"/>
                                </a:rPr>
                                <m:t>−</m:t>
                              </m:r>
                              <m:func>
                                <m:funcPr>
                                  <m:ctrlPr>
                                    <a:rPr lang="en-US" altLang="zh-CN" sz="2400" b="0" i="1" kern="0" smtClean="0">
                                      <a:solidFill>
                                        <a:schemeClr val="bg2"/>
                                      </a:solidFill>
                                      <a:latin typeface="Cambria Math"/>
                                      <a:ea typeface="Arial Unicode MS" pitchFamily="34" charset="-128"/>
                                      <a:cs typeface="Arial Unicode MS" pitchFamily="34" charset="-128"/>
                                    </a:rPr>
                                  </m:ctrlPr>
                                </m:funcPr>
                                <m:fName>
                                  <m:r>
                                    <m:rPr>
                                      <m:sty m:val="p"/>
                                    </m:rPr>
                                    <a:rPr lang="en-US" altLang="zh-CN" sz="2400" b="0" i="0" kern="0" smtClean="0">
                                      <a:solidFill>
                                        <a:schemeClr val="bg2"/>
                                      </a:solidFill>
                                      <a:latin typeface="Cambria Math"/>
                                      <a:ea typeface="Arial Unicode MS" pitchFamily="34" charset="-128"/>
                                      <a:cs typeface="Arial Unicode MS" pitchFamily="34" charset="-128"/>
                                    </a:rPr>
                                    <m:t>log</m:t>
                                  </m:r>
                                </m:fName>
                                <m:e>
                                  <m:func>
                                    <m:funcPr>
                                      <m:ctrlPr>
                                        <a:rPr lang="en-US" altLang="zh-CN" sz="2400" b="0" i="1" kern="0" smtClean="0">
                                          <a:solidFill>
                                            <a:schemeClr val="bg2"/>
                                          </a:solidFill>
                                          <a:latin typeface="Cambria Math"/>
                                          <a:ea typeface="Arial Unicode MS" pitchFamily="34" charset="-128"/>
                                          <a:cs typeface="Arial Unicode MS" pitchFamily="34" charset="-128"/>
                                        </a:rPr>
                                      </m:ctrlPr>
                                    </m:funcPr>
                                    <m:fName>
                                      <m:r>
                                        <m:rPr>
                                          <m:sty m:val="p"/>
                                        </m:rPr>
                                        <a:rPr lang="en-US" altLang="zh-CN" sz="2400" b="0" i="0" kern="0" smtClean="0">
                                          <a:solidFill>
                                            <a:schemeClr val="bg2"/>
                                          </a:solidFill>
                                          <a:latin typeface="Cambria Math"/>
                                          <a:ea typeface="Arial Unicode MS" pitchFamily="34" charset="-128"/>
                                          <a:cs typeface="Arial Unicode MS" pitchFamily="34" charset="-128"/>
                                        </a:rPr>
                                        <m:t>log</m:t>
                                      </m:r>
                                    </m:fName>
                                    <m:e>
                                      <m:r>
                                        <a:rPr lang="en-US" altLang="zh-CN" sz="2400" b="0" i="1" kern="0" smtClean="0">
                                          <a:solidFill>
                                            <a:schemeClr val="bg2"/>
                                          </a:solidFill>
                                          <a:latin typeface="Cambria Math"/>
                                          <a:ea typeface="Arial Unicode MS" pitchFamily="34" charset="-128"/>
                                          <a:cs typeface="Arial Unicode MS" pitchFamily="34" charset="-128"/>
                                        </a:rPr>
                                        <m:t>𝑛</m:t>
                                      </m:r>
                                    </m:e>
                                  </m:func>
                                  <m:r>
                                    <a:rPr lang="en-US" altLang="zh-CN" sz="2400" b="0" i="1" kern="0" smtClean="0">
                                      <a:solidFill>
                                        <a:schemeClr val="bg2"/>
                                      </a:solidFill>
                                      <a:latin typeface="Cambria Math"/>
                                      <a:ea typeface="Arial Unicode MS" pitchFamily="34" charset="-128"/>
                                      <a:cs typeface="Arial Unicode MS" pitchFamily="34" charset="-128"/>
                                    </a:rPr>
                                    <m:t>−</m:t>
                                  </m:r>
                                  <m:func>
                                    <m:funcPr>
                                      <m:ctrlPr>
                                        <a:rPr lang="en-US" altLang="zh-CN" sz="2400" b="0" i="1" kern="0" smtClean="0">
                                          <a:solidFill>
                                            <a:schemeClr val="bg2"/>
                                          </a:solidFill>
                                          <a:latin typeface="Cambria Math"/>
                                          <a:ea typeface="Arial Unicode MS" pitchFamily="34" charset="-128"/>
                                          <a:cs typeface="Arial Unicode MS" pitchFamily="34" charset="-128"/>
                                        </a:rPr>
                                      </m:ctrlPr>
                                    </m:funcPr>
                                    <m:fName>
                                      <m:r>
                                        <m:rPr>
                                          <m:sty m:val="p"/>
                                        </m:rPr>
                                        <a:rPr lang="en-US" altLang="zh-CN" sz="2400" b="0" i="0" kern="0" smtClean="0">
                                          <a:solidFill>
                                            <a:schemeClr val="bg2"/>
                                          </a:solidFill>
                                          <a:latin typeface="Cambria Math"/>
                                          <a:ea typeface="Arial Unicode MS" pitchFamily="34" charset="-128"/>
                                          <a:cs typeface="Arial Unicode MS" pitchFamily="34" charset="-128"/>
                                        </a:rPr>
                                        <m:t>log</m:t>
                                      </m:r>
                                    </m:fName>
                                    <m:e>
                                      <m:r>
                                        <a:rPr lang="en-US" altLang="zh-CN" sz="2400" b="0" i="1" kern="0" smtClean="0">
                                          <a:solidFill>
                                            <a:schemeClr val="bg2"/>
                                          </a:solidFill>
                                          <a:latin typeface="Cambria Math"/>
                                          <a:ea typeface="Arial Unicode MS" pitchFamily="34" charset="-128"/>
                                          <a:cs typeface="Arial Unicode MS" pitchFamily="34" charset="-128"/>
                                        </a:rPr>
                                        <m:t>4</m:t>
                                      </m:r>
                                      <m:r>
                                        <a:rPr lang="zh-CN" altLang="en-US" sz="2400" b="0" i="1" kern="0" smtClean="0">
                                          <a:solidFill>
                                            <a:schemeClr val="bg2"/>
                                          </a:solidFill>
                                          <a:latin typeface="Cambria Math"/>
                                          <a:ea typeface="Arial Unicode MS" pitchFamily="34" charset="-128"/>
                                          <a:cs typeface="Arial Unicode MS" pitchFamily="34" charset="-128"/>
                                        </a:rPr>
                                        <m:t>𝜋</m:t>
                                      </m:r>
                                    </m:e>
                                  </m:func>
                                </m:e>
                              </m:func>
                            </m:e>
                          </m:func>
                        </m:e>
                      </m:rad>
                    </m:oMath>
                  </m:oMathPara>
                </a14:m>
                <a:endParaRPr lang="en-US" altLang="zh-CN" sz="2400" b="0" i="1"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altLang="zh-CN" sz="2400" i="1"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sz="2400" i="1" kern="0" dirty="0" smtClean="0">
                    <a:solidFill>
                      <a:schemeClr val="bg2"/>
                    </a:solidFill>
                    <a:latin typeface="Arial Unicode MS" pitchFamily="34" charset="-128"/>
                    <a:ea typeface="Arial Unicode MS" pitchFamily="34" charset="-128"/>
                    <a:cs typeface="Arial Unicode MS" pitchFamily="34" charset="-128"/>
                  </a:rPr>
                  <a:t> </a:t>
                </a:r>
                <a:endParaRPr lang="en-US" altLang="zh-CN" sz="2400" i="1" kern="0" dirty="0">
                  <a:solidFill>
                    <a:schemeClr val="bg2"/>
                  </a:solidFill>
                  <a:latin typeface="Arial Unicode MS" pitchFamily="34" charset="-128"/>
                  <a:ea typeface="Arial Unicode MS" pitchFamily="34" charset="-128"/>
                  <a:cs typeface="Arial Unicode MS" pitchFamily="34" charset="-128"/>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rotWithShape="1">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7318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Winsorization</a:t>
                </a:r>
                <a:r>
                  <a:rPr lang="en-US" altLang="zh-CN" kern="0" dirty="0" smtClean="0">
                    <a:solidFill>
                      <a:schemeClr val="bg2"/>
                    </a:solidFill>
                    <a:latin typeface="Arial Unicode MS" pitchFamily="34" charset="-128"/>
                    <a:ea typeface="Arial Unicode MS" pitchFamily="34" charset="-128"/>
                    <a:cs typeface="Arial Unicode MS" pitchFamily="34" charset="-128"/>
                  </a:rPr>
                  <a:t> </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Threshold  </a:t>
                </a:r>
                <a14:m>
                  <m:oMath xmlns:m="http://schemas.openxmlformats.org/officeDocument/2006/math">
                    <m:r>
                      <m:rPr>
                        <m:sty m:val="p"/>
                      </m:rPr>
                      <a:rPr lang="en-US" altLang="zh-CN" b="0" i="0" kern="0" smtClean="0">
                        <a:solidFill>
                          <a:schemeClr val="bg2"/>
                        </a:solidFill>
                        <a:latin typeface="Cambria Math"/>
                        <a:ea typeface="Arial Unicode MS" pitchFamily="34" charset="-128"/>
                        <a:cs typeface="Arial Unicode MS" pitchFamily="34" charset="-128"/>
                      </a:rPr>
                      <m:t>L</m:t>
                    </m:r>
                    <m:r>
                      <a:rPr lang="en-US" altLang="zh-CN" b="0" i="0" kern="0" smtClean="0">
                        <a:solidFill>
                          <a:schemeClr val="bg2"/>
                        </a:solidFill>
                        <a:latin typeface="Cambria Math"/>
                        <a:ea typeface="Arial Unicode MS" pitchFamily="34" charset="-128"/>
                        <a:cs typeface="Arial Unicode MS" pitchFamily="34" charset="-128"/>
                      </a:rPr>
                      <m:t>=</m:t>
                    </m:r>
                    <m:sSub>
                      <m:sSubPr>
                        <m:ctrlPr>
                          <a:rPr lang="en-US" altLang="zh-CN"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𝑝</m:t>
                        </m:r>
                      </m:e>
                      <m:sub>
                        <m:r>
                          <a:rPr lang="en-US" altLang="zh-CN" b="0" i="1" kern="0" smtClean="0">
                            <a:solidFill>
                              <a:schemeClr val="bg2"/>
                            </a:solidFill>
                            <a:latin typeface="Cambria Math"/>
                            <a:ea typeface="Arial Unicode MS" pitchFamily="34" charset="-128"/>
                            <a:cs typeface="Arial Unicode MS" pitchFamily="34" charset="-128"/>
                          </a:rPr>
                          <m:t>95</m:t>
                        </m:r>
                      </m:sub>
                    </m:sSub>
                    <m:sSub>
                      <m:sSubPr>
                        <m:ctrlPr>
                          <a:rPr lang="en-US" altLang="zh-CN"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𝑎</m:t>
                        </m:r>
                      </m:e>
                      <m:sub>
                        <m:r>
                          <a:rPr lang="en-US" altLang="zh-CN" b="0" i="1" kern="0" smtClean="0">
                            <a:solidFill>
                              <a:schemeClr val="bg2"/>
                            </a:solidFill>
                            <a:latin typeface="Cambria Math"/>
                            <a:ea typeface="Arial Unicode MS" pitchFamily="34" charset="-128"/>
                            <a:cs typeface="Arial Unicode MS" pitchFamily="34" charset="-128"/>
                          </a:rPr>
                          <m:t>𝑛</m:t>
                        </m:r>
                      </m:sub>
                    </m:sSub>
                    <m:r>
                      <a:rPr lang="en-US" altLang="zh-CN" b="0" i="1" kern="0" smtClean="0">
                        <a:solidFill>
                          <a:schemeClr val="bg2"/>
                        </a:solidFill>
                        <a:latin typeface="Cambria Math"/>
                        <a:ea typeface="Arial Unicode MS" pitchFamily="34" charset="-128"/>
                        <a:cs typeface="Arial Unicode MS" pitchFamily="34" charset="-128"/>
                      </a:rPr>
                      <m:t>+ </m:t>
                    </m:r>
                    <m:sSub>
                      <m:sSubPr>
                        <m:ctrlPr>
                          <a:rPr lang="en-US" altLang="zh-CN" b="0" i="1" kern="0" smtClean="0">
                            <a:solidFill>
                              <a:schemeClr val="bg2"/>
                            </a:solidFill>
                            <a:latin typeface="Cambria Math"/>
                            <a:ea typeface="Arial Unicode MS" pitchFamily="34" charset="-128"/>
                            <a:cs typeface="Arial Unicode MS" pitchFamily="34" charset="-128"/>
                          </a:rPr>
                        </m:ctrlPr>
                      </m:sSubPr>
                      <m:e>
                        <m:r>
                          <a:rPr lang="en-US" altLang="zh-CN" b="0" i="1" kern="0" smtClean="0">
                            <a:solidFill>
                              <a:schemeClr val="bg2"/>
                            </a:solidFill>
                            <a:latin typeface="Cambria Math"/>
                            <a:ea typeface="Arial Unicode MS" pitchFamily="34" charset="-128"/>
                            <a:cs typeface="Arial Unicode MS" pitchFamily="34" charset="-128"/>
                          </a:rPr>
                          <m:t>𝑏</m:t>
                        </m:r>
                      </m:e>
                      <m:sub>
                        <m:r>
                          <a:rPr lang="en-US" altLang="zh-CN" b="0" i="1" kern="0" smtClean="0">
                            <a:solidFill>
                              <a:schemeClr val="bg2"/>
                            </a:solidFill>
                            <a:latin typeface="Cambria Math"/>
                            <a:ea typeface="Arial Unicode MS" pitchFamily="34" charset="-128"/>
                            <a:cs typeface="Arial Unicode MS" pitchFamily="34" charset="-128"/>
                          </a:rPr>
                          <m:t>𝑛</m:t>
                        </m:r>
                      </m:sub>
                    </m:sSub>
                  </m:oMath>
                </a14:m>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Pull back element value </a:t>
                </a:r>
                <a:r>
                  <a:rPr lang="en-US" altLang="zh-CN" kern="0" dirty="0" smtClean="0">
                    <a:solidFill>
                      <a:schemeClr val="bg2"/>
                    </a:solidFill>
                    <a:latin typeface="Arial Unicode MS" pitchFamily="34" charset="-128"/>
                    <a:ea typeface="Arial Unicode MS" pitchFamily="34" charset="-128"/>
                    <a:cs typeface="Arial Unicode MS" pitchFamily="34" charset="-128"/>
                  </a:rPr>
                  <a:t>based on </a:t>
                </a:r>
                <a14:m>
                  <m:oMath xmlns:m="http://schemas.openxmlformats.org/officeDocument/2006/math">
                    <m:r>
                      <m:rPr>
                        <m:sty m:val="p"/>
                      </m:rPr>
                      <a:rPr lang="en-US" altLang="zh-CN" kern="0">
                        <a:solidFill>
                          <a:schemeClr val="bg2"/>
                        </a:solidFill>
                        <a:latin typeface="Cambria Math"/>
                        <a:ea typeface="Arial Unicode MS" pitchFamily="34" charset="-128"/>
                        <a:cs typeface="Arial Unicode MS" pitchFamily="34" charset="-128"/>
                      </a:rPr>
                      <m:t>L</m:t>
                    </m:r>
                  </m:oMath>
                </a14:m>
                <a:r>
                  <a:rPr lang="en-US" altLang="zh-CN" kern="0" dirty="0" smtClean="0">
                    <a:solidFill>
                      <a:schemeClr val="bg2"/>
                    </a:solidFill>
                    <a:latin typeface="Arial Unicode MS" pitchFamily="34" charset="-128"/>
                    <a:ea typeface="Arial Unicode MS" pitchFamily="34" charset="-128"/>
                    <a:cs typeface="Arial Unicode MS" pitchFamily="34" charset="-128"/>
                  </a:rPr>
                  <a:t> </a:t>
                </a: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Re-standardization </a:t>
                </a:r>
                <a:endParaRPr lang="en-US" altLang="zh-CN" kern="0" dirty="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kern="0" dirty="0">
                    <a:solidFill>
                      <a:schemeClr val="bg2"/>
                    </a:solidFill>
                    <a:latin typeface="Arial Unicode MS" pitchFamily="34" charset="-128"/>
                    <a:ea typeface="Arial Unicode MS" pitchFamily="34" charset="-128"/>
                    <a:cs typeface="Arial Unicode MS" pitchFamily="34" charset="-128"/>
                  </a:rPr>
                  <a:t>Subtract </a:t>
                </a:r>
                <a:r>
                  <a:rPr lang="en-US" altLang="zh-CN" kern="0" dirty="0" smtClean="0">
                    <a:solidFill>
                      <a:schemeClr val="bg2"/>
                    </a:solidFill>
                    <a:latin typeface="Arial Unicode MS" pitchFamily="34" charset="-128"/>
                    <a:ea typeface="Arial Unicode MS" pitchFamily="34" charset="-128"/>
                    <a:cs typeface="Arial Unicode MS" pitchFamily="34" charset="-128"/>
                  </a:rPr>
                  <a:t>sample mean </a:t>
                </a: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Divide by standard deviation </a:t>
                </a:r>
                <a:endParaRPr lang="en-US" altLang="zh-CN" kern="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altLang="zh-CN" b="0" kern="0" dirty="0" smtClean="0">
                  <a:solidFill>
                    <a:schemeClr val="bg2"/>
                  </a:solidFill>
                  <a:ea typeface="Arial Unicode MS" pitchFamily="34" charset="-128"/>
                  <a:cs typeface="Arial Unicode MS" pitchFamily="34" charset="-128"/>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rotWithShape="1">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10277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Select parameter value </a:t>
                </a:r>
                <a14:m>
                  <m:oMath xmlns:m="http://schemas.openxmlformats.org/officeDocument/2006/math">
                    <m:r>
                      <a:rPr lang="zh-CN" altLang="en-US" i="1" kern="0" smtClean="0">
                        <a:solidFill>
                          <a:schemeClr val="bg2"/>
                        </a:solidFill>
                        <a:latin typeface="Cambria Math"/>
                        <a:ea typeface="Arial Unicode MS" pitchFamily="34" charset="-128"/>
                        <a:cs typeface="Arial Unicode MS" pitchFamily="34" charset="-128"/>
                      </a:rPr>
                      <m:t>𝛽</m:t>
                    </m:r>
                  </m:oMath>
                </a14:m>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b="0" kern="0" dirty="0" smtClean="0">
                    <a:solidFill>
                      <a:schemeClr val="bg2"/>
                    </a:solidFill>
                    <a:latin typeface="Arial Unicode MS" pitchFamily="34" charset="-128"/>
                    <a:ea typeface="Arial Unicode MS" pitchFamily="34" charset="-128"/>
                    <a:cs typeface="Arial Unicode MS" pitchFamily="34" charset="-128"/>
                  </a:rPr>
                  <a:t>Evaluation: Anderson – Darling test statistics</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Give </a:t>
                </a:r>
                <a:r>
                  <a:rPr lang="en-US" altLang="zh-CN" kern="0" dirty="0">
                    <a:solidFill>
                      <a:schemeClr val="bg2"/>
                    </a:solidFill>
                    <a:latin typeface="Arial Unicode MS" pitchFamily="34" charset="-128"/>
                    <a:ea typeface="Arial Unicode MS" pitchFamily="34" charset="-128"/>
                    <a:cs typeface="Arial Unicode MS" pitchFamily="34" charset="-128"/>
                  </a:rPr>
                  <a:t>appropriate weight to the </a:t>
                </a:r>
                <a:r>
                  <a:rPr lang="en-US" altLang="zh-CN" kern="0" dirty="0" smtClean="0">
                    <a:solidFill>
                      <a:schemeClr val="bg2"/>
                    </a:solidFill>
                    <a:latin typeface="Arial Unicode MS" pitchFamily="34" charset="-128"/>
                    <a:ea typeface="Arial Unicode MS" pitchFamily="34" charset="-128"/>
                    <a:cs typeface="Arial Unicode MS" pitchFamily="34" charset="-128"/>
                  </a:rPr>
                  <a:t>tails</a:t>
                </a:r>
              </a:p>
              <a:p>
                <a:pPr marL="800100" lvl="2" indent="0" eaLnBrk="1" hangingPunct="1">
                  <a:lnSpc>
                    <a:spcPct val="150000"/>
                  </a:lnSpc>
                  <a:buNone/>
                </a:pPr>
                <a:r>
                  <a:rPr lang="en-US" altLang="zh-CN" b="0" kern="0" dirty="0" smtClean="0">
                    <a:solidFill>
                      <a:schemeClr val="bg2"/>
                    </a:solidFill>
                    <a:latin typeface="Arial Unicode MS" pitchFamily="34" charset="-128"/>
                    <a:ea typeface="Arial Unicode MS" pitchFamily="34" charset="-128"/>
                    <a:cs typeface="Arial Unicode MS" pitchFamily="34" charset="-128"/>
                  </a:rPr>
                  <a:t>Powerful for detecting departures from normality</a:t>
                </a:r>
                <a:endParaRPr lang="en-US" altLang="zh-CN" kern="0" dirty="0" smtClean="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kern="0" dirty="0" smtClean="0">
                    <a:solidFill>
                      <a:schemeClr val="bg2"/>
                    </a:solidFill>
                    <a:latin typeface="Arial Unicode MS" pitchFamily="34" charset="-128"/>
                    <a:ea typeface="Arial Unicode MS" pitchFamily="34" charset="-128"/>
                    <a:cs typeface="Arial Unicode MS" pitchFamily="34" charset="-128"/>
                  </a:rPr>
                  <a:t>Algorithm: grid search </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Search a value minimizing AD test statistics</a:t>
                </a:r>
              </a:p>
              <a:p>
                <a:pPr marL="800100" lvl="2"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rotWithShape="1">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45707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None/>
            </a:pPr>
            <a:r>
              <a:rPr lang="en-US" altLang="zh-CN" kern="0" dirty="0" smtClean="0">
                <a:solidFill>
                  <a:schemeClr val="bg2"/>
                </a:solidFill>
                <a:latin typeface="Arial Unicode MS" pitchFamily="34" charset="-128"/>
                <a:ea typeface="Arial Unicode MS" pitchFamily="34" charset="-128"/>
                <a:cs typeface="Arial Unicode MS" pitchFamily="34" charset="-128"/>
              </a:rPr>
              <a:t>Transformation scheme</a:t>
            </a:r>
          </a:p>
          <a:p>
            <a:pPr marL="857250" lvl="1" indent="-457200" eaLnBrk="1" hangingPunct="1">
              <a:lnSpc>
                <a:spcPct val="150000"/>
              </a:lnSpc>
              <a:buFont typeface="Wingdings" panose="05000000000000000000" pitchFamily="2" charset="2"/>
              <a:buChar char="Ø"/>
            </a:pPr>
            <a:r>
              <a:rPr lang="en-US" altLang="zh-CN" sz="2400" b="0" kern="0" dirty="0" smtClean="0">
                <a:solidFill>
                  <a:schemeClr val="bg2"/>
                </a:solidFill>
                <a:latin typeface="Arial Unicode MS" pitchFamily="34" charset="-128"/>
                <a:ea typeface="Arial Unicode MS" pitchFamily="34" charset="-128"/>
                <a:cs typeface="Arial Unicode MS" pitchFamily="34" charset="-128"/>
              </a:rPr>
              <a:t>Initialization: construct a grid of parameter values </a:t>
            </a:r>
            <a:endParaRPr lang="en-US" altLang="zh-CN" sz="2400" kern="0" dirty="0" smtClean="0">
              <a:solidFill>
                <a:schemeClr val="bg2"/>
              </a:solidFill>
              <a:latin typeface="Arial Unicode MS" pitchFamily="34" charset="-128"/>
              <a:ea typeface="Arial Unicode MS" pitchFamily="34" charset="-128"/>
              <a:cs typeface="Arial Unicode MS" pitchFamily="34" charset="-128"/>
            </a:endParaRPr>
          </a:p>
          <a:p>
            <a:pPr marL="857250" lvl="1" indent="-457200" eaLnBrk="1" hangingPunct="1">
              <a:lnSpc>
                <a:spcPct val="150000"/>
              </a:lnSpc>
              <a:buFont typeface="Wingdings" panose="05000000000000000000" pitchFamily="2" charset="2"/>
              <a:buChar char="Ø"/>
            </a:pPr>
            <a:r>
              <a:rPr lang="en-US" altLang="zh-CN" sz="2400" kern="0" dirty="0" smtClean="0">
                <a:solidFill>
                  <a:schemeClr val="bg2"/>
                </a:solidFill>
                <a:latin typeface="Arial Unicode MS" pitchFamily="34" charset="-128"/>
                <a:ea typeface="Arial Unicode MS" pitchFamily="34" charset="-128"/>
                <a:cs typeface="Arial Unicode MS" pitchFamily="34" charset="-128"/>
              </a:rPr>
              <a:t>Step 1: apply the transformation function to the feature vector for each parameter value </a:t>
            </a:r>
          </a:p>
          <a:p>
            <a:pPr marL="857250" lvl="1" indent="-457200" eaLnBrk="1" hangingPunct="1">
              <a:lnSpc>
                <a:spcPct val="150000"/>
              </a:lnSpc>
              <a:buFont typeface="Wingdings" panose="05000000000000000000" pitchFamily="2" charset="2"/>
              <a:buChar char="Ø"/>
            </a:pPr>
            <a:r>
              <a:rPr lang="en-US" altLang="zh-CN" sz="2400" kern="0" dirty="0">
                <a:solidFill>
                  <a:schemeClr val="bg2"/>
                </a:solidFill>
                <a:latin typeface="Arial Unicode MS" pitchFamily="34" charset="-128"/>
                <a:ea typeface="Arial Unicode MS" pitchFamily="34" charset="-128"/>
                <a:cs typeface="Arial Unicode MS" pitchFamily="34" charset="-128"/>
              </a:rPr>
              <a:t>Step 2:  </a:t>
            </a:r>
            <a:r>
              <a:rPr lang="en-US" altLang="zh-CN" sz="2400" kern="0" dirty="0" smtClean="0">
                <a:solidFill>
                  <a:schemeClr val="bg2"/>
                </a:solidFill>
                <a:latin typeface="Arial Unicode MS" pitchFamily="34" charset="-128"/>
                <a:ea typeface="Arial Unicode MS" pitchFamily="34" charset="-128"/>
                <a:cs typeface="Arial Unicode MS" pitchFamily="34" charset="-128"/>
              </a:rPr>
              <a:t>standardization and </a:t>
            </a:r>
            <a:r>
              <a:rPr lang="en-US" altLang="zh-CN" sz="2400" kern="0" dirty="0" err="1" smtClean="0">
                <a:solidFill>
                  <a:schemeClr val="bg2"/>
                </a:solidFill>
                <a:latin typeface="Arial Unicode MS" pitchFamily="34" charset="-128"/>
                <a:ea typeface="Arial Unicode MS" pitchFamily="34" charset="-128"/>
                <a:cs typeface="Arial Unicode MS" pitchFamily="34" charset="-128"/>
              </a:rPr>
              <a:t>winsorization</a:t>
            </a:r>
            <a:r>
              <a:rPr lang="en-US" altLang="zh-CN" sz="2400" kern="0" dirty="0" smtClean="0">
                <a:solidFill>
                  <a:schemeClr val="bg2"/>
                </a:solidFill>
                <a:latin typeface="Arial Unicode MS" pitchFamily="34" charset="-128"/>
                <a:ea typeface="Arial Unicode MS" pitchFamily="34" charset="-128"/>
                <a:cs typeface="Arial Unicode MS" pitchFamily="34" charset="-128"/>
              </a:rPr>
              <a:t> </a:t>
            </a:r>
          </a:p>
          <a:p>
            <a:pPr marL="857250" lvl="1" indent="-457200" eaLnBrk="1" hangingPunct="1">
              <a:lnSpc>
                <a:spcPct val="150000"/>
              </a:lnSpc>
              <a:buFont typeface="Wingdings" panose="05000000000000000000" pitchFamily="2" charset="2"/>
              <a:buChar char="Ø"/>
            </a:pPr>
            <a:r>
              <a:rPr lang="en-US" altLang="zh-CN" sz="2400" kern="0" dirty="0">
                <a:solidFill>
                  <a:schemeClr val="bg2"/>
                </a:solidFill>
                <a:latin typeface="Arial Unicode MS" pitchFamily="34" charset="-128"/>
                <a:ea typeface="Arial Unicode MS" pitchFamily="34" charset="-128"/>
                <a:cs typeface="Arial Unicode MS" pitchFamily="34" charset="-128"/>
              </a:rPr>
              <a:t>Step 3: </a:t>
            </a:r>
            <a:r>
              <a:rPr lang="en-US" altLang="zh-CN" sz="2400" kern="0" dirty="0" smtClean="0">
                <a:solidFill>
                  <a:schemeClr val="bg2"/>
                </a:solidFill>
                <a:latin typeface="Arial Unicode MS" pitchFamily="34" charset="-128"/>
                <a:ea typeface="Arial Unicode MS" pitchFamily="34" charset="-128"/>
                <a:cs typeface="Arial Unicode MS" pitchFamily="34" charset="-128"/>
              </a:rPr>
              <a:t> calculate </a:t>
            </a:r>
            <a:r>
              <a:rPr lang="en-US" altLang="zh-CN" sz="2400" kern="0" dirty="0">
                <a:solidFill>
                  <a:schemeClr val="bg2"/>
                </a:solidFill>
                <a:latin typeface="Arial Unicode MS" pitchFamily="34" charset="-128"/>
                <a:ea typeface="Arial Unicode MS" pitchFamily="34" charset="-128"/>
                <a:cs typeface="Arial Unicode MS" pitchFamily="34" charset="-128"/>
              </a:rPr>
              <a:t>the Anderson–Darling test statistic</a:t>
            </a:r>
            <a:r>
              <a:rPr lang="en-US" altLang="zh-CN" sz="2400" kern="0" dirty="0" smtClean="0">
                <a:solidFill>
                  <a:schemeClr val="bg2"/>
                </a:solidFill>
                <a:latin typeface="Arial Unicode MS" pitchFamily="34" charset="-128"/>
                <a:ea typeface="Arial Unicode MS" pitchFamily="34" charset="-128"/>
                <a:cs typeface="Arial Unicode MS" pitchFamily="34" charset="-128"/>
              </a:rPr>
              <a:t>.</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solidFill>
                  <a:schemeClr val="bg2"/>
                </a:solidFill>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02780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grpSp>
        <p:nvGrpSpPr>
          <p:cNvPr id="2" name="Group 1"/>
          <p:cNvGrpSpPr/>
          <p:nvPr/>
        </p:nvGrpSpPr>
        <p:grpSpPr>
          <a:xfrm>
            <a:off x="1206062" y="1447801"/>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985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784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7737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04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Takeaway for Analysis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 name="Rectangle 41"/>
          <p:cNvSpPr>
            <a:spLocks noGrp="1" noChangeArrowheads="1"/>
          </p:cNvSpPr>
          <p:nvPr/>
        </p:nvSpPr>
        <p:spPr bwMode="auto">
          <a:xfrm>
            <a:off x="266700" y="1044575"/>
            <a:ext cx="8610600"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81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7200" indent="-457200" algn="ctr" rtl="0" fontAlgn="base">
              <a:spcBef>
                <a:spcPct val="20000"/>
              </a:spcBef>
              <a:spcAft>
                <a:spcPct val="0"/>
              </a:spcAft>
              <a:buClr>
                <a:srgbClr val="A50021"/>
              </a:buClr>
              <a:buSzPct val="75000"/>
              <a:buFont typeface="Wingdings" pitchFamily="2" charset="2"/>
              <a:defRPr sz="3200">
                <a:solidFill>
                  <a:srgbClr val="000000"/>
                </a:solidFill>
                <a:latin typeface="+mn-lt"/>
                <a:ea typeface="+mn-ea"/>
                <a:cs typeface="+mn-cs"/>
              </a:defRPr>
            </a:lvl1pPr>
            <a:lvl2pPr marL="1027113" indent="-455613" algn="ctr" rtl="0" fontAlgn="base">
              <a:spcBef>
                <a:spcPct val="20000"/>
              </a:spcBef>
              <a:spcAft>
                <a:spcPct val="0"/>
              </a:spcAft>
              <a:buClr>
                <a:schemeClr val="accent2"/>
              </a:buClr>
              <a:buSzPct val="75000"/>
              <a:buFont typeface="Wingdings" pitchFamily="2" charset="2"/>
              <a:defRPr sz="2800">
                <a:solidFill>
                  <a:srgbClr val="000000"/>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3200" b="0" i="0" u="none" strike="noStrike" kern="0" cap="none" spc="0" normalizeH="0" baseline="0" noProof="0" dirty="0" err="1" smtClean="0">
                <a:ln>
                  <a:noFill/>
                </a:ln>
                <a:solidFill>
                  <a:srgbClr val="000000"/>
                </a:solidFill>
                <a:effectLst/>
                <a:uLnTx/>
                <a:uFillTx/>
                <a:latin typeface="Tahoma"/>
                <a:ea typeface="+mn-ea"/>
                <a:cs typeface="+mn-cs"/>
              </a:rPr>
              <a:t>Chemometric</a:t>
            </a: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 Data from Alex </a:t>
            </a:r>
            <a:r>
              <a:rPr kumimoji="0" lang="en-US" altLang="en-US" sz="3200" b="0" i="0" u="none" strike="noStrike" kern="0" cap="none" spc="0" normalizeH="0" baseline="0" noProof="0" dirty="0" err="1" smtClean="0">
                <a:ln>
                  <a:noFill/>
                </a:ln>
                <a:solidFill>
                  <a:srgbClr val="000000"/>
                </a:solidFill>
                <a:effectLst/>
                <a:uLnTx/>
                <a:uFillTx/>
                <a:latin typeface="Tahoma"/>
                <a:ea typeface="+mn-ea"/>
                <a:cs typeface="+mn-cs"/>
              </a:rPr>
              <a:t>Tropsha</a:t>
            </a: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 Lab</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0" lang="en-US" altLang="en-US" sz="3200" b="0" i="0" u="none" strike="noStrike" kern="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n = 262, d = 800, Non-binary Response</a:t>
            </a:r>
          </a:p>
        </p:txBody>
      </p:sp>
    </p:spTree>
    <p:extLst>
      <p:ext uri="{BB962C8B-B14F-4D97-AF65-F5344CB8AC3E}">
        <p14:creationId xmlns:p14="http://schemas.microsoft.com/office/powerpoint/2010/main" val="291794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Takeaway for Analysis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Start with </a:t>
            </a:r>
            <a:r>
              <a:rPr lang="en-US" dirty="0" err="1" smtClean="0">
                <a:solidFill>
                  <a:schemeClr val="bg2"/>
                </a:solidFill>
                <a:latin typeface="Arial Unicode MS" pitchFamily="34" charset="-128"/>
                <a:ea typeface="Arial Unicode MS" pitchFamily="34" charset="-128"/>
                <a:cs typeface="Arial Unicode MS" pitchFamily="34" charset="-128"/>
              </a:rPr>
              <a:t>MargDistPlot</a:t>
            </a:r>
            <a:r>
              <a:rPr lang="en-US" dirty="0" smtClean="0">
                <a:solidFill>
                  <a:schemeClr val="bg2"/>
                </a:solidFill>
                <a:latin typeface="Arial Unicode MS" pitchFamily="34" charset="-128"/>
                <a:ea typeface="Arial Unicode MS" pitchFamily="34" charset="-128"/>
                <a:cs typeface="Arial Unicode MS" pitchFamily="34" charset="-128"/>
              </a:rPr>
              <a:t> for variable screen</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
          <p:cNvSpPr txBox="1">
            <a:spLocks noChangeArrowheads="1"/>
          </p:cNvSpPr>
          <p:nvPr/>
        </p:nvSpPr>
        <p:spPr bwMode="auto">
          <a:xfrm>
            <a:off x="457200" y="1600200"/>
            <a:ext cx="8534399"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81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7200" indent="-457200" algn="ctr" rtl="0" fontAlgn="base">
              <a:spcBef>
                <a:spcPct val="20000"/>
              </a:spcBef>
              <a:spcAft>
                <a:spcPct val="0"/>
              </a:spcAft>
              <a:buClr>
                <a:srgbClr val="A50021"/>
              </a:buClr>
              <a:buSzPct val="75000"/>
              <a:buFont typeface="Wingdings" pitchFamily="2" charset="2"/>
              <a:defRPr sz="3200">
                <a:solidFill>
                  <a:srgbClr val="000000"/>
                </a:solidFill>
                <a:latin typeface="+mn-lt"/>
                <a:ea typeface="+mn-ea"/>
                <a:cs typeface="+mn-cs"/>
              </a:defRPr>
            </a:lvl1pPr>
            <a:lvl2pPr marL="1027113" indent="-455613" algn="ctr" rtl="0" fontAlgn="base">
              <a:spcBef>
                <a:spcPct val="20000"/>
              </a:spcBef>
              <a:spcAft>
                <a:spcPct val="0"/>
              </a:spcAft>
              <a:buClr>
                <a:schemeClr val="accent2"/>
              </a:buClr>
              <a:buSzPct val="75000"/>
              <a:buFont typeface="Wingdings" pitchFamily="2" charset="2"/>
              <a:defRPr sz="2800">
                <a:solidFill>
                  <a:srgbClr val="000000"/>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Sort on Skewness, Equally Spaced</a:t>
            </a: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0" lang="en-US" altLang="en-US" sz="3200" b="0" i="0" u="none" strike="noStrike" kern="0" cap="none" spc="0" normalizeH="0" baseline="0" noProof="0" dirty="0" smtClean="0">
              <a:ln>
                <a:noFill/>
              </a:ln>
              <a:solidFill>
                <a:srgbClr val="000000"/>
              </a:solidFill>
              <a:effectLst/>
              <a:uLnTx/>
              <a:uFillTx/>
              <a:latin typeface="Tahoma"/>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Have</a:t>
            </a: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Substantial</a:t>
            </a: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Skewness</a:t>
            </a: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0" lang="en-US" altLang="en-US" sz="3200" b="0" i="0" u="none" strike="noStrike" kern="0" cap="none" spc="0" normalizeH="0" baseline="0" noProof="0" dirty="0" smtClean="0">
              <a:ln>
                <a:noFill/>
              </a:ln>
              <a:solidFill>
                <a:srgbClr val="000000"/>
              </a:solidFill>
              <a:effectLst/>
              <a:uLnTx/>
              <a:uFillTx/>
              <a:latin typeface="Tahoma"/>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(Consider</a:t>
            </a:r>
          </a:p>
          <a:p>
            <a:pPr marL="457200" marR="0" lvl="0" indent="-4572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r>
              <a:rPr kumimoji="0" lang="en-US" altLang="en-US" sz="2800" b="0" i="0" u="none" strike="noStrike" kern="0" cap="none" spc="0" normalizeH="0" baseline="0" noProof="0" dirty="0" err="1" smtClean="0">
                <a:ln>
                  <a:noFill/>
                </a:ln>
                <a:solidFill>
                  <a:srgbClr val="000000"/>
                </a:solidFill>
                <a:effectLst/>
                <a:uLnTx/>
                <a:uFillTx/>
                <a:latin typeface="Tahoma"/>
                <a:ea typeface="+mn-ea"/>
                <a:cs typeface="+mn-cs"/>
              </a:rPr>
              <a:t>Transform’n</a:t>
            </a: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a:t>
            </a:r>
          </a:p>
        </p:txBody>
      </p:sp>
    </p:spTree>
    <p:extLst>
      <p:ext uri="{BB962C8B-B14F-4D97-AF65-F5344CB8AC3E}">
        <p14:creationId xmlns:p14="http://schemas.microsoft.com/office/powerpoint/2010/main" val="381153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Example:    Melanoma Data Analysis</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err="1" smtClean="0">
                <a:solidFill>
                  <a:schemeClr val="bg2"/>
                </a:solidFill>
                <a:latin typeface="Arial Unicode MS" pitchFamily="34" charset="-128"/>
                <a:ea typeface="Arial Unicode MS" pitchFamily="34" charset="-128"/>
                <a:cs typeface="Arial Unicode MS" pitchFamily="34" charset="-128"/>
              </a:rPr>
              <a:t>Miedema</a:t>
            </a:r>
            <a:r>
              <a:rPr lang="en-US" dirty="0" smtClean="0">
                <a:solidFill>
                  <a:schemeClr val="bg2"/>
                </a:solidFill>
                <a:latin typeface="Arial Unicode MS" pitchFamily="34" charset="-128"/>
                <a:ea typeface="Arial Unicode MS" pitchFamily="34" charset="-128"/>
                <a:cs typeface="Arial Unicode MS" pitchFamily="34" charset="-128"/>
              </a:rPr>
              <a:t>, et al (2012)</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Tree>
    <p:extLst>
      <p:ext uri="{BB962C8B-B14F-4D97-AF65-F5344CB8AC3E}">
        <p14:creationId xmlns:p14="http://schemas.microsoft.com/office/powerpoint/2010/main" val="643182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Takeaway for Analysis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Perform automatic transformation</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a:spLocks noGrp="1" noChangeArrowheads="1"/>
          </p:cNvSpPr>
          <p:nvPr/>
        </p:nvSpPr>
        <p:spPr bwMode="auto">
          <a:xfrm>
            <a:off x="457200" y="1479550"/>
            <a:ext cx="8534399"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81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457200" indent="-457200" algn="ctr" rtl="0" fontAlgn="base">
              <a:spcBef>
                <a:spcPct val="20000"/>
              </a:spcBef>
              <a:spcAft>
                <a:spcPct val="0"/>
              </a:spcAft>
              <a:buClr>
                <a:srgbClr val="A50021"/>
              </a:buClr>
              <a:buSzPct val="75000"/>
              <a:buFont typeface="Wingdings" pitchFamily="2" charset="2"/>
              <a:defRPr sz="3200">
                <a:solidFill>
                  <a:srgbClr val="000000"/>
                </a:solidFill>
                <a:latin typeface="+mn-lt"/>
                <a:ea typeface="+mn-ea"/>
                <a:cs typeface="+mn-cs"/>
              </a:defRPr>
            </a:lvl1pPr>
            <a:lvl2pPr marL="1027113" indent="-455613" algn="ctr" rtl="0" fontAlgn="base">
              <a:spcBef>
                <a:spcPct val="20000"/>
              </a:spcBef>
              <a:spcAft>
                <a:spcPct val="0"/>
              </a:spcAft>
              <a:buClr>
                <a:schemeClr val="accent2"/>
              </a:buClr>
              <a:buSzPct val="75000"/>
              <a:buFont typeface="Wingdings" pitchFamily="2" charset="2"/>
              <a:defRPr sz="2800">
                <a:solidFill>
                  <a:srgbClr val="000000"/>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algn="l"/>
            <a:r>
              <a:rPr lang="en-US" altLang="en-US" dirty="0" smtClean="0"/>
              <a:t>Sort on Skewness</a:t>
            </a:r>
          </a:p>
          <a:p>
            <a:pPr algn="l"/>
            <a:endParaRPr lang="en-US" altLang="en-US" dirty="0" smtClean="0"/>
          </a:p>
          <a:p>
            <a:pPr algn="l"/>
            <a:endParaRPr lang="en-US" altLang="en-US" dirty="0"/>
          </a:p>
          <a:p>
            <a:pPr algn="l"/>
            <a:r>
              <a:rPr lang="en-US" altLang="en-US" dirty="0" smtClean="0"/>
              <a:t>Better </a:t>
            </a:r>
          </a:p>
          <a:p>
            <a:pPr algn="l"/>
            <a:r>
              <a:rPr lang="en-US" altLang="en-US" dirty="0" smtClean="0"/>
              <a:t>Symmetry</a:t>
            </a:r>
          </a:p>
          <a:p>
            <a:pPr algn="l"/>
            <a:r>
              <a:rPr lang="en-US" altLang="en-US" dirty="0" smtClean="0"/>
              <a:t>!</a:t>
            </a:r>
          </a:p>
        </p:txBody>
      </p:sp>
    </p:spTree>
    <p:extLst>
      <p:ext uri="{BB962C8B-B14F-4D97-AF65-F5344CB8AC3E}">
        <p14:creationId xmlns:p14="http://schemas.microsoft.com/office/powerpoint/2010/main" val="3669120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Discussion</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Limitation </a:t>
            </a:r>
          </a:p>
          <a:p>
            <a:pPr marL="857250" lvl="1" indent="-457200" eaLnBrk="1" hangingPunct="1"/>
            <a:r>
              <a:rPr lang="en-US" dirty="0" smtClean="0">
                <a:solidFill>
                  <a:schemeClr val="bg2"/>
                </a:solidFill>
                <a:latin typeface="Arial Unicode MS" pitchFamily="34" charset="-128"/>
                <a:ea typeface="Arial Unicode MS" pitchFamily="34" charset="-128"/>
                <a:cs typeface="Arial Unicode MS" pitchFamily="34" charset="-128"/>
              </a:rPr>
              <a:t>Binary </a:t>
            </a:r>
            <a:r>
              <a:rPr lang="en-US" dirty="0" smtClean="0">
                <a:solidFill>
                  <a:schemeClr val="bg2"/>
                </a:solidFill>
                <a:latin typeface="Arial Unicode MS" pitchFamily="34" charset="-128"/>
                <a:ea typeface="Arial Unicode MS" pitchFamily="34" charset="-128"/>
                <a:cs typeface="Arial Unicode MS" pitchFamily="34" charset="-128"/>
              </a:rPr>
              <a:t>variable</a:t>
            </a:r>
          </a:p>
          <a:p>
            <a:pPr marL="857250" lvl="1" indent="-457200" eaLnBrk="1" hangingPunct="1"/>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Software available </a:t>
            </a:r>
          </a:p>
          <a:p>
            <a:pPr eaLnBrk="1" hangingPunct="1"/>
            <a:r>
              <a:rPr lang="en-US" sz="2400" dirty="0">
                <a:solidFill>
                  <a:schemeClr val="bg2"/>
                </a:solidFill>
                <a:latin typeface="Arial Unicode MS" pitchFamily="34" charset="-128"/>
                <a:ea typeface="Arial Unicode MS" pitchFamily="34" charset="-128"/>
                <a:cs typeface="Arial Unicode MS" pitchFamily="34" charset="-128"/>
                <a:hlinkClick r:id="rId3"/>
              </a:rPr>
              <a:t>http://www.unc.edu/depts/stat-or/miscellaneous/marron/Matlab7Software/General</a:t>
            </a:r>
            <a:r>
              <a:rPr lang="en-US" sz="2400" dirty="0" smtClean="0">
                <a:solidFill>
                  <a:schemeClr val="bg2"/>
                </a:solidFill>
                <a:latin typeface="Arial Unicode MS" pitchFamily="34" charset="-128"/>
                <a:ea typeface="Arial Unicode MS" pitchFamily="34" charset="-128"/>
                <a:cs typeface="Arial Unicode MS" pitchFamily="34" charset="-128"/>
                <a:hlinkClick r:id="rId3"/>
              </a:rPr>
              <a:t>/</a:t>
            </a:r>
            <a:endParaRPr lang="en-US" sz="2400" dirty="0" smtClean="0">
              <a:solidFill>
                <a:schemeClr val="bg2"/>
              </a:solidFill>
              <a:latin typeface="Arial Unicode MS" pitchFamily="34" charset="-128"/>
              <a:ea typeface="Arial Unicode MS" pitchFamily="34" charset="-128"/>
              <a:cs typeface="Arial Unicode MS" pitchFamily="34" charset="-128"/>
            </a:endParaRPr>
          </a:p>
          <a:p>
            <a:pPr eaLnBrk="1" hangingPunct="1"/>
            <a:r>
              <a:rPr lang="en-US" sz="2400" dirty="0" smtClean="0">
                <a:solidFill>
                  <a:schemeClr val="bg2"/>
                </a:solidFill>
                <a:latin typeface="Arial Unicode MS" pitchFamily="34" charset="-128"/>
                <a:ea typeface="Arial Unicode MS" pitchFamily="34" charset="-128"/>
                <a:cs typeface="Arial Unicode MS" pitchFamily="34" charset="-128"/>
                <a:hlinkClick r:id="rId4"/>
              </a:rPr>
              <a:t>https</a:t>
            </a:r>
            <a:r>
              <a:rPr lang="en-US" sz="2400" dirty="0">
                <a:solidFill>
                  <a:schemeClr val="bg2"/>
                </a:solidFill>
                <a:latin typeface="Arial Unicode MS" pitchFamily="34" charset="-128"/>
                <a:ea typeface="Arial Unicode MS" pitchFamily="34" charset="-128"/>
                <a:cs typeface="Arial Unicode MS" pitchFamily="34" charset="-128"/>
                <a:hlinkClick r:id="rId4"/>
              </a:rPr>
              <a:t>://</a:t>
            </a:r>
            <a:r>
              <a:rPr lang="en-US" sz="2400" dirty="0" smtClean="0">
                <a:solidFill>
                  <a:schemeClr val="bg2"/>
                </a:solidFill>
                <a:latin typeface="Arial Unicode MS" pitchFamily="34" charset="-128"/>
                <a:ea typeface="Arial Unicode MS" pitchFamily="34" charset="-128"/>
                <a:cs typeface="Arial Unicode MS" pitchFamily="34" charset="-128"/>
                <a:hlinkClick r:id="rId4"/>
              </a:rPr>
              <a:t>github.com/qingfeng10/autotransformation</a:t>
            </a:r>
            <a:endParaRPr lang="en-US" sz="2400" dirty="0" smtClean="0">
              <a:solidFill>
                <a:schemeClr val="bg2"/>
              </a:solidFill>
              <a:latin typeface="Arial Unicode MS" pitchFamily="34" charset="-128"/>
              <a:ea typeface="Arial Unicode MS" pitchFamily="34" charset="-128"/>
              <a:cs typeface="Arial Unicode MS" pitchFamily="34" charset="-128"/>
            </a:endParaRPr>
          </a:p>
          <a:p>
            <a:pPr eaLnBrk="1" hangingPunct="1"/>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Tree>
    <p:extLst>
      <p:ext uri="{BB962C8B-B14F-4D97-AF65-F5344CB8AC3E}">
        <p14:creationId xmlns:p14="http://schemas.microsoft.com/office/powerpoint/2010/main" val="91497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Statistical Challenge:</a:t>
            </a:r>
          </a:p>
          <a:p>
            <a:pPr eaLnBrk="1" hangingPunct="1">
              <a:lnSpc>
                <a:spcPct val="150000"/>
              </a:lnSpc>
              <a:buFont typeface="Arial" pitchFamily="34" charset="0"/>
              <a:buChar char="•"/>
            </a:pPr>
            <a:r>
              <a:rPr lang="en-US" altLang="zh-CN" dirty="0">
                <a:solidFill>
                  <a:schemeClr val="bg2"/>
                </a:solidFill>
                <a:latin typeface="Arial Unicode MS" pitchFamily="34" charset="-128"/>
                <a:ea typeface="Arial Unicode MS" pitchFamily="34" charset="-128"/>
                <a:cs typeface="Arial Unicode MS" pitchFamily="34" charset="-128"/>
              </a:rPr>
              <a:t>Strong skewness</a:t>
            </a:r>
          </a:p>
          <a:p>
            <a:pPr eaLnBrk="1" hangingPunct="1">
              <a:lnSpc>
                <a:spcPct val="150000"/>
              </a:lnSpc>
              <a:buFont typeface="Arial" pitchFamily="34" charset="0"/>
              <a:buChar char="•"/>
            </a:pPr>
            <a:r>
              <a:rPr lang="en-US" dirty="0" smtClean="0">
                <a:solidFill>
                  <a:schemeClr val="bg2"/>
                </a:solidFill>
                <a:latin typeface="Arial Unicode MS" pitchFamily="34" charset="-128"/>
                <a:ea typeface="Arial Unicode MS" pitchFamily="34" charset="-128"/>
                <a:cs typeface="Arial Unicode MS" pitchFamily="34" charset="-128"/>
              </a:rPr>
              <a:t>Some </a:t>
            </a:r>
            <a:r>
              <a:rPr lang="en-US" dirty="0" smtClean="0">
                <a:solidFill>
                  <a:schemeClr val="bg2"/>
                </a:solidFill>
                <a:latin typeface="Arial Unicode MS" pitchFamily="34" charset="-128"/>
                <a:ea typeface="Arial Unicode MS" pitchFamily="34" charset="-128"/>
                <a:cs typeface="Arial Unicode MS" pitchFamily="34" charset="-128"/>
              </a:rPr>
              <a:t>Features Spread Over Several Orders of Magnitude</a:t>
            </a:r>
          </a:p>
          <a:p>
            <a:pPr eaLnBrk="1" hangingPunct="1">
              <a:lnSpc>
                <a:spcPct val="150000"/>
              </a:lnSpc>
              <a:buFont typeface="Arial" pitchFamily="34" charset="0"/>
              <a:buChar char="•"/>
            </a:pPr>
            <a:r>
              <a:rPr lang="en-US" dirty="0" smtClean="0">
                <a:solidFill>
                  <a:schemeClr val="bg2"/>
                </a:solidFill>
                <a:latin typeface="Arial Unicode MS" pitchFamily="34" charset="-128"/>
                <a:ea typeface="Arial Unicode MS" pitchFamily="34" charset="-128"/>
                <a:cs typeface="Arial Unicode MS" pitchFamily="34" charset="-128"/>
              </a:rPr>
              <a:t>Few </a:t>
            </a:r>
            <a:r>
              <a:rPr lang="en-US" dirty="0" smtClean="0">
                <a:solidFill>
                  <a:schemeClr val="bg2"/>
                </a:solidFill>
                <a:latin typeface="Arial Unicode MS" pitchFamily="34" charset="-128"/>
                <a:ea typeface="Arial Unicode MS" pitchFamily="34" charset="-128"/>
                <a:cs typeface="Arial Unicode MS" pitchFamily="34" charset="-128"/>
              </a:rPr>
              <a:t>Big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Tree>
    <p:extLst>
      <p:ext uri="{BB962C8B-B14F-4D97-AF65-F5344CB8AC3E}">
        <p14:creationId xmlns:p14="http://schemas.microsoft.com/office/powerpoint/2010/main" val="377924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56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r>
              <a:rPr lang="en-US" baseline="-25000" dirty="0" smtClean="0">
                <a:solidFill>
                  <a:schemeClr val="bg2"/>
                </a:solidFill>
                <a:latin typeface="Arial Unicode MS" pitchFamily="34" charset="-128"/>
                <a:ea typeface="Arial Unicode MS" pitchFamily="34" charset="-128"/>
                <a:cs typeface="Arial Unicode MS" pitchFamily="34" charset="-128"/>
              </a:rPr>
              <a:t>10</a:t>
            </a:r>
            <a:r>
              <a:rPr lang="en-US" dirty="0" smtClean="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25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Problem</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For This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Feature: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0  Values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 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cxnSp>
        <p:nvCxnSpPr>
          <p:cNvPr id="3" name="Straight Arrow Connector 2"/>
          <p:cNvCxnSpPr/>
          <p:nvPr/>
        </p:nvCxnSpPr>
        <p:spPr>
          <a:xfrm>
            <a:off x="6629400" y="1143000"/>
            <a:ext cx="990600" cy="1752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486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Approach:</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Shifted</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14:m>
                  <m:oMathPara xmlns:m="http://schemas.openxmlformats.org/officeDocument/2006/math">
                    <m:oMathParaPr>
                      <m:jc m:val="left"/>
                    </m:oMathParaPr>
                    <m:oMath xmlns:m="http://schemas.openxmlformats.org/officeDocument/2006/math">
                      <m:r>
                        <a:rPr lang="en-US" b="0" i="1" smtClean="0">
                          <a:solidFill>
                            <a:schemeClr val="bg2"/>
                          </a:solidFill>
                          <a:latin typeface="Cambria Math"/>
                          <a:ea typeface="Arial Unicode MS" pitchFamily="34" charset="-128"/>
                          <a:cs typeface="Arial Unicode MS" pitchFamily="34" charset="-128"/>
                        </a:rPr>
                        <m:t>𝑙𝑜𝑔</m:t>
                      </m:r>
                      <m:d>
                        <m:dPr>
                          <m:ctrlPr>
                            <a:rPr lang="en-US" b="0" i="1" smtClean="0">
                              <a:solidFill>
                                <a:schemeClr val="bg2"/>
                              </a:solidFill>
                              <a:latin typeface="Cambria Math"/>
                              <a:ea typeface="Arial Unicode MS" pitchFamily="34" charset="-128"/>
                              <a:cs typeface="Arial Unicode MS" pitchFamily="34" charset="-128"/>
                            </a:rPr>
                          </m:ctrlPr>
                        </m:dPr>
                        <m:e>
                          <m:r>
                            <a:rPr lang="en-US" b="0" i="1" smtClean="0">
                              <a:solidFill>
                                <a:schemeClr val="bg2"/>
                              </a:solidFill>
                              <a:latin typeface="Cambria Math"/>
                              <a:ea typeface="Cambria Math"/>
                              <a:cs typeface="Arial Unicode MS" pitchFamily="34" charset="-128"/>
                            </a:rPr>
                            <m:t>∙+</m:t>
                          </m:r>
                          <m:r>
                            <a:rPr lang="en-US" b="0" i="1" smtClean="0">
                              <a:solidFill>
                                <a:schemeClr val="bg2"/>
                              </a:solidFill>
                              <a:latin typeface="Cambria Math"/>
                              <a:ea typeface="Cambria Math"/>
                              <a:cs typeface="Arial Unicode MS" pitchFamily="34" charset="-128"/>
                            </a:rPr>
                            <m:t>𝛿</m:t>
                          </m:r>
                        </m:e>
                      </m:d>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Need to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Tune</a:t>
                </a: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152400" y="838200"/>
                <a:ext cx="8839200" cy="5867400"/>
              </a:xfrm>
              <a:blipFill rotWithShape="1">
                <a:blip r:embed="rId4"/>
                <a:stretch>
                  <a:fillRect l="-1724" t="-1351" b="-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cxnSp>
        <p:nvCxnSpPr>
          <p:cNvPr id="3" name="Straight Arrow Connector 2"/>
          <p:cNvCxnSpPr/>
          <p:nvPr/>
        </p:nvCxnSpPr>
        <p:spPr>
          <a:xfrm flipV="1">
            <a:off x="1219200" y="4800600"/>
            <a:ext cx="304800" cy="14478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60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chemeClr val="tx2"/>
            </a:gs>
          </a:gsLst>
          <a:lin ang="54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400">
              <a:solidFill>
                <a:srgbClr val="FFFFFF"/>
              </a:solidFill>
              <a:latin typeface="Arial"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06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2223</Words>
  <Application>Microsoft Office PowerPoint</Application>
  <PresentationFormat>On-screen Show (4:3)</PresentationFormat>
  <Paragraphs>305</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Default Design</vt:lpstr>
      <vt:lpstr>Automatic Data Transformation </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Takeaway for Analysis</vt:lpstr>
      <vt:lpstr>Takeaway for Analysis</vt:lpstr>
      <vt:lpstr>Takeaway for Analysis</vt:lpstr>
      <vt:lpstr>Discussion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qing feng</dc:creator>
  <cp:lastModifiedBy>qing feng</cp:lastModifiedBy>
  <cp:revision>42</cp:revision>
  <dcterms:created xsi:type="dcterms:W3CDTF">2016-03-19T17:40:58Z</dcterms:created>
  <dcterms:modified xsi:type="dcterms:W3CDTF">2016-03-22T13:25:21Z</dcterms:modified>
</cp:coreProperties>
</file>