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</p:sldMasterIdLst>
  <p:notesMasterIdLst>
    <p:notesMasterId r:id="rId54"/>
  </p:notesMasterIdLst>
  <p:sldIdLst>
    <p:sldId id="257" r:id="rId11"/>
    <p:sldId id="258" r:id="rId12"/>
    <p:sldId id="259" r:id="rId13"/>
    <p:sldId id="283" r:id="rId14"/>
    <p:sldId id="316" r:id="rId15"/>
    <p:sldId id="317" r:id="rId16"/>
    <p:sldId id="302" r:id="rId17"/>
    <p:sldId id="303" r:id="rId18"/>
    <p:sldId id="306" r:id="rId19"/>
    <p:sldId id="307" r:id="rId20"/>
    <p:sldId id="305" r:id="rId21"/>
    <p:sldId id="304" r:id="rId22"/>
    <p:sldId id="264" r:id="rId23"/>
    <p:sldId id="265" r:id="rId24"/>
    <p:sldId id="284" r:id="rId25"/>
    <p:sldId id="325" r:id="rId26"/>
    <p:sldId id="266" r:id="rId27"/>
    <p:sldId id="285" r:id="rId28"/>
    <p:sldId id="281" r:id="rId29"/>
    <p:sldId id="286" r:id="rId30"/>
    <p:sldId id="323" r:id="rId31"/>
    <p:sldId id="296" r:id="rId32"/>
    <p:sldId id="324" r:id="rId33"/>
    <p:sldId id="280" r:id="rId34"/>
    <p:sldId id="315" r:id="rId35"/>
    <p:sldId id="313" r:id="rId36"/>
    <p:sldId id="308" r:id="rId37"/>
    <p:sldId id="309" r:id="rId38"/>
    <p:sldId id="269" r:id="rId39"/>
    <p:sldId id="276" r:id="rId40"/>
    <p:sldId id="288" r:id="rId41"/>
    <p:sldId id="289" r:id="rId42"/>
    <p:sldId id="290" r:id="rId43"/>
    <p:sldId id="291" r:id="rId44"/>
    <p:sldId id="292" r:id="rId45"/>
    <p:sldId id="297" r:id="rId46"/>
    <p:sldId id="295" r:id="rId47"/>
    <p:sldId id="310" r:id="rId48"/>
    <p:sldId id="318" r:id="rId49"/>
    <p:sldId id="319" r:id="rId50"/>
    <p:sldId id="320" r:id="rId51"/>
    <p:sldId id="321" r:id="rId52"/>
    <p:sldId id="322" r:id="rId5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73416" autoAdjust="0"/>
  </p:normalViewPr>
  <p:slideViewPr>
    <p:cSldViewPr>
      <p:cViewPr>
        <p:scale>
          <a:sx n="60" d="100"/>
          <a:sy n="60" d="100"/>
        </p:scale>
        <p:origin x="-278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674B9-5CB4-454D-AEC0-8F79A4EA533B}" type="datetimeFigureOut">
              <a:rPr lang="zh-CN" altLang="en-US" smtClean="0"/>
              <a:t>2016/4/12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F0A29-9D2B-4D1B-BB50-7363AE9218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81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F0A29-9D2B-4D1B-BB50-7363AE92188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926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11321-8945-440C-8A62-2243539BF560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423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11321-8945-440C-8A62-2243539BF560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423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F0A29-9D2B-4D1B-BB50-7363AE92188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577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F0A29-9D2B-4D1B-BB50-7363AE92188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491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F0A29-9D2B-4D1B-BB50-7363AE92188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826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F0A29-9D2B-4D1B-BB50-7363AE92188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826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6A77D-9A79-4039-BD83-7B17CC97D533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343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46F83-42D9-4775-8E46-B171D675FB0A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70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46F83-42D9-4775-8E46-B171D675FB0A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70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46F83-42D9-4775-8E46-B171D675FB0A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70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F0A29-9D2B-4D1B-BB50-7363AE92188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3933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46F83-42D9-4775-8E46-B171D675FB0A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709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46F83-42D9-4775-8E46-B171D675FB0A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709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F0A29-9D2B-4D1B-BB50-7363AE92188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4103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Change</a:t>
            </a:r>
            <a:r>
              <a:rPr lang="en-US" altLang="zh-CN" baseline="0" dirty="0" smtClean="0"/>
              <a:t> to BSS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F0A29-9D2B-4D1B-BB50-7363AE921889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779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Literature</a:t>
            </a:r>
            <a:r>
              <a:rPr lang="en-US" altLang="zh-CN" baseline="0" dirty="0" smtClean="0"/>
              <a:t> review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F0A29-9D2B-4D1B-BB50-7363AE92188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159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11321-8945-440C-8A62-2243539BF560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81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11321-8945-440C-8A62-2243539BF560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81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11321-8945-440C-8A62-2243539BF560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81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11321-8945-440C-8A62-2243539BF560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993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11321-8945-440C-8A62-2243539BF560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423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11321-8945-440C-8A62-2243539BF560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423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F3E7-E0DF-4E5F-ADAB-D0F3B4BD555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91E1-AA99-481F-8EF4-3DAD629A89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942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83A76-887B-42B0-A38E-F4F5D55FE95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91E1-AA99-481F-8EF4-3DAD629A89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25313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03F9-9419-4E04-AEB2-ED9A9C8770A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4A6F-8225-4636-9501-CA11E19D29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4450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03F9-9419-4E04-AEB2-ED9A9C8770A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4A6F-8225-4636-9501-CA11E19D29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670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03F9-9419-4E04-AEB2-ED9A9C8770A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4A6F-8225-4636-9501-CA11E19D29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8460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03F9-9419-4E04-AEB2-ED9A9C8770A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4A6F-8225-4636-9501-CA11E19D29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423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03F9-9419-4E04-AEB2-ED9A9C8770A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4A6F-8225-4636-9501-CA11E19D29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6115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03F9-9419-4E04-AEB2-ED9A9C8770A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4A6F-8225-4636-9501-CA11E19D29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81626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03F9-9419-4E04-AEB2-ED9A9C8770A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4A6F-8225-4636-9501-CA11E19D29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073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03F9-9419-4E04-AEB2-ED9A9C8770A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4A6F-8225-4636-9501-CA11E19D29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4509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03F9-9419-4E04-AEB2-ED9A9C8770A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4A6F-8225-4636-9501-CA11E19D29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0625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03F9-9419-4E04-AEB2-ED9A9C8770A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4A6F-8225-4636-9501-CA11E19D29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53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68E8-7D7D-4B64-875B-63442D770B9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91E1-AA99-481F-8EF4-3DAD629A89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4882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03F9-9419-4E04-AEB2-ED9A9C8770A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4A6F-8225-4636-9501-CA11E19D29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11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F3E7-E0DF-4E5F-ADAB-D0F3B4BD555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91E1-AA99-481F-8EF4-3DAD629A89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447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E21B-75ED-46E9-BC98-4621640AA35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91E1-AA99-481F-8EF4-3DAD629A89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650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41CA-7BF9-484C-88CB-5F8C020484C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91E1-AA99-481F-8EF4-3DAD629A89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649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9F42-BA67-408B-8825-7660737C875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91E1-AA99-481F-8EF4-3DAD629A89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863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2C9B-DF73-4A93-8133-C10453B2DB5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91E1-AA99-481F-8EF4-3DAD629A89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73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091C-5893-4FDF-8DA5-1EAAE286509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91E1-AA99-481F-8EF4-3DAD629A89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76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54F6-21E3-406F-9CD6-E4E728C5F09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91E1-AA99-481F-8EF4-3DAD629A89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331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BE99-7F9E-48C9-A822-F190FF5905C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91E1-AA99-481F-8EF4-3DAD629A89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829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E21B-75ED-46E9-BC98-4621640AA35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91E1-AA99-481F-8EF4-3DAD629A89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92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A4D2-35CD-4C8F-A506-27644EB174E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91E1-AA99-481F-8EF4-3DAD629A89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17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83A76-887B-42B0-A38E-F4F5D55FE95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91E1-AA99-481F-8EF4-3DAD629A89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45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68E8-7D7D-4B64-875B-63442D770B9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91E1-AA99-481F-8EF4-3DAD629A89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206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6500-DDFF-4618-8C95-BCF7A9FF320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959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7AA8-F736-4D6F-BD28-967DEBBFB32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587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FBBB-36C1-4489-9DBF-97328FDA221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122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A6AB-5452-4CD5-98B9-05713AFC659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3955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B456-AD39-4E2B-B25A-AB5E7C347D9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351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EB3E-D158-48B7-B2E0-EB9157AF54F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32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3032-FFD9-4EE6-8C13-6263BBF66BB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925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41CA-7BF9-484C-88CB-5F8C020484C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91E1-AA99-481F-8EF4-3DAD629A89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159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2853-7449-4A45-AD68-CD60C1C24A6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8747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95C7-1F93-4FD4-A69C-98F25EC18F6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554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1B6C-4BE9-4CB6-9391-1A034F9CD84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412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99BC-38C5-48AF-A316-8BBEBC228F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79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6500-DDFF-4618-8C95-BCF7A9FF320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865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7AA8-F736-4D6F-BD28-967DEBBFB32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648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FBBB-36C1-4489-9DBF-97328FDA221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89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A6AB-5452-4CD5-98B9-05713AFC659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5310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B456-AD39-4E2B-B25A-AB5E7C347D9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5742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EB3E-D158-48B7-B2E0-EB9157AF54F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505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9F42-BA67-408B-8825-7660737C875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91E1-AA99-481F-8EF4-3DAD629A89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3056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3032-FFD9-4EE6-8C13-6263BBF66BB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491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2853-7449-4A45-AD68-CD60C1C24A6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50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95C7-1F93-4FD4-A69C-98F25EC18F6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63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1B6C-4BE9-4CB6-9391-1A034F9CD84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9342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99BC-38C5-48AF-A316-8BBEBC228F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268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6500-DDFF-4618-8C95-BCF7A9FF320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547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7AA8-F736-4D6F-BD28-967DEBBFB32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222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FBBB-36C1-4489-9DBF-97328FDA221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962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A6AB-5452-4CD5-98B9-05713AFC659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349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B456-AD39-4E2B-B25A-AB5E7C347D9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8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2C9B-DF73-4A93-8133-C10453B2DB5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91E1-AA99-481F-8EF4-3DAD629A89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421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EB3E-D158-48B7-B2E0-EB9157AF54F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7374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3032-FFD9-4EE6-8C13-6263BBF66BB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4408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2853-7449-4A45-AD68-CD60C1C24A6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0217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95C7-1F93-4FD4-A69C-98F25EC18F6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4022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1B6C-4BE9-4CB6-9391-1A034F9CD84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2107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99BC-38C5-48AF-A316-8BBEBC228F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7936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F3E7-E0DF-4E5F-ADAB-D0F3B4BD555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91E1-AA99-481F-8EF4-3DAD629A89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428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E21B-75ED-46E9-BC98-4621640AA35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91E1-AA99-481F-8EF4-3DAD629A89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5373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41CA-7BF9-484C-88CB-5F8C020484C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91E1-AA99-481F-8EF4-3DAD629A89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4121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9F42-BA67-408B-8825-7660737C875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91E1-AA99-481F-8EF4-3DAD629A89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43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091C-5893-4FDF-8DA5-1EAAE286509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91E1-AA99-481F-8EF4-3DAD629A89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5641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2C9B-DF73-4A93-8133-C10453B2DB5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91E1-AA99-481F-8EF4-3DAD629A89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5274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091C-5893-4FDF-8DA5-1EAAE286509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91E1-AA99-481F-8EF4-3DAD629A89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9060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54F6-21E3-406F-9CD6-E4E728C5F09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91E1-AA99-481F-8EF4-3DAD629A89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1398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BE99-7F9E-48C9-A822-F190FF5905C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91E1-AA99-481F-8EF4-3DAD629A89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742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A4D2-35CD-4C8F-A506-27644EB174E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91E1-AA99-481F-8EF4-3DAD629A89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8316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83A76-887B-42B0-A38E-F4F5D55FE95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91E1-AA99-481F-8EF4-3DAD629A89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241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68E8-7D7D-4B64-875B-63442D770B9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91E1-AA99-481F-8EF4-3DAD629A89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844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6500-DDFF-4618-8C95-BCF7A9FF320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0634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7AA8-F736-4D6F-BD28-967DEBBFB32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624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FBBB-36C1-4489-9DBF-97328FDA221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5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54F6-21E3-406F-9CD6-E4E728C5F09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91E1-AA99-481F-8EF4-3DAD629A89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6945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A6AB-5452-4CD5-98B9-05713AFC659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0692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B456-AD39-4E2B-B25A-AB5E7C347D9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918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EB3E-D158-48B7-B2E0-EB9157AF54F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422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3032-FFD9-4EE6-8C13-6263BBF66BB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804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2853-7449-4A45-AD68-CD60C1C24A6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581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95C7-1F93-4FD4-A69C-98F25EC18F6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6323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1B6C-4BE9-4CB6-9391-1A034F9CD84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684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99BC-38C5-48AF-A316-8BBEBC228F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0939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03F9-9419-4E04-AEB2-ED9A9C8770A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4A6F-8225-4636-9501-CA11E19D29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7278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03F9-9419-4E04-AEB2-ED9A9C8770A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4A6F-8225-4636-9501-CA11E19D29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8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BE99-7F9E-48C9-A822-F190FF5905C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91E1-AA99-481F-8EF4-3DAD629A89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051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03F9-9419-4E04-AEB2-ED9A9C8770A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4A6F-8225-4636-9501-CA11E19D29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194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03F9-9419-4E04-AEB2-ED9A9C8770A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4A6F-8225-4636-9501-CA11E19D29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8327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03F9-9419-4E04-AEB2-ED9A9C8770A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4A6F-8225-4636-9501-CA11E19D29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726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03F9-9419-4E04-AEB2-ED9A9C8770A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4A6F-8225-4636-9501-CA11E19D29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599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03F9-9419-4E04-AEB2-ED9A9C8770A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4A6F-8225-4636-9501-CA11E19D29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778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03F9-9419-4E04-AEB2-ED9A9C8770A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4A6F-8225-4636-9501-CA11E19D29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154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03F9-9419-4E04-AEB2-ED9A9C8770A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4A6F-8225-4636-9501-CA11E19D29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539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03F9-9419-4E04-AEB2-ED9A9C8770A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4A6F-8225-4636-9501-CA11E19D29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894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03F9-9419-4E04-AEB2-ED9A9C8770A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4A6F-8225-4636-9501-CA11E19D29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437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03F9-9419-4E04-AEB2-ED9A9C8770A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4A6F-8225-4636-9501-CA11E19D29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1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A4D2-35CD-4C8F-A506-27644EB174E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91E1-AA99-481F-8EF4-3DAD629A89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0019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03F9-9419-4E04-AEB2-ED9A9C8770A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4A6F-8225-4636-9501-CA11E19D29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3936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03F9-9419-4E04-AEB2-ED9A9C8770A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4A6F-8225-4636-9501-CA11E19D29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2258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03F9-9419-4E04-AEB2-ED9A9C8770A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4A6F-8225-4636-9501-CA11E19D29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8784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03F9-9419-4E04-AEB2-ED9A9C8770A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4A6F-8225-4636-9501-CA11E19D29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3511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03F9-9419-4E04-AEB2-ED9A9C8770A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4A6F-8225-4636-9501-CA11E19D29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487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03F9-9419-4E04-AEB2-ED9A9C8770A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4A6F-8225-4636-9501-CA11E19D29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3106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03F9-9419-4E04-AEB2-ED9A9C8770A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4A6F-8225-4636-9501-CA11E19D29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8102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03F9-9419-4E04-AEB2-ED9A9C8770A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4A6F-8225-4636-9501-CA11E19D29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0273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03F9-9419-4E04-AEB2-ED9A9C8770A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4A6F-8225-4636-9501-CA11E19D29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88864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03F9-9419-4E04-AEB2-ED9A9C8770A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4A6F-8225-4636-9501-CA11E19D29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03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B7043-421E-4BAF-B372-DDB3831D223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391E1-AA99-481F-8EF4-3DAD629A89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303F9-9419-4E04-AEB2-ED9A9C8770A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54A6F-8225-4636-9501-CA11E19D29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47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B7043-421E-4BAF-B372-DDB3831D223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391E1-AA99-481F-8EF4-3DAD629A89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33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C1982-F624-4949-AF33-BC6F7106F63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C1982-F624-4949-AF33-BC6F7106F63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86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C1982-F624-4949-AF33-BC6F7106F63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7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B7043-421E-4BAF-B372-DDB3831D223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391E1-AA99-481F-8EF4-3DAD629A89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59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C1982-F624-4949-AF33-BC6F7106F63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2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303F9-9419-4E04-AEB2-ED9A9C8770A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54A6F-8225-4636-9501-CA11E19D29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45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303F9-9419-4E04-AEB2-ED9A9C8770A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54A6F-8225-4636-9501-CA11E19D29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4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29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1.png"/><Relationship Id="rId7" Type="http://schemas.openxmlformats.org/officeDocument/2006/relationships/image" Target="../media/image34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510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39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0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0.png"/><Relationship Id="rId9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9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9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9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130425"/>
            <a:ext cx="9144000" cy="1470025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Non-iterative </a:t>
            </a:r>
            <a:r>
              <a:rPr lang="en-US" altLang="zh-CN" sz="4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JIVE for Data Integration</a:t>
            </a:r>
            <a:endParaRPr lang="zh-CN" altLang="en-US" sz="4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Qing Feng</a:t>
            </a:r>
          </a:p>
          <a:p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Joint Work with Jan </a:t>
            </a:r>
            <a:r>
              <a:rPr lang="en-US" altLang="zh-CN" sz="2400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Hannig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J.S. Marron</a:t>
            </a:r>
          </a:p>
          <a:p>
            <a:r>
              <a:rPr lang="en-US" altLang="zh-CN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Mar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. 24</a:t>
            </a:r>
            <a:r>
              <a:rPr lang="en-US" altLang="zh-CN" sz="2400" baseline="30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, 2016</a:t>
            </a:r>
            <a:endParaRPr lang="zh-CN" altLang="en-US" sz="2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91E1-AA99-481F-8EF4-3DAD629A89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1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Toy Example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PLS analysis 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0" y="2145286"/>
            <a:ext cx="4620491" cy="376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 t="20183" r="6060" b="23985"/>
          <a:stretch/>
        </p:blipFill>
        <p:spPr bwMode="auto">
          <a:xfrm>
            <a:off x="4627775" y="2086303"/>
            <a:ext cx="4516225" cy="370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03283" y="5907871"/>
            <a:ext cx="666451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Provide mixtures of the joint and some individual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Fail to distinguish the two types of variation </a:t>
            </a:r>
          </a:p>
        </p:txBody>
      </p:sp>
    </p:spTree>
    <p:extLst>
      <p:ext uri="{BB962C8B-B14F-4D97-AF65-F5344CB8AC3E}">
        <p14:creationId xmlns:p14="http://schemas.microsoft.com/office/powerpoint/2010/main" val="267960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Toy Example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Old JIVE 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0" y="2145286"/>
            <a:ext cx="4620491" cy="376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" t="20659" r="5011" b="23509"/>
          <a:stretch/>
        </p:blipFill>
        <p:spPr bwMode="auto">
          <a:xfrm>
            <a:off x="4650109" y="2057400"/>
            <a:ext cx="4570091" cy="370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85656" y="5907871"/>
            <a:ext cx="635834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Incorrectly contain the individual X in the joint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A </a:t>
            </a:r>
            <a:r>
              <a:rPr lang="en-US" altLang="zh-CN" sz="2400" dirty="0" err="1" smtClean="0"/>
              <a:t>Frobenius</a:t>
            </a:r>
            <a:r>
              <a:rPr lang="en-US" altLang="zh-CN" sz="2400" dirty="0" smtClean="0"/>
              <a:t> normalization</a:t>
            </a:r>
          </a:p>
        </p:txBody>
      </p:sp>
    </p:spTree>
    <p:extLst>
      <p:ext uri="{BB962C8B-B14F-4D97-AF65-F5344CB8AC3E}">
        <p14:creationId xmlns:p14="http://schemas.microsoft.com/office/powerpoint/2010/main" val="136977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Toy Example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Our Non-iterative JIVE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0" y="2145286"/>
            <a:ext cx="4620491" cy="376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1" t="24227" r="8519" b="24227"/>
          <a:stretch/>
        </p:blipFill>
        <p:spPr bwMode="auto">
          <a:xfrm>
            <a:off x="4712576" y="2304626"/>
            <a:ext cx="4335518" cy="342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38600" y="5907871"/>
            <a:ext cx="507735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Well capture the two types of signal </a:t>
            </a:r>
          </a:p>
        </p:txBody>
      </p:sp>
    </p:spTree>
    <p:extLst>
      <p:ext uri="{BB962C8B-B14F-4D97-AF65-F5344CB8AC3E}">
        <p14:creationId xmlns:p14="http://schemas.microsoft.com/office/powerpoint/2010/main" val="363181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4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Population Model </a:t>
            </a:r>
            <a:endParaRPr lang="zh-CN" altLang="en-US" sz="4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" y="1371600"/>
                <a:ext cx="834965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Identifiable JIVE decomposition for data blocks</a:t>
                </a:r>
                <a:r>
                  <a:rPr lang="en-US" altLang="zh-CN" sz="2200" dirty="0" smtClean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zh-CN" sz="2200" i="1">
                        <a:solidFill>
                          <a:prstClr val="black"/>
                        </a:solidFill>
                        <a:latin typeface="Cambria Math"/>
                      </a:rPr>
                      <m:t>,  </m:t>
                    </m:r>
                    <m:r>
                      <a:rPr lang="en-US" altLang="zh-CN" sz="2200" i="1">
                        <a:solidFill>
                          <a:prstClr val="black"/>
                        </a:solidFill>
                        <a:latin typeface="Cambria Math"/>
                      </a:rPr>
                      <m:t>𝑘</m:t>
                    </m:r>
                    <m:r>
                      <a:rPr lang="en-US" altLang="zh-CN" sz="2200" i="1">
                        <a:solidFill>
                          <a:prstClr val="black"/>
                        </a:solidFill>
                        <a:latin typeface="Cambria Math"/>
                      </a:rPr>
                      <m:t>=1, ⋯, </m:t>
                    </m:r>
                    <m:r>
                      <a:rPr lang="en-US" altLang="zh-CN" sz="2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𝐾</m:t>
                    </m:r>
                  </m:oMath>
                </a14:m>
                <a:endParaRPr lang="zh-CN" altLang="en-US" sz="2200" dirty="0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71600"/>
                <a:ext cx="8349658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803" t="-8451" b="-267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200" y="5196007"/>
                <a:ext cx="8382000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200" dirty="0" smtClean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Low rank signals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smtClean="0">
                            <a:solidFill>
                              <a:prstClr val="black"/>
                            </a:solidFill>
                            <a:latin typeface="Cambria Math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solidFill>
                              <a:prstClr val="black"/>
                            </a:solidFill>
                            <a:latin typeface="Cambria Math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  <m:t>𝐴</m:t>
                        </m:r>
                      </m:e>
                      <m:sub>
                        <m:r>
                          <a:rPr lang="en-US" altLang="zh-CN" sz="2200" b="0" i="1" smtClean="0">
                            <a:solidFill>
                              <a:prstClr val="black"/>
                            </a:solidFill>
                            <a:latin typeface="Cambria Math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200" dirty="0" smtClean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 perturbed </a:t>
                </a:r>
                <a:r>
                  <a:rPr lang="en-US" altLang="zh-CN" sz="2200" dirty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by additive noise </a:t>
                </a:r>
                <a:r>
                  <a:rPr lang="en-US" altLang="zh-CN" sz="2200" dirty="0" smtClean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matrices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prstClr val="black"/>
                            </a:solidFill>
                            <a:latin typeface="Cambria Math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solidFill>
                              <a:prstClr val="black"/>
                            </a:solidFill>
                            <a:latin typeface="Cambria Math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  <m:t>𝐸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prstClr val="black"/>
                            </a:solidFill>
                            <a:latin typeface="Cambria Math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200" dirty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 </a:t>
                </a:r>
              </a:p>
              <a:p>
                <a:pPr marL="800100" lvl="1" indent="-342900">
                  <a:buFontTx/>
                  <a:buChar char="-"/>
                </a:pPr>
                <a:r>
                  <a:rPr lang="en-US" altLang="zh-CN" sz="2000" dirty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Low rank joint and individual 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signals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  <m:t>𝑘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prstClr val="black"/>
                        </a:solidFill>
                        <a:latin typeface="Cambria Math"/>
                        <a:ea typeface="Arial Unicode MS" panose="020B0604020202020204" pitchFamily="34" charset="-122"/>
                        <a:cs typeface="Arial Unicode MS" panose="020B0604020202020204" pitchFamily="34" charset="-122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  <m:t>𝐽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  <m:t>𝑘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prstClr val="black"/>
                        </a:solidFill>
                        <a:latin typeface="Cambria Math"/>
                        <a:ea typeface="Arial Unicode MS" panose="020B0604020202020204" pitchFamily="34" charset="-122"/>
                        <a:cs typeface="Arial Unicode MS" panose="020B0604020202020204" pitchFamily="34" charset="-122"/>
                      </a:rPr>
                      <m:t>+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  <m:t>𝐼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  <m:t>𝑘</m:t>
                        </m:r>
                      </m:sub>
                    </m:sSub>
                  </m:oMath>
                </a14:m>
                <a:endParaRPr lang="en-US" altLang="zh-CN" sz="2000" dirty="0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  <a:p>
                <a:pPr marL="800100" lvl="1" indent="-342900">
                  <a:buFontTx/>
                  <a:buChar char="-"/>
                </a:pPr>
                <a:r>
                  <a:rPr lang="en-US" altLang="zh-CN" sz="2000" dirty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Isotropic noise with theoretical singular values smaller than the smallest singular values of signals  </a:t>
                </a:r>
              </a:p>
              <a:p>
                <a:pPr marL="800100" lvl="1" indent="-342900">
                  <a:buFontTx/>
                  <a:buChar char="-"/>
                </a:pPr>
                <a:endParaRPr lang="en-US" altLang="zh-CN" sz="2000" dirty="0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196007"/>
                <a:ext cx="8382000" cy="1692771"/>
              </a:xfrm>
              <a:prstGeom prst="rect">
                <a:avLst/>
              </a:prstGeom>
              <a:blipFill rotWithShape="1">
                <a:blip r:embed="rId4"/>
                <a:stretch>
                  <a:fillRect l="-800" t="-2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91E1-AA99-481F-8EF4-3DAD629A89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90014" y="2042169"/>
            <a:ext cx="6363973" cy="2834631"/>
            <a:chOff x="875027" y="2042169"/>
            <a:chExt cx="6363973" cy="28346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875027" y="2099846"/>
                  <a:ext cx="79098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sz="16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altLang="zh-CN" sz="16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n</m:t>
                        </m:r>
                      </m:oMath>
                    </m:oMathPara>
                  </a14:m>
                  <a:endParaRPr lang="zh-CN" altLang="en-US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027" y="2099846"/>
                  <a:ext cx="790986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Box 33"/>
            <p:cNvSpPr txBox="1"/>
            <p:nvPr/>
          </p:nvSpPr>
          <p:spPr>
            <a:xfrm>
              <a:off x="2824118" y="258280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prstClr val="black"/>
                  </a:solidFill>
                </a:rPr>
                <a:t>=</a:t>
              </a:r>
              <a:endParaRPr lang="zh-CN" altLang="en-US" sz="2000" dirty="0">
                <a:solidFill>
                  <a:prstClr val="black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752600" y="2042169"/>
              <a:ext cx="934466" cy="396232"/>
              <a:chOff x="1752600" y="2042169"/>
              <a:chExt cx="934466" cy="396232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1752600" y="2042169"/>
                <a:ext cx="934466" cy="3962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solidFill>
                    <a:prstClr val="black"/>
                  </a:solidFill>
                </a:endParaRPr>
              </a:p>
              <a:p>
                <a:pPr algn="ctr"/>
                <a:endParaRPr lang="zh-CN" altLang="en-US" sz="1600" dirty="0">
                  <a:solidFill>
                    <a:prstClr val="white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ctangle 4"/>
                  <p:cNvSpPr/>
                  <p:nvPr/>
                </p:nvSpPr>
                <p:spPr>
                  <a:xfrm>
                    <a:off x="1973034" y="2049620"/>
                    <a:ext cx="47852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3034" y="2049620"/>
                    <a:ext cx="478528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/>
            <p:cNvGrpSpPr/>
            <p:nvPr/>
          </p:nvGrpSpPr>
          <p:grpSpPr>
            <a:xfrm>
              <a:off x="1752600" y="2514601"/>
              <a:ext cx="934466" cy="572437"/>
              <a:chOff x="1752600" y="2042169"/>
              <a:chExt cx="934466" cy="426044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752600" y="2042169"/>
                <a:ext cx="934466" cy="3962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solidFill>
                    <a:prstClr val="black"/>
                  </a:solidFill>
                </a:endParaRPr>
              </a:p>
              <a:p>
                <a:pPr algn="ctr"/>
                <a:endParaRPr lang="zh-CN" altLang="en-US" sz="1600" dirty="0">
                  <a:solidFill>
                    <a:prstClr val="white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/>
                  <p:cNvSpPr/>
                  <p:nvPr/>
                </p:nvSpPr>
                <p:spPr>
                  <a:xfrm>
                    <a:off x="1973034" y="2098881"/>
                    <a:ext cx="48385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37" name="Rectangle 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3034" y="2098881"/>
                    <a:ext cx="483850" cy="36933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8" name="Group 37"/>
            <p:cNvGrpSpPr/>
            <p:nvPr/>
          </p:nvGrpSpPr>
          <p:grpSpPr>
            <a:xfrm>
              <a:off x="1752600" y="3466163"/>
              <a:ext cx="934466" cy="1366488"/>
              <a:chOff x="1752600" y="2042169"/>
              <a:chExt cx="934466" cy="396874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1752600" y="2042169"/>
                <a:ext cx="934466" cy="3962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solidFill>
                    <a:prstClr val="black"/>
                  </a:solidFill>
                </a:endParaRPr>
              </a:p>
              <a:p>
                <a:pPr algn="ctr"/>
                <a:endParaRPr lang="zh-CN" altLang="en-US" sz="1600" dirty="0">
                  <a:solidFill>
                    <a:prstClr val="white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/>
                  <p:cNvSpPr/>
                  <p:nvPr/>
                </p:nvSpPr>
                <p:spPr>
                  <a:xfrm>
                    <a:off x="1973034" y="2164162"/>
                    <a:ext cx="512961" cy="27488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40" name="Rectangle 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3034" y="2164162"/>
                    <a:ext cx="512961" cy="274881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057448" y="3046982"/>
                  <a:ext cx="32252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000" b="1" i="1" smtClean="0"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48" y="3046982"/>
                  <a:ext cx="322524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885414" y="2709446"/>
                  <a:ext cx="79573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sz="16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altLang="zh-CN" sz="16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n</m:t>
                        </m:r>
                      </m:oMath>
                    </m:oMathPara>
                  </a14:m>
                  <a:endParaRPr lang="zh-CN" altLang="en-US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414" y="2709446"/>
                  <a:ext cx="795731" cy="33855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885414" y="4538246"/>
                  <a:ext cx="84702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𝐾</m:t>
                            </m:r>
                          </m:sub>
                        </m:sSub>
                        <m:r>
                          <a:rPr lang="zh-CN" altLang="en-US" sz="16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altLang="zh-CN" sz="16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n</m:t>
                        </m:r>
                      </m:oMath>
                    </m:oMathPara>
                  </a14:m>
                  <a:endParaRPr lang="zh-CN" altLang="en-US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414" y="4538246"/>
                  <a:ext cx="847027" cy="338554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Box 42"/>
            <p:cNvSpPr txBox="1"/>
            <p:nvPr/>
          </p:nvSpPr>
          <p:spPr>
            <a:xfrm>
              <a:off x="2817054" y="206906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prstClr val="black"/>
                  </a:solidFill>
                </a:rPr>
                <a:t>=</a:t>
              </a:r>
              <a:endParaRPr lang="zh-CN" alt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817054" y="3886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prstClr val="black"/>
                  </a:solidFill>
                </a:rPr>
                <a:t>=</a:t>
              </a:r>
              <a:endParaRPr lang="zh-CN" altLang="en-US" sz="2000" dirty="0">
                <a:solidFill>
                  <a:prstClr val="black"/>
                </a:solidFill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256534" y="2057400"/>
              <a:ext cx="934466" cy="396232"/>
              <a:chOff x="1752600" y="2042169"/>
              <a:chExt cx="934466" cy="396232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1752600" y="2042169"/>
                <a:ext cx="934466" cy="3962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solidFill>
                    <a:prstClr val="black"/>
                  </a:solidFill>
                </a:endParaRPr>
              </a:p>
              <a:p>
                <a:pPr algn="ctr"/>
                <a:endParaRPr lang="zh-CN" altLang="en-US" sz="1600" dirty="0">
                  <a:solidFill>
                    <a:prstClr val="white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Rectangle 46"/>
                  <p:cNvSpPr/>
                  <p:nvPr/>
                </p:nvSpPr>
                <p:spPr>
                  <a:xfrm>
                    <a:off x="1973034" y="2049620"/>
                    <a:ext cx="41421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47" name="Rectangle 4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3034" y="2049620"/>
                    <a:ext cx="414216" cy="369332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b="-10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8" name="Group 47"/>
            <p:cNvGrpSpPr/>
            <p:nvPr/>
          </p:nvGrpSpPr>
          <p:grpSpPr>
            <a:xfrm>
              <a:off x="3256534" y="2529830"/>
              <a:ext cx="934466" cy="532381"/>
              <a:chOff x="1752600" y="2042169"/>
              <a:chExt cx="934466" cy="396232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752600" y="2042169"/>
                <a:ext cx="934466" cy="3962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solidFill>
                    <a:prstClr val="black"/>
                  </a:solidFill>
                </a:endParaRPr>
              </a:p>
              <a:p>
                <a:pPr algn="ctr"/>
                <a:endParaRPr lang="zh-CN" altLang="en-US" sz="1600" dirty="0">
                  <a:solidFill>
                    <a:prstClr val="white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/>
                  <p:cNvSpPr/>
                  <p:nvPr/>
                </p:nvSpPr>
                <p:spPr>
                  <a:xfrm>
                    <a:off x="1973034" y="2098881"/>
                    <a:ext cx="419538" cy="27488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50" name="Rectangle 4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3034" y="2098881"/>
                    <a:ext cx="419538" cy="274881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b="-819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1" name="Group 50"/>
            <p:cNvGrpSpPr/>
            <p:nvPr/>
          </p:nvGrpSpPr>
          <p:grpSpPr>
            <a:xfrm>
              <a:off x="3256534" y="3481397"/>
              <a:ext cx="934466" cy="1364278"/>
              <a:chOff x="1752600" y="2042169"/>
              <a:chExt cx="934466" cy="396232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1752600" y="2042169"/>
                <a:ext cx="934466" cy="3962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solidFill>
                    <a:prstClr val="black"/>
                  </a:solidFill>
                </a:endParaRPr>
              </a:p>
              <a:p>
                <a:pPr algn="ctr"/>
                <a:endParaRPr lang="zh-CN" altLang="en-US" sz="1600" dirty="0">
                  <a:solidFill>
                    <a:prstClr val="white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Rectangle 52"/>
                  <p:cNvSpPr/>
                  <p:nvPr/>
                </p:nvSpPr>
                <p:spPr>
                  <a:xfrm>
                    <a:off x="1973034" y="2164162"/>
                    <a:ext cx="448649" cy="10726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53" name="Rectangle 5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3034" y="2164162"/>
                    <a:ext cx="448649" cy="107266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 b="-819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3561382" y="3062213"/>
                  <a:ext cx="32252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000" b="1" i="1" smtClean="0"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1382" y="3062213"/>
                  <a:ext cx="322524" cy="40011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5" name="Group 54"/>
            <p:cNvGrpSpPr/>
            <p:nvPr/>
          </p:nvGrpSpPr>
          <p:grpSpPr>
            <a:xfrm>
              <a:off x="4780534" y="2057400"/>
              <a:ext cx="934466" cy="396232"/>
              <a:chOff x="1752600" y="2042169"/>
              <a:chExt cx="934466" cy="396232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752600" y="2042169"/>
                <a:ext cx="934466" cy="3962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solidFill>
                    <a:prstClr val="black"/>
                  </a:solidFill>
                </a:endParaRPr>
              </a:p>
              <a:p>
                <a:pPr algn="ctr"/>
                <a:endParaRPr lang="zh-CN" altLang="en-US" sz="1600" dirty="0">
                  <a:solidFill>
                    <a:prstClr val="white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/>
                  <p:cNvSpPr/>
                  <p:nvPr/>
                </p:nvSpPr>
                <p:spPr>
                  <a:xfrm>
                    <a:off x="1973034" y="2049620"/>
                    <a:ext cx="41421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57" name="Rectangle 5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3034" y="2049620"/>
                    <a:ext cx="414216" cy="369332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8" name="Group 57"/>
            <p:cNvGrpSpPr/>
            <p:nvPr/>
          </p:nvGrpSpPr>
          <p:grpSpPr>
            <a:xfrm>
              <a:off x="4780534" y="2529830"/>
              <a:ext cx="934466" cy="532381"/>
              <a:chOff x="1752600" y="2042169"/>
              <a:chExt cx="934466" cy="396232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1752600" y="2042169"/>
                <a:ext cx="934466" cy="3962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solidFill>
                    <a:prstClr val="black"/>
                  </a:solidFill>
                </a:endParaRPr>
              </a:p>
              <a:p>
                <a:pPr algn="ctr"/>
                <a:endParaRPr lang="zh-CN" altLang="en-US" sz="1600" dirty="0">
                  <a:solidFill>
                    <a:prstClr val="white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Rectangle 59"/>
                  <p:cNvSpPr/>
                  <p:nvPr/>
                </p:nvSpPr>
                <p:spPr>
                  <a:xfrm>
                    <a:off x="1973034" y="2098881"/>
                    <a:ext cx="419538" cy="27488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60" name="Rectangle 5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3034" y="2098881"/>
                    <a:ext cx="419538" cy="274881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1" name="Group 60"/>
            <p:cNvGrpSpPr/>
            <p:nvPr/>
          </p:nvGrpSpPr>
          <p:grpSpPr>
            <a:xfrm>
              <a:off x="4780534" y="3481397"/>
              <a:ext cx="934466" cy="1364278"/>
              <a:chOff x="1752600" y="2042169"/>
              <a:chExt cx="934466" cy="396232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1752600" y="2042169"/>
                <a:ext cx="934466" cy="3962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solidFill>
                    <a:prstClr val="black"/>
                  </a:solidFill>
                </a:endParaRPr>
              </a:p>
              <a:p>
                <a:pPr algn="ctr"/>
                <a:endParaRPr lang="zh-CN" altLang="en-US" sz="1600" dirty="0">
                  <a:solidFill>
                    <a:prstClr val="white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Rectangle 62"/>
                  <p:cNvSpPr/>
                  <p:nvPr/>
                </p:nvSpPr>
                <p:spPr>
                  <a:xfrm>
                    <a:off x="1973034" y="2164162"/>
                    <a:ext cx="448649" cy="10726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63" name="Rectangle 6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3034" y="2164162"/>
                    <a:ext cx="448649" cy="107266"/>
                  </a:xfrm>
                  <a:prstGeom prst="rect">
                    <a:avLst/>
                  </a:prstGeom>
                  <a:blipFill rotWithShape="1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5085382" y="3062213"/>
                  <a:ext cx="32252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000" b="1" i="1" smtClean="0"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5382" y="3062213"/>
                  <a:ext cx="322524" cy="40011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5" name="Group 64"/>
            <p:cNvGrpSpPr/>
            <p:nvPr/>
          </p:nvGrpSpPr>
          <p:grpSpPr>
            <a:xfrm>
              <a:off x="6304534" y="2057400"/>
              <a:ext cx="934466" cy="396232"/>
              <a:chOff x="1752600" y="2042169"/>
              <a:chExt cx="934466" cy="396232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1752600" y="2042169"/>
                <a:ext cx="934466" cy="3962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solidFill>
                    <a:prstClr val="black"/>
                  </a:solidFill>
                </a:endParaRPr>
              </a:p>
              <a:p>
                <a:pPr algn="ctr"/>
                <a:endParaRPr lang="zh-CN" altLang="en-US" sz="1600" dirty="0">
                  <a:solidFill>
                    <a:prstClr val="white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Rectangle 66"/>
                  <p:cNvSpPr/>
                  <p:nvPr/>
                </p:nvSpPr>
                <p:spPr>
                  <a:xfrm>
                    <a:off x="1973034" y="2049620"/>
                    <a:ext cx="47147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67" name="Rectangle 6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3034" y="2049620"/>
                    <a:ext cx="471475" cy="369332"/>
                  </a:xfrm>
                  <a:prstGeom prst="rect">
                    <a:avLst/>
                  </a:prstGeom>
                  <a:blipFill rotWithShape="1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8" name="Group 67"/>
            <p:cNvGrpSpPr/>
            <p:nvPr/>
          </p:nvGrpSpPr>
          <p:grpSpPr>
            <a:xfrm>
              <a:off x="6304534" y="2529830"/>
              <a:ext cx="934466" cy="532381"/>
              <a:chOff x="1752600" y="2042169"/>
              <a:chExt cx="934466" cy="396232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1752600" y="2042169"/>
                <a:ext cx="934466" cy="3962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solidFill>
                    <a:prstClr val="black"/>
                  </a:solidFill>
                </a:endParaRPr>
              </a:p>
              <a:p>
                <a:pPr algn="ctr"/>
                <a:endParaRPr lang="zh-CN" altLang="en-US" sz="1600" dirty="0">
                  <a:solidFill>
                    <a:prstClr val="white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Rectangle 69"/>
                  <p:cNvSpPr/>
                  <p:nvPr/>
                </p:nvSpPr>
                <p:spPr>
                  <a:xfrm>
                    <a:off x="1973034" y="2098881"/>
                    <a:ext cx="476797" cy="27488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70" name="Rectangle 6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3034" y="2098881"/>
                    <a:ext cx="476797" cy="274881"/>
                  </a:xfrm>
                  <a:prstGeom prst="rect">
                    <a:avLst/>
                  </a:prstGeom>
                  <a:blipFill rotWithShape="1"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1" name="Group 70"/>
            <p:cNvGrpSpPr/>
            <p:nvPr/>
          </p:nvGrpSpPr>
          <p:grpSpPr>
            <a:xfrm>
              <a:off x="6304534" y="3481397"/>
              <a:ext cx="934466" cy="1364278"/>
              <a:chOff x="1752600" y="2042169"/>
              <a:chExt cx="934466" cy="396232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1752600" y="2042169"/>
                <a:ext cx="934466" cy="3962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solidFill>
                    <a:prstClr val="black"/>
                  </a:solidFill>
                </a:endParaRPr>
              </a:p>
              <a:p>
                <a:pPr algn="ctr"/>
                <a:endParaRPr lang="zh-CN" altLang="en-US" sz="1600" dirty="0">
                  <a:solidFill>
                    <a:prstClr val="white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Rectangle 72"/>
                  <p:cNvSpPr/>
                  <p:nvPr/>
                </p:nvSpPr>
                <p:spPr>
                  <a:xfrm>
                    <a:off x="1973034" y="2164162"/>
                    <a:ext cx="505908" cy="10726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73" name="Rectangle 7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3034" y="2164162"/>
                    <a:ext cx="505908" cy="107266"/>
                  </a:xfrm>
                  <a:prstGeom prst="rect">
                    <a:avLst/>
                  </a:prstGeom>
                  <a:blipFill rotWithShape="1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6609382" y="3062213"/>
                  <a:ext cx="32252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000" b="1" i="1" smtClean="0"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9382" y="3062213"/>
                  <a:ext cx="322524" cy="40011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TextBox 74"/>
            <p:cNvSpPr txBox="1"/>
            <p:nvPr/>
          </p:nvSpPr>
          <p:spPr>
            <a:xfrm>
              <a:off x="4348118" y="257113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prstClr val="black"/>
                  </a:solidFill>
                </a:rPr>
                <a:t>+</a:t>
              </a:r>
              <a:endParaRPr lang="zh-CN" alt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341054" y="20574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prstClr val="black"/>
                  </a:solidFill>
                </a:rPr>
                <a:t>+</a:t>
              </a:r>
              <a:endParaRPr lang="zh-CN" alt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341054" y="387453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prstClr val="black"/>
                  </a:solidFill>
                </a:rPr>
                <a:t>+</a:t>
              </a:r>
              <a:endParaRPr lang="zh-CN" alt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872118" y="259447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prstClr val="black"/>
                  </a:solidFill>
                </a:rPr>
                <a:t>+</a:t>
              </a:r>
              <a:endParaRPr lang="zh-CN" alt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865054" y="2080736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prstClr val="black"/>
                  </a:solidFill>
                </a:rPr>
                <a:t>+</a:t>
              </a:r>
              <a:endParaRPr lang="zh-CN" alt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865054" y="389786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prstClr val="black"/>
                  </a:solidFill>
                </a:rPr>
                <a:t>+</a:t>
              </a:r>
              <a:endParaRPr lang="zh-CN" altLang="en-US" sz="20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542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4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Population Model </a:t>
            </a:r>
            <a:endParaRPr lang="zh-CN" altLang="en-US" sz="4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" y="1371600"/>
                <a:ext cx="842820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200" dirty="0" smtClean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Identifiable JIVE decomposition for data blocks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CN" sz="2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zh-CN" sz="2200" i="1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  <m:r>
                      <a:rPr lang="en-US" altLang="zh-CN" sz="2200" b="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altLang="zh-CN" sz="2200" b="0" i="1" smtClean="0">
                        <a:solidFill>
                          <a:prstClr val="black"/>
                        </a:solidFill>
                        <a:latin typeface="Cambria Math"/>
                      </a:rPr>
                      <m:t>𝑘</m:t>
                    </m:r>
                    <m:r>
                      <a:rPr lang="en-US" altLang="zh-CN" sz="2200" b="0" i="1" smtClean="0">
                        <a:solidFill>
                          <a:prstClr val="black"/>
                        </a:solidFill>
                        <a:latin typeface="Cambria Math"/>
                      </a:rPr>
                      <m:t>=1, ⋯, </m:t>
                    </m:r>
                    <m:r>
                      <a:rPr lang="en-US" altLang="zh-CN" sz="22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𝐾</m:t>
                    </m:r>
                  </m:oMath>
                </a14:m>
                <a:endParaRPr lang="zh-CN" altLang="en-US" sz="2200" dirty="0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71600"/>
                <a:ext cx="8428205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795" t="-8451" b="-267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200" y="5369004"/>
                <a:ext cx="6631367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200" dirty="0" smtClean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Matrices containing joint variation</a:t>
                </a:r>
              </a:p>
              <a:p>
                <a:pPr marL="800100" lvl="1" indent="-342900">
                  <a:buFontTx/>
                  <a:buChar char="-"/>
                </a:pPr>
                <a:r>
                  <a:rPr lang="en-US" altLang="zh-CN" sz="2200" dirty="0">
                    <a:solidFill>
                      <a:prstClr val="black"/>
                    </a:solidFill>
                  </a:rPr>
                  <a:t>Same </a:t>
                </a:r>
                <a:r>
                  <a:rPr lang="en-US" altLang="zh-CN" sz="2200" dirty="0" smtClean="0">
                    <a:solidFill>
                      <a:prstClr val="black"/>
                    </a:solidFill>
                  </a:rPr>
                  <a:t>row </a:t>
                </a:r>
                <a:r>
                  <a:rPr lang="en-US" altLang="zh-CN" sz="2200" dirty="0">
                    <a:solidFill>
                      <a:prstClr val="black"/>
                    </a:solidFill>
                  </a:rPr>
                  <a:t>spaces model common latent variation</a:t>
                </a:r>
              </a:p>
              <a:p>
                <a:pPr marL="800100" lvl="1" indent="-34290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altLang="zh-CN" sz="2200" b="1" i="1" dirty="0">
                        <a:solidFill>
                          <a:prstClr val="black"/>
                        </a:solidFill>
                        <a:latin typeface="Cambria Math"/>
                      </a:rPr>
                      <m:t>𝑹𝒐𝒘</m:t>
                    </m:r>
                    <m:d>
                      <m:dPr>
                        <m:ctrlPr>
                          <a:rPr lang="en-US" altLang="zh-CN" sz="22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200" b="1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200" b="1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𝑱</m:t>
                            </m:r>
                          </m:e>
                          <m:sub>
                            <m:r>
                              <a:rPr lang="en-US" altLang="zh-CN" sz="2200" b="1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e>
                    </m:d>
                    <m:r>
                      <a:rPr lang="en-US" altLang="zh-CN" sz="2200" b="1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≜</m:t>
                    </m:r>
                    <m:r>
                      <a:rPr lang="en-US" altLang="zh-CN" sz="2200" b="1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𝑹𝒐𝒘</m:t>
                    </m:r>
                    <m:r>
                      <a:rPr lang="en-US" altLang="zh-CN" sz="2200" b="1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CN" sz="2200" b="1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𝑱</m:t>
                    </m:r>
                    <m:r>
                      <a:rPr lang="en-US" altLang="zh-CN" sz="2200" b="1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)⊆</m:t>
                    </m:r>
                    <m:sSup>
                      <m:sSupPr>
                        <m:ctrlPr>
                          <a:rPr lang="en-US" altLang="zh-CN" sz="2200" b="1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200" b="1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  <m:r>
                          <m:rPr>
                            <m:nor/>
                          </m:rPr>
                          <a:rPr lang="en-US" altLang="zh-CN" sz="2200" b="1" dirty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  <m:sup>
                        <m:r>
                          <a:rPr lang="en-US" altLang="zh-CN" sz="2200" b="1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altLang="zh-CN" sz="22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solidFill>
                          <a:prstClr val="black"/>
                        </a:solidFill>
                        <a:latin typeface="Cambria Math"/>
                      </a:rPr>
                      <m:t>𝑘</m:t>
                    </m:r>
                    <m:r>
                      <a:rPr lang="en-US" altLang="zh-CN" sz="2200" i="1">
                        <a:solidFill>
                          <a:prstClr val="black"/>
                        </a:solidFill>
                        <a:latin typeface="Cambria Math"/>
                      </a:rPr>
                      <m:t>=1, ⋯, </m:t>
                    </m:r>
                    <m:r>
                      <a:rPr lang="en-US" altLang="zh-CN" sz="2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𝐾</m:t>
                    </m:r>
                  </m:oMath>
                </a14:m>
                <a:endParaRPr lang="zh-CN" altLang="en-US" sz="2200" dirty="0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369004"/>
                <a:ext cx="6631367" cy="1107996"/>
              </a:xfrm>
              <a:prstGeom prst="rect">
                <a:avLst/>
              </a:prstGeom>
              <a:blipFill rotWithShape="1">
                <a:blip r:embed="rId4"/>
                <a:stretch>
                  <a:fillRect l="-1011" t="-3297" r="-368" b="-98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91E1-AA99-481F-8EF4-3DAD629A89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390014" y="2042169"/>
            <a:ext cx="6363973" cy="2834631"/>
            <a:chOff x="875027" y="2042169"/>
            <a:chExt cx="6363973" cy="28346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875027" y="2099846"/>
                  <a:ext cx="79098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sz="16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altLang="zh-CN" sz="16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n</m:t>
                        </m:r>
                      </m:oMath>
                    </m:oMathPara>
                  </a14:m>
                  <a:endParaRPr lang="zh-CN" altLang="en-US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027" y="2099846"/>
                  <a:ext cx="790986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36"/>
            <p:cNvSpPr txBox="1"/>
            <p:nvPr/>
          </p:nvSpPr>
          <p:spPr>
            <a:xfrm>
              <a:off x="2824118" y="258280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prstClr val="black"/>
                  </a:solidFill>
                </a:rPr>
                <a:t>=</a:t>
              </a:r>
              <a:endParaRPr lang="zh-CN" altLang="en-US" sz="2000" dirty="0">
                <a:solidFill>
                  <a:prstClr val="black"/>
                </a:solidFill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752600" y="2042169"/>
              <a:ext cx="934466" cy="396232"/>
              <a:chOff x="1752600" y="2042169"/>
              <a:chExt cx="934466" cy="396232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1752600" y="2042169"/>
                <a:ext cx="934466" cy="3962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solidFill>
                    <a:prstClr val="black"/>
                  </a:solidFill>
                </a:endParaRPr>
              </a:p>
              <a:p>
                <a:pPr algn="ctr"/>
                <a:endParaRPr lang="zh-CN" altLang="en-US" sz="1600" dirty="0">
                  <a:solidFill>
                    <a:prstClr val="white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1973034" y="2049620"/>
                    <a:ext cx="47852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3034" y="2049620"/>
                    <a:ext cx="478528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9" name="Group 38"/>
            <p:cNvGrpSpPr/>
            <p:nvPr/>
          </p:nvGrpSpPr>
          <p:grpSpPr>
            <a:xfrm>
              <a:off x="1752600" y="2514601"/>
              <a:ext cx="934466" cy="572437"/>
              <a:chOff x="1752600" y="2042169"/>
              <a:chExt cx="934466" cy="426044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1752600" y="2042169"/>
                <a:ext cx="934466" cy="3962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solidFill>
                    <a:prstClr val="black"/>
                  </a:solidFill>
                </a:endParaRPr>
              </a:p>
              <a:p>
                <a:pPr algn="ctr"/>
                <a:endParaRPr lang="zh-CN" altLang="en-US" sz="1600" dirty="0">
                  <a:solidFill>
                    <a:prstClr val="white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Rectangle 84"/>
                  <p:cNvSpPr/>
                  <p:nvPr/>
                </p:nvSpPr>
                <p:spPr>
                  <a:xfrm>
                    <a:off x="1973034" y="2098881"/>
                    <a:ext cx="48385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85" name="Rectangle 8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3034" y="2098881"/>
                    <a:ext cx="483850" cy="36933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0" name="Group 39"/>
            <p:cNvGrpSpPr/>
            <p:nvPr/>
          </p:nvGrpSpPr>
          <p:grpSpPr>
            <a:xfrm>
              <a:off x="1752600" y="3466163"/>
              <a:ext cx="934466" cy="1366488"/>
              <a:chOff x="1752600" y="2042169"/>
              <a:chExt cx="934466" cy="396874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1752600" y="2042169"/>
                <a:ext cx="934466" cy="3962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solidFill>
                    <a:prstClr val="black"/>
                  </a:solidFill>
                </a:endParaRPr>
              </a:p>
              <a:p>
                <a:pPr algn="ctr"/>
                <a:endParaRPr lang="zh-CN" altLang="en-US" sz="1600" dirty="0">
                  <a:solidFill>
                    <a:prstClr val="white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Rectangle 82"/>
                  <p:cNvSpPr/>
                  <p:nvPr/>
                </p:nvSpPr>
                <p:spPr>
                  <a:xfrm>
                    <a:off x="1973034" y="2164162"/>
                    <a:ext cx="512961" cy="27488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83" name="Rectangle 8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3034" y="2164162"/>
                    <a:ext cx="512961" cy="274881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2057448" y="3046982"/>
                  <a:ext cx="32252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000" b="1" i="1" smtClean="0"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48" y="3046982"/>
                  <a:ext cx="322524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885414" y="2709446"/>
                  <a:ext cx="79573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sz="16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altLang="zh-CN" sz="16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n</m:t>
                        </m:r>
                      </m:oMath>
                    </m:oMathPara>
                  </a14:m>
                  <a:endParaRPr lang="zh-CN" altLang="en-US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414" y="2709446"/>
                  <a:ext cx="795731" cy="33855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885414" y="4538246"/>
                  <a:ext cx="84702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𝐾</m:t>
                            </m:r>
                          </m:sub>
                        </m:sSub>
                        <m:r>
                          <a:rPr lang="zh-CN" altLang="en-US" sz="16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altLang="zh-CN" sz="16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n</m:t>
                        </m:r>
                      </m:oMath>
                    </m:oMathPara>
                  </a14:m>
                  <a:endParaRPr lang="zh-CN" altLang="en-US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414" y="4538246"/>
                  <a:ext cx="847027" cy="338554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TextBox 43"/>
            <p:cNvSpPr txBox="1"/>
            <p:nvPr/>
          </p:nvSpPr>
          <p:spPr>
            <a:xfrm>
              <a:off x="2817054" y="206906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prstClr val="black"/>
                  </a:solidFill>
                </a:rPr>
                <a:t>=</a:t>
              </a:r>
              <a:endParaRPr lang="zh-CN" alt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817054" y="3886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prstClr val="black"/>
                  </a:solidFill>
                </a:rPr>
                <a:t>=</a:t>
              </a:r>
              <a:endParaRPr lang="zh-CN" altLang="en-US" sz="2000" dirty="0">
                <a:solidFill>
                  <a:prstClr val="black"/>
                </a:solidFill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3256534" y="2057400"/>
              <a:ext cx="934466" cy="396232"/>
              <a:chOff x="1752600" y="2042169"/>
              <a:chExt cx="934466" cy="396232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1752600" y="2042169"/>
                <a:ext cx="934466" cy="3962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solidFill>
                    <a:prstClr val="black"/>
                  </a:solidFill>
                </a:endParaRPr>
              </a:p>
              <a:p>
                <a:pPr algn="ctr"/>
                <a:endParaRPr lang="zh-CN" altLang="en-US" sz="1600" dirty="0">
                  <a:solidFill>
                    <a:prstClr val="white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80"/>
                  <p:cNvSpPr/>
                  <p:nvPr/>
                </p:nvSpPr>
                <p:spPr>
                  <a:xfrm>
                    <a:off x="1973034" y="2049620"/>
                    <a:ext cx="41421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81" name="Rectangle 8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3034" y="2049620"/>
                    <a:ext cx="414216" cy="369332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b="-10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7" name="Group 46"/>
            <p:cNvGrpSpPr/>
            <p:nvPr/>
          </p:nvGrpSpPr>
          <p:grpSpPr>
            <a:xfrm>
              <a:off x="3256534" y="2529830"/>
              <a:ext cx="934466" cy="532381"/>
              <a:chOff x="1752600" y="2042169"/>
              <a:chExt cx="934466" cy="396232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752600" y="2042169"/>
                <a:ext cx="934466" cy="3962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solidFill>
                    <a:prstClr val="black"/>
                  </a:solidFill>
                </a:endParaRPr>
              </a:p>
              <a:p>
                <a:pPr algn="ctr"/>
                <a:endParaRPr lang="zh-CN" altLang="en-US" sz="1600" dirty="0">
                  <a:solidFill>
                    <a:prstClr val="white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/>
                  <p:cNvSpPr/>
                  <p:nvPr/>
                </p:nvSpPr>
                <p:spPr>
                  <a:xfrm>
                    <a:off x="1973034" y="2098881"/>
                    <a:ext cx="419538" cy="27488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79" name="Rectangle 7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3034" y="2098881"/>
                    <a:ext cx="419538" cy="274881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b="-819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8" name="Group 47"/>
            <p:cNvGrpSpPr/>
            <p:nvPr/>
          </p:nvGrpSpPr>
          <p:grpSpPr>
            <a:xfrm>
              <a:off x="3256534" y="3481397"/>
              <a:ext cx="934466" cy="1364278"/>
              <a:chOff x="1752600" y="2042169"/>
              <a:chExt cx="934466" cy="396232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1752600" y="2042169"/>
                <a:ext cx="934466" cy="3962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solidFill>
                    <a:prstClr val="black"/>
                  </a:solidFill>
                </a:endParaRPr>
              </a:p>
              <a:p>
                <a:pPr algn="ctr"/>
                <a:endParaRPr lang="zh-CN" altLang="en-US" sz="1600" dirty="0">
                  <a:solidFill>
                    <a:prstClr val="white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Rectangle 76"/>
                  <p:cNvSpPr/>
                  <p:nvPr/>
                </p:nvSpPr>
                <p:spPr>
                  <a:xfrm>
                    <a:off x="1973034" y="2164162"/>
                    <a:ext cx="448649" cy="10726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77" name="Rectangle 7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3034" y="2164162"/>
                    <a:ext cx="448649" cy="107266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 b="-819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3561382" y="3062213"/>
                  <a:ext cx="32252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000" b="1" i="1" smtClean="0"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1382" y="3062213"/>
                  <a:ext cx="322524" cy="40011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0" name="Group 49"/>
            <p:cNvGrpSpPr/>
            <p:nvPr/>
          </p:nvGrpSpPr>
          <p:grpSpPr>
            <a:xfrm>
              <a:off x="4780534" y="2057400"/>
              <a:ext cx="934466" cy="396232"/>
              <a:chOff x="1752600" y="2042169"/>
              <a:chExt cx="934466" cy="396232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1752600" y="2042169"/>
                <a:ext cx="934466" cy="3962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solidFill>
                    <a:prstClr val="black"/>
                  </a:solidFill>
                </a:endParaRPr>
              </a:p>
              <a:p>
                <a:pPr algn="ctr"/>
                <a:endParaRPr lang="zh-CN" altLang="en-US" sz="1600" dirty="0">
                  <a:solidFill>
                    <a:prstClr val="white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Rectangle 74"/>
                  <p:cNvSpPr/>
                  <p:nvPr/>
                </p:nvSpPr>
                <p:spPr>
                  <a:xfrm>
                    <a:off x="1973034" y="2049620"/>
                    <a:ext cx="41421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75" name="Rectangle 7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3034" y="2049620"/>
                    <a:ext cx="414216" cy="369332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1" name="Group 50"/>
            <p:cNvGrpSpPr/>
            <p:nvPr/>
          </p:nvGrpSpPr>
          <p:grpSpPr>
            <a:xfrm>
              <a:off x="4780534" y="2529830"/>
              <a:ext cx="934466" cy="532381"/>
              <a:chOff x="1752600" y="2042169"/>
              <a:chExt cx="934466" cy="396232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1752600" y="2042169"/>
                <a:ext cx="934466" cy="3962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solidFill>
                    <a:prstClr val="black"/>
                  </a:solidFill>
                </a:endParaRPr>
              </a:p>
              <a:p>
                <a:pPr algn="ctr"/>
                <a:endParaRPr lang="zh-CN" altLang="en-US" sz="1600" dirty="0">
                  <a:solidFill>
                    <a:prstClr val="white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Rectangle 72"/>
                  <p:cNvSpPr/>
                  <p:nvPr/>
                </p:nvSpPr>
                <p:spPr>
                  <a:xfrm>
                    <a:off x="1973034" y="2098881"/>
                    <a:ext cx="419538" cy="27488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73" name="Rectangle 7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3034" y="2098881"/>
                    <a:ext cx="419538" cy="274881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2" name="Group 51"/>
            <p:cNvGrpSpPr/>
            <p:nvPr/>
          </p:nvGrpSpPr>
          <p:grpSpPr>
            <a:xfrm>
              <a:off x="4780534" y="3481397"/>
              <a:ext cx="934466" cy="1364278"/>
              <a:chOff x="1752600" y="2042169"/>
              <a:chExt cx="934466" cy="396232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1752600" y="2042169"/>
                <a:ext cx="934466" cy="3962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solidFill>
                    <a:prstClr val="black"/>
                  </a:solidFill>
                </a:endParaRPr>
              </a:p>
              <a:p>
                <a:pPr algn="ctr"/>
                <a:endParaRPr lang="zh-CN" altLang="en-US" sz="1600" dirty="0">
                  <a:solidFill>
                    <a:prstClr val="white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Rectangle 70"/>
                  <p:cNvSpPr/>
                  <p:nvPr/>
                </p:nvSpPr>
                <p:spPr>
                  <a:xfrm>
                    <a:off x="1973034" y="2164162"/>
                    <a:ext cx="448649" cy="10726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71" name="Rectangle 7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3034" y="2164162"/>
                    <a:ext cx="448649" cy="107266"/>
                  </a:xfrm>
                  <a:prstGeom prst="rect">
                    <a:avLst/>
                  </a:prstGeom>
                  <a:blipFill rotWithShape="1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5085382" y="3062213"/>
                  <a:ext cx="32252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000" b="1" i="1" smtClean="0"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5382" y="3062213"/>
                  <a:ext cx="322524" cy="40011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4" name="Group 53"/>
            <p:cNvGrpSpPr/>
            <p:nvPr/>
          </p:nvGrpSpPr>
          <p:grpSpPr>
            <a:xfrm>
              <a:off x="6304534" y="2057400"/>
              <a:ext cx="934466" cy="396232"/>
              <a:chOff x="1752600" y="2042169"/>
              <a:chExt cx="934466" cy="396232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1752600" y="2042169"/>
                <a:ext cx="934466" cy="3962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solidFill>
                    <a:prstClr val="black"/>
                  </a:solidFill>
                </a:endParaRPr>
              </a:p>
              <a:p>
                <a:pPr algn="ctr"/>
                <a:endParaRPr lang="zh-CN" altLang="en-US" sz="1600" dirty="0">
                  <a:solidFill>
                    <a:prstClr val="white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/>
                  <p:cNvSpPr/>
                  <p:nvPr/>
                </p:nvSpPr>
                <p:spPr>
                  <a:xfrm>
                    <a:off x="1973034" y="2049620"/>
                    <a:ext cx="47147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69" name="Rectangle 6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3034" y="2049620"/>
                    <a:ext cx="471475" cy="369332"/>
                  </a:xfrm>
                  <a:prstGeom prst="rect">
                    <a:avLst/>
                  </a:prstGeom>
                  <a:blipFill rotWithShape="1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6304534" y="2529830"/>
              <a:ext cx="934466" cy="532381"/>
              <a:chOff x="1752600" y="2042169"/>
              <a:chExt cx="934466" cy="396232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1752600" y="2042169"/>
                <a:ext cx="934466" cy="3962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solidFill>
                    <a:prstClr val="black"/>
                  </a:solidFill>
                </a:endParaRPr>
              </a:p>
              <a:p>
                <a:pPr algn="ctr"/>
                <a:endParaRPr lang="zh-CN" altLang="en-US" sz="1600" dirty="0">
                  <a:solidFill>
                    <a:prstClr val="white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Rectangle 66"/>
                  <p:cNvSpPr/>
                  <p:nvPr/>
                </p:nvSpPr>
                <p:spPr>
                  <a:xfrm>
                    <a:off x="1973034" y="2098881"/>
                    <a:ext cx="476797" cy="27488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67" name="Rectangle 6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3034" y="2098881"/>
                    <a:ext cx="476797" cy="274881"/>
                  </a:xfrm>
                  <a:prstGeom prst="rect">
                    <a:avLst/>
                  </a:prstGeom>
                  <a:blipFill rotWithShape="1"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6" name="Group 55"/>
            <p:cNvGrpSpPr/>
            <p:nvPr/>
          </p:nvGrpSpPr>
          <p:grpSpPr>
            <a:xfrm>
              <a:off x="6304534" y="3481397"/>
              <a:ext cx="934466" cy="1364278"/>
              <a:chOff x="1752600" y="2042169"/>
              <a:chExt cx="934466" cy="396232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1752600" y="2042169"/>
                <a:ext cx="934466" cy="3962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solidFill>
                    <a:prstClr val="black"/>
                  </a:solidFill>
                </a:endParaRPr>
              </a:p>
              <a:p>
                <a:pPr algn="ctr"/>
                <a:endParaRPr lang="zh-CN" altLang="en-US" sz="1600" dirty="0">
                  <a:solidFill>
                    <a:prstClr val="white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Rectangle 64"/>
                  <p:cNvSpPr/>
                  <p:nvPr/>
                </p:nvSpPr>
                <p:spPr>
                  <a:xfrm>
                    <a:off x="1973034" y="2164162"/>
                    <a:ext cx="505908" cy="10726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65" name="Rectangle 6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3034" y="2164162"/>
                    <a:ext cx="505908" cy="107266"/>
                  </a:xfrm>
                  <a:prstGeom prst="rect">
                    <a:avLst/>
                  </a:prstGeom>
                  <a:blipFill rotWithShape="1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609382" y="3062213"/>
                  <a:ext cx="32252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000" b="1" i="1" smtClean="0"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9382" y="3062213"/>
                  <a:ext cx="322524" cy="40011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TextBox 57"/>
            <p:cNvSpPr txBox="1"/>
            <p:nvPr/>
          </p:nvSpPr>
          <p:spPr>
            <a:xfrm>
              <a:off x="4348118" y="257113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prstClr val="black"/>
                  </a:solidFill>
                </a:rPr>
                <a:t>+</a:t>
              </a:r>
              <a:endParaRPr lang="zh-CN" alt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341054" y="20574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prstClr val="black"/>
                  </a:solidFill>
                </a:rPr>
                <a:t>+</a:t>
              </a:r>
              <a:endParaRPr lang="zh-CN" alt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341054" y="387453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prstClr val="black"/>
                  </a:solidFill>
                </a:rPr>
                <a:t>+</a:t>
              </a:r>
              <a:endParaRPr lang="zh-CN" alt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872118" y="259447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prstClr val="black"/>
                  </a:solidFill>
                </a:rPr>
                <a:t>+</a:t>
              </a:r>
              <a:endParaRPr lang="zh-CN" alt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865054" y="2080736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prstClr val="black"/>
                  </a:solidFill>
                </a:rPr>
                <a:t>+</a:t>
              </a:r>
              <a:endParaRPr lang="zh-CN" alt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865054" y="389786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prstClr val="black"/>
                  </a:solidFill>
                </a:rPr>
                <a:t>+</a:t>
              </a:r>
              <a:endParaRPr lang="zh-CN" altLang="en-US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48" name="Group 2047"/>
          <p:cNvGrpSpPr/>
          <p:nvPr/>
        </p:nvGrpSpPr>
        <p:grpSpPr>
          <a:xfrm>
            <a:off x="3657600" y="1934531"/>
            <a:ext cx="1132297" cy="3475670"/>
            <a:chOff x="3037521" y="2033084"/>
            <a:chExt cx="1132297" cy="2872454"/>
          </a:xfrm>
        </p:grpSpPr>
        <p:sp>
          <p:nvSpPr>
            <p:cNvPr id="5" name="Rectangle 4"/>
            <p:cNvSpPr/>
            <p:nvPr/>
          </p:nvSpPr>
          <p:spPr>
            <a:xfrm>
              <a:off x="3037521" y="2033084"/>
              <a:ext cx="1132297" cy="2557577"/>
            </a:xfrm>
            <a:prstGeom prst="rect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Down Arrow 5"/>
            <p:cNvSpPr/>
            <p:nvPr/>
          </p:nvSpPr>
          <p:spPr>
            <a:xfrm>
              <a:off x="3391089" y="4654498"/>
              <a:ext cx="484632" cy="2510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566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4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Population Model </a:t>
            </a:r>
            <a:endParaRPr lang="zh-CN" altLang="en-US" sz="4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70970" y="1295400"/>
                <a:ext cx="676803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Matrices containing joint </a:t>
                </a:r>
                <a:r>
                  <a:rPr lang="en-US" altLang="zh-CN" sz="2400" dirty="0" smtClean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variation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1" i="1" dirty="0">
                        <a:solidFill>
                          <a:prstClr val="black"/>
                        </a:solidFill>
                        <a:latin typeface="Cambria Math"/>
                      </a:rPr>
                      <m:t>𝑹𝒐𝒘</m:t>
                    </m:r>
                    <m:d>
                      <m:dPr>
                        <m:ctrlPr>
                          <a:rPr lang="en-US" altLang="zh-CN" sz="20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1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b="1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𝑱</m:t>
                            </m:r>
                          </m:e>
                          <m:sub>
                            <m:r>
                              <a:rPr lang="en-US" altLang="zh-CN" sz="2000" b="1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e>
                    </m:d>
                    <m:r>
                      <a:rPr lang="en-US" altLang="zh-CN" sz="2000" b="1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≜</m:t>
                    </m:r>
                    <m:r>
                      <a:rPr lang="en-US" altLang="zh-CN" sz="2000" b="1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𝑹𝒐𝒘</m:t>
                    </m:r>
                    <m:r>
                      <a:rPr lang="en-US" altLang="zh-CN" sz="2000" b="1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CN" sz="2000" b="1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𝑱</m:t>
                    </m:r>
                    <m:r>
                      <a:rPr lang="en-US" altLang="zh-CN" sz="2000" b="1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)⊆</m:t>
                    </m:r>
                    <m:sSup>
                      <m:sSupPr>
                        <m:ctrlPr>
                          <a:rPr lang="en-US" altLang="zh-CN" sz="2000" b="1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000" b="1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  <m:r>
                          <m:rPr>
                            <m:nor/>
                          </m:rPr>
                          <a:rPr lang="en-US" altLang="zh-CN" sz="2000" b="1" dirty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  <m:sup>
                        <m:r>
                          <a:rPr lang="en-US" altLang="zh-CN" sz="2000" b="1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altLang="zh-CN" sz="20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/>
                      </a:rPr>
                      <m:t>𝑘</m:t>
                    </m:r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/>
                      </a:rPr>
                      <m:t>=1, ⋯, </m:t>
                    </m:r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𝐾</m:t>
                    </m:r>
                  </m:oMath>
                </a14:m>
                <a:endParaRPr lang="en-US" altLang="zh-CN" sz="2000" dirty="0" smtClean="0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Joint score subspace </a:t>
                </a:r>
                <a:endParaRPr lang="zh-CN" altLang="en-US" sz="2000" dirty="0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70" y="1295400"/>
                <a:ext cx="6768030" cy="1077218"/>
              </a:xfrm>
              <a:prstGeom prst="rect">
                <a:avLst/>
              </a:prstGeom>
              <a:blipFill rotWithShape="1">
                <a:blip r:embed="rId3"/>
                <a:stretch>
                  <a:fillRect l="-1170" t="-3977"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762000" y="2480219"/>
            <a:ext cx="3657600" cy="4225381"/>
            <a:chOff x="762000" y="2099219"/>
            <a:chExt cx="3657600" cy="4225381"/>
          </a:xfrm>
        </p:grpSpPr>
        <p:grpSp>
          <p:nvGrpSpPr>
            <p:cNvPr id="67" name="Group 66"/>
            <p:cNvGrpSpPr/>
            <p:nvPr/>
          </p:nvGrpSpPr>
          <p:grpSpPr>
            <a:xfrm>
              <a:off x="762000" y="2613406"/>
              <a:ext cx="1373946" cy="3711194"/>
              <a:chOff x="2817054" y="2057400"/>
              <a:chExt cx="1373946" cy="2788275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2817054" y="2069068"/>
                <a:ext cx="1847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2000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3256534" y="2057400"/>
                <a:ext cx="934466" cy="396232"/>
                <a:chOff x="1752600" y="2042169"/>
                <a:chExt cx="934466" cy="396232"/>
              </a:xfrm>
            </p:grpSpPr>
            <p:sp>
              <p:nvSpPr>
                <p:cNvPr id="112" name="Rectangle 111"/>
                <p:cNvSpPr/>
                <p:nvPr/>
              </p:nvSpPr>
              <p:spPr>
                <a:xfrm>
                  <a:off x="1752600" y="2042169"/>
                  <a:ext cx="934466" cy="3962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b="1" dirty="0">
                    <a:solidFill>
                      <a:prstClr val="black"/>
                    </a:solidFill>
                  </a:endParaRPr>
                </a:p>
                <a:p>
                  <a:pPr algn="ctr"/>
                  <a:endParaRPr lang="zh-CN" altLang="en-US" sz="1600" dirty="0">
                    <a:solidFill>
                      <a:prstClr val="white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3" name="Rectangle 112"/>
                    <p:cNvSpPr/>
                    <p:nvPr/>
                  </p:nvSpPr>
                  <p:spPr>
                    <a:xfrm>
                      <a:off x="1973034" y="2049620"/>
                      <a:ext cx="414216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dirty="0"/>
                    </a:p>
                  </p:txBody>
                </p:sp>
              </mc:Choice>
              <mc:Fallback xmlns="">
                <p:sp>
                  <p:nvSpPr>
                    <p:cNvPr id="113" name="Rectangle 11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73034" y="2049620"/>
                      <a:ext cx="414216" cy="369332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79" name="Group 78"/>
              <p:cNvGrpSpPr/>
              <p:nvPr/>
            </p:nvGrpSpPr>
            <p:grpSpPr>
              <a:xfrm>
                <a:off x="3256534" y="2529830"/>
                <a:ext cx="934466" cy="532381"/>
                <a:chOff x="1752600" y="2042169"/>
                <a:chExt cx="934466" cy="396232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1752600" y="2042169"/>
                  <a:ext cx="934466" cy="3962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b="1" dirty="0">
                    <a:solidFill>
                      <a:prstClr val="black"/>
                    </a:solidFill>
                  </a:endParaRPr>
                </a:p>
                <a:p>
                  <a:pPr algn="ctr"/>
                  <a:endParaRPr lang="zh-CN" altLang="en-US" sz="1600" dirty="0">
                    <a:solidFill>
                      <a:prstClr val="white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1" name="Rectangle 110"/>
                    <p:cNvSpPr/>
                    <p:nvPr/>
                  </p:nvSpPr>
                  <p:spPr>
                    <a:xfrm>
                      <a:off x="1973034" y="2098881"/>
                      <a:ext cx="419538" cy="274881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dirty="0"/>
                    </a:p>
                  </p:txBody>
                </p:sp>
              </mc:Choice>
              <mc:Fallback xmlns="">
                <p:sp>
                  <p:nvSpPr>
                    <p:cNvPr id="111" name="Rectangle 11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73034" y="2098881"/>
                      <a:ext cx="419538" cy="274881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0" name="Group 79"/>
              <p:cNvGrpSpPr/>
              <p:nvPr/>
            </p:nvGrpSpPr>
            <p:grpSpPr>
              <a:xfrm>
                <a:off x="3256534" y="3481397"/>
                <a:ext cx="934466" cy="1364278"/>
                <a:chOff x="1752600" y="2042169"/>
                <a:chExt cx="934466" cy="396232"/>
              </a:xfrm>
            </p:grpSpPr>
            <p:sp>
              <p:nvSpPr>
                <p:cNvPr id="108" name="Rectangle 107"/>
                <p:cNvSpPr/>
                <p:nvPr/>
              </p:nvSpPr>
              <p:spPr>
                <a:xfrm>
                  <a:off x="1752600" y="2042169"/>
                  <a:ext cx="934466" cy="3962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b="1" dirty="0">
                    <a:solidFill>
                      <a:prstClr val="black"/>
                    </a:solidFill>
                  </a:endParaRPr>
                </a:p>
                <a:p>
                  <a:pPr algn="ctr"/>
                  <a:endParaRPr lang="zh-CN" altLang="en-US" sz="1600" dirty="0">
                    <a:solidFill>
                      <a:prstClr val="white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9" name="Rectangle 108"/>
                    <p:cNvSpPr/>
                    <p:nvPr/>
                  </p:nvSpPr>
                  <p:spPr>
                    <a:xfrm>
                      <a:off x="1973034" y="2164162"/>
                      <a:ext cx="448649" cy="10726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𝐾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dirty="0"/>
                    </a:p>
                  </p:txBody>
                </p:sp>
              </mc:Choice>
              <mc:Fallback xmlns="">
                <p:sp>
                  <p:nvSpPr>
                    <p:cNvPr id="109" name="Rectangle 10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73034" y="2164162"/>
                      <a:ext cx="448649" cy="107266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3561382" y="3128811"/>
                    <a:ext cx="32252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sz="2000" b="1" i="1" smtClean="0">
                              <a:latin typeface="Cambria Math"/>
                            </a:rPr>
                            <m:t>⋮</m:t>
                          </m:r>
                        </m:oMath>
                      </m:oMathPara>
                    </a14:m>
                    <a:endParaRPr lang="zh-CN" altLang="en-US" sz="2000" b="1" dirty="0"/>
                  </a:p>
                </p:txBody>
              </p:sp>
            </mc:Choice>
            <mc:Fallback xmlns="">
              <p:sp>
                <p:nvSpPr>
                  <p:cNvPr id="81" name="TextBox 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61382" y="3128811"/>
                    <a:ext cx="322524" cy="40011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20" name="TextBox 119"/>
            <p:cNvSpPr txBox="1"/>
            <p:nvPr/>
          </p:nvSpPr>
          <p:spPr>
            <a:xfrm>
              <a:off x="2293064" y="327213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prstClr val="black"/>
                  </a:solidFill>
                </a:rPr>
                <a:t>=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2286000" y="262360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prstClr val="black"/>
                  </a:solidFill>
                </a:rPr>
                <a:t>=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286000" y="5029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prstClr val="black"/>
                  </a:solidFill>
                </a:rPr>
                <a:t>=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738184" y="2597475"/>
              <a:ext cx="233616" cy="52738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solidFill>
                  <a:prstClr val="black"/>
                </a:solidFill>
              </a:endParaRPr>
            </a:p>
            <a:p>
              <a:pPr algn="ctr"/>
              <a:endParaRPr lang="zh-CN" alt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3099118" y="2590800"/>
              <a:ext cx="233616" cy="2783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solidFill>
                  <a:prstClr val="black"/>
                </a:solidFill>
              </a:endParaRPr>
            </a:p>
            <a:p>
              <a:pPr algn="ctr"/>
              <a:endParaRPr lang="zh-CN" alt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480118" y="2590801"/>
              <a:ext cx="934466" cy="26369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solidFill>
                  <a:prstClr val="black"/>
                </a:solidFill>
              </a:endParaRPr>
            </a:p>
            <a:p>
              <a:pPr algn="ctr"/>
              <a:endParaRPr lang="zh-CN" alt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2738184" y="3242211"/>
              <a:ext cx="233616" cy="72019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solidFill>
                  <a:prstClr val="black"/>
                </a:solidFill>
              </a:endParaRPr>
            </a:p>
            <a:p>
              <a:pPr algn="ctr"/>
              <a:endParaRPr lang="zh-CN" alt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094102" y="3242211"/>
              <a:ext cx="233616" cy="2783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solidFill>
                  <a:prstClr val="black"/>
                </a:solidFill>
              </a:endParaRPr>
            </a:p>
            <a:p>
              <a:pPr algn="ctr"/>
              <a:endParaRPr lang="zh-CN" alt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3480118" y="3239275"/>
              <a:ext cx="934466" cy="26369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solidFill>
                  <a:prstClr val="black"/>
                </a:solidFill>
              </a:endParaRPr>
            </a:p>
            <a:p>
              <a:pPr algn="ctr"/>
              <a:endParaRPr lang="zh-CN" altLang="en-US" sz="16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/>
                <p:cNvSpPr txBox="1"/>
                <p:nvPr/>
              </p:nvSpPr>
              <p:spPr>
                <a:xfrm>
                  <a:off x="3411276" y="4038600"/>
                  <a:ext cx="322524" cy="5325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000" b="1" i="1" smtClean="0"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129" name="TextBox 1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1276" y="4038600"/>
                  <a:ext cx="322524" cy="53254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0" name="Rectangle 129"/>
            <p:cNvSpPr/>
            <p:nvPr/>
          </p:nvSpPr>
          <p:spPr>
            <a:xfrm>
              <a:off x="2743200" y="4537610"/>
              <a:ext cx="228600" cy="178699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solidFill>
                  <a:prstClr val="black"/>
                </a:solidFill>
              </a:endParaRPr>
            </a:p>
            <a:p>
              <a:pPr algn="ctr"/>
              <a:endParaRPr lang="zh-CN" alt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3099118" y="4537610"/>
              <a:ext cx="233616" cy="2783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solidFill>
                  <a:prstClr val="black"/>
                </a:solidFill>
              </a:endParaRPr>
            </a:p>
            <a:p>
              <a:pPr algn="ctr"/>
              <a:endParaRPr lang="zh-CN" alt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485134" y="4534674"/>
              <a:ext cx="934466" cy="26369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solidFill>
                  <a:prstClr val="black"/>
                </a:solidFill>
              </a:endParaRPr>
            </a:p>
            <a:p>
              <a:pPr algn="ctr"/>
              <a:endParaRPr lang="zh-CN" altLang="en-US" sz="16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Rectangle 132"/>
                <p:cNvSpPr/>
                <p:nvPr/>
              </p:nvSpPr>
              <p:spPr>
                <a:xfrm>
                  <a:off x="2633784" y="2099219"/>
                  <a:ext cx="42370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𝑈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33" name="Rectangle 1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3784" y="2099219"/>
                  <a:ext cx="423706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ectangle 133"/>
                <p:cNvSpPr/>
                <p:nvPr/>
              </p:nvSpPr>
              <p:spPr>
                <a:xfrm>
                  <a:off x="3034535" y="2099219"/>
                  <a:ext cx="38343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altLang="zh-CN" sz="2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Σ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34" name="Rectangle 1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535" y="2099219"/>
                  <a:ext cx="383438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Rectangle 134"/>
                <p:cNvSpPr/>
                <p:nvPr/>
              </p:nvSpPr>
              <p:spPr>
                <a:xfrm>
                  <a:off x="3753854" y="2099219"/>
                  <a:ext cx="54854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35" name="Rectangle 1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3854" y="2099219"/>
                  <a:ext cx="548548" cy="4001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/>
          <p:cNvSpPr txBox="1"/>
          <p:nvPr/>
        </p:nvSpPr>
        <p:spPr>
          <a:xfrm>
            <a:off x="4876800" y="2858869"/>
            <a:ext cx="4186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Might be different sets of basis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But span the exact same row space </a:t>
            </a:r>
            <a:endParaRPr lang="zh-CN" altLang="en-US" sz="2000" dirty="0"/>
          </a:p>
        </p:txBody>
      </p:sp>
      <p:sp>
        <p:nvSpPr>
          <p:cNvPr id="4" name="Oval 3"/>
          <p:cNvSpPr/>
          <p:nvPr/>
        </p:nvSpPr>
        <p:spPr>
          <a:xfrm>
            <a:off x="3505200" y="2350012"/>
            <a:ext cx="914400" cy="62178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5028504" y="3762367"/>
            <a:ext cx="3429696" cy="3019433"/>
            <a:chOff x="5028504" y="3762367"/>
            <a:chExt cx="3429696" cy="3019433"/>
          </a:xfrm>
        </p:grpSpPr>
        <p:sp>
          <p:nvSpPr>
            <p:cNvPr id="5" name="TextBox 4"/>
            <p:cNvSpPr txBox="1"/>
            <p:nvPr/>
          </p:nvSpPr>
          <p:spPr>
            <a:xfrm>
              <a:off x="5028504" y="3762367"/>
              <a:ext cx="21199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/>
                <a:t>In the toy example</a:t>
              </a:r>
              <a:endParaRPr lang="zh-CN" altLang="en-US" sz="2000" dirty="0"/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90" t="24227" r="47409" b="24227"/>
            <a:stretch/>
          </p:blipFill>
          <p:spPr bwMode="auto">
            <a:xfrm>
              <a:off x="5092536" y="4211904"/>
              <a:ext cx="774864" cy="2569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6233252" y="4248090"/>
              <a:ext cx="2200376" cy="400110"/>
              <a:chOff x="6233252" y="4248090"/>
              <a:chExt cx="2200376" cy="400110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6970066" y="4406901"/>
                <a:ext cx="737428" cy="171236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solidFill>
                    <a:prstClr val="black"/>
                  </a:solidFill>
                </a:endParaRPr>
              </a:p>
              <a:p>
                <a:pPr algn="ctr"/>
                <a:endParaRPr lang="zh-CN" altLang="en-US" sz="1600" dirty="0">
                  <a:solidFill>
                    <a:prstClr val="white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/>
                  <p:cNvSpPr/>
                  <p:nvPr/>
                </p:nvSpPr>
                <p:spPr>
                  <a:xfrm>
                    <a:off x="6233252" y="4248090"/>
                    <a:ext cx="548548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39" name="Rectangle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33252" y="4248090"/>
                    <a:ext cx="548548" cy="400110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0" name="Rectangle 39"/>
              <p:cNvSpPr/>
              <p:nvPr/>
            </p:nvSpPr>
            <p:spPr>
              <a:xfrm>
                <a:off x="7696200" y="4400764"/>
                <a:ext cx="737428" cy="171236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solidFill>
                    <a:prstClr val="black"/>
                  </a:solidFill>
                </a:endParaRPr>
              </a:p>
              <a:p>
                <a:pPr algn="ctr"/>
                <a:endParaRPr lang="zh-CN" altLang="en-US" sz="16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221958" y="5695890"/>
              <a:ext cx="2236242" cy="400110"/>
              <a:chOff x="5486400" y="5695890"/>
              <a:chExt cx="2236242" cy="40011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5486400" y="5695890"/>
                <a:ext cx="2236242" cy="400110"/>
                <a:chOff x="5486400" y="5695890"/>
                <a:chExt cx="2236242" cy="400110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6985214" y="5854701"/>
                  <a:ext cx="737428" cy="171236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b="1" dirty="0">
                    <a:solidFill>
                      <a:prstClr val="black"/>
                    </a:solidFill>
                  </a:endParaRPr>
                </a:p>
                <a:p>
                  <a:pPr algn="ctr"/>
                  <a:endParaRPr lang="zh-CN" altLang="en-US" sz="1600" dirty="0">
                    <a:solidFill>
                      <a:prstClr val="white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Rectangle 43"/>
                    <p:cNvSpPr/>
                    <p:nvPr/>
                  </p:nvSpPr>
                  <p:spPr>
                    <a:xfrm>
                      <a:off x="5486400" y="5695890"/>
                      <a:ext cx="548548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altLang="zh-CN" sz="20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altLang="zh-CN" sz="20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</m:oMath>
                        </m:oMathPara>
                      </a14:m>
                      <a:endParaRPr lang="zh-CN" altLang="en-US" sz="2000" dirty="0"/>
                    </a:p>
                  </p:txBody>
                </p:sp>
              </mc:Choice>
              <mc:Fallback xmlns="">
                <p:sp>
                  <p:nvSpPr>
                    <p:cNvPr id="44" name="Rectangle 4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86400" y="5695890"/>
                      <a:ext cx="548548" cy="400110"/>
                    </a:xfrm>
                    <a:prstGeom prst="rect">
                      <a:avLst/>
                    </a:prstGeom>
                    <a:blipFill rotWithShape="1"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6" name="Rectangle 45"/>
              <p:cNvSpPr/>
              <p:nvPr/>
            </p:nvSpPr>
            <p:spPr>
              <a:xfrm>
                <a:off x="6272972" y="5848564"/>
                <a:ext cx="737428" cy="171236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solidFill>
                    <a:prstClr val="black"/>
                  </a:solidFill>
                </a:endParaRPr>
              </a:p>
              <a:p>
                <a:pPr algn="ctr"/>
                <a:endParaRPr lang="zh-CN" altLang="en-US" sz="1600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113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4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Population Model </a:t>
            </a:r>
            <a:endParaRPr lang="zh-CN" altLang="en-US" sz="4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70970" y="1295400"/>
                <a:ext cx="676803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Matrices containing joint </a:t>
                </a:r>
                <a:r>
                  <a:rPr lang="en-US" altLang="zh-CN" sz="2400" dirty="0" smtClean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variation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1" i="1" dirty="0">
                        <a:solidFill>
                          <a:prstClr val="black"/>
                        </a:solidFill>
                        <a:latin typeface="Cambria Math"/>
                      </a:rPr>
                      <m:t>𝑹𝒐𝒘</m:t>
                    </m:r>
                    <m:d>
                      <m:dPr>
                        <m:ctrlPr>
                          <a:rPr lang="en-US" altLang="zh-CN" sz="20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1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b="1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𝑱</m:t>
                            </m:r>
                          </m:e>
                          <m:sub>
                            <m:r>
                              <a:rPr lang="en-US" altLang="zh-CN" sz="2000" b="1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e>
                    </m:d>
                    <m:r>
                      <a:rPr lang="en-US" altLang="zh-CN" sz="2000" b="1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≜</m:t>
                    </m:r>
                    <m:r>
                      <a:rPr lang="en-US" altLang="zh-CN" sz="2000" b="1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𝑹𝒐𝒘</m:t>
                    </m:r>
                    <m:r>
                      <a:rPr lang="en-US" altLang="zh-CN" sz="2000" b="1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CN" sz="2000" b="1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𝑱</m:t>
                    </m:r>
                    <m:r>
                      <a:rPr lang="en-US" altLang="zh-CN" sz="2000" b="1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)⊆</m:t>
                    </m:r>
                    <m:sSup>
                      <m:sSupPr>
                        <m:ctrlPr>
                          <a:rPr lang="en-US" altLang="zh-CN" sz="2000" b="1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000" b="1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  <m:r>
                          <m:rPr>
                            <m:nor/>
                          </m:rPr>
                          <a:rPr lang="en-US" altLang="zh-CN" sz="2000" b="1" dirty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  <m:sup>
                        <m:r>
                          <a:rPr lang="en-US" altLang="zh-CN" sz="2000" b="1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altLang="zh-CN" sz="20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/>
                      </a:rPr>
                      <m:t>𝑘</m:t>
                    </m:r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/>
                      </a:rPr>
                      <m:t>=1, ⋯, </m:t>
                    </m:r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𝐾</m:t>
                    </m:r>
                  </m:oMath>
                </a14:m>
                <a:endParaRPr lang="en-US" altLang="zh-CN" sz="2000" dirty="0" smtClean="0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Joint score subspace </a:t>
                </a:r>
                <a:endParaRPr lang="zh-CN" altLang="en-US" sz="2000" dirty="0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70" y="1295400"/>
                <a:ext cx="6768030" cy="1077218"/>
              </a:xfrm>
              <a:prstGeom prst="rect">
                <a:avLst/>
              </a:prstGeom>
              <a:blipFill rotWithShape="1">
                <a:blip r:embed="rId3"/>
                <a:stretch>
                  <a:fillRect l="-1170" t="-3977"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762000" y="2480219"/>
            <a:ext cx="3657600" cy="4225381"/>
            <a:chOff x="762000" y="2099219"/>
            <a:chExt cx="3657600" cy="4225381"/>
          </a:xfrm>
        </p:grpSpPr>
        <p:grpSp>
          <p:nvGrpSpPr>
            <p:cNvPr id="67" name="Group 66"/>
            <p:cNvGrpSpPr/>
            <p:nvPr/>
          </p:nvGrpSpPr>
          <p:grpSpPr>
            <a:xfrm>
              <a:off x="762000" y="2613406"/>
              <a:ext cx="1373946" cy="3711194"/>
              <a:chOff x="2817054" y="2057400"/>
              <a:chExt cx="1373946" cy="2788275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2817054" y="2069068"/>
                <a:ext cx="1847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2000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3256534" y="2057400"/>
                <a:ext cx="934466" cy="396232"/>
                <a:chOff x="1752600" y="2042169"/>
                <a:chExt cx="934466" cy="396232"/>
              </a:xfrm>
            </p:grpSpPr>
            <p:sp>
              <p:nvSpPr>
                <p:cNvPr id="112" name="Rectangle 111"/>
                <p:cNvSpPr/>
                <p:nvPr/>
              </p:nvSpPr>
              <p:spPr>
                <a:xfrm>
                  <a:off x="1752600" y="2042169"/>
                  <a:ext cx="934466" cy="3962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b="1" dirty="0">
                    <a:solidFill>
                      <a:prstClr val="black"/>
                    </a:solidFill>
                  </a:endParaRPr>
                </a:p>
                <a:p>
                  <a:pPr algn="ctr"/>
                  <a:endParaRPr lang="zh-CN" altLang="en-US" sz="1600" dirty="0">
                    <a:solidFill>
                      <a:prstClr val="white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3" name="Rectangle 112"/>
                    <p:cNvSpPr/>
                    <p:nvPr/>
                  </p:nvSpPr>
                  <p:spPr>
                    <a:xfrm>
                      <a:off x="1973034" y="2049620"/>
                      <a:ext cx="414216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dirty="0"/>
                    </a:p>
                  </p:txBody>
                </p:sp>
              </mc:Choice>
              <mc:Fallback xmlns="">
                <p:sp>
                  <p:nvSpPr>
                    <p:cNvPr id="113" name="Rectangle 11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73034" y="2049620"/>
                      <a:ext cx="414216" cy="369332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79" name="Group 78"/>
              <p:cNvGrpSpPr/>
              <p:nvPr/>
            </p:nvGrpSpPr>
            <p:grpSpPr>
              <a:xfrm>
                <a:off x="3256534" y="2529830"/>
                <a:ext cx="934466" cy="532381"/>
                <a:chOff x="1752600" y="2042169"/>
                <a:chExt cx="934466" cy="396232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1752600" y="2042169"/>
                  <a:ext cx="934466" cy="3962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b="1" dirty="0">
                    <a:solidFill>
                      <a:prstClr val="black"/>
                    </a:solidFill>
                  </a:endParaRPr>
                </a:p>
                <a:p>
                  <a:pPr algn="ctr"/>
                  <a:endParaRPr lang="zh-CN" altLang="en-US" sz="1600" dirty="0">
                    <a:solidFill>
                      <a:prstClr val="white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1" name="Rectangle 110"/>
                    <p:cNvSpPr/>
                    <p:nvPr/>
                  </p:nvSpPr>
                  <p:spPr>
                    <a:xfrm>
                      <a:off x="1973034" y="2098881"/>
                      <a:ext cx="419538" cy="274881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dirty="0"/>
                    </a:p>
                  </p:txBody>
                </p:sp>
              </mc:Choice>
              <mc:Fallback xmlns="">
                <p:sp>
                  <p:nvSpPr>
                    <p:cNvPr id="111" name="Rectangle 11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73034" y="2098881"/>
                      <a:ext cx="419538" cy="274881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0" name="Group 79"/>
              <p:cNvGrpSpPr/>
              <p:nvPr/>
            </p:nvGrpSpPr>
            <p:grpSpPr>
              <a:xfrm>
                <a:off x="3256534" y="3481397"/>
                <a:ext cx="934466" cy="1364278"/>
                <a:chOff x="1752600" y="2042169"/>
                <a:chExt cx="934466" cy="396232"/>
              </a:xfrm>
            </p:grpSpPr>
            <p:sp>
              <p:nvSpPr>
                <p:cNvPr id="108" name="Rectangle 107"/>
                <p:cNvSpPr/>
                <p:nvPr/>
              </p:nvSpPr>
              <p:spPr>
                <a:xfrm>
                  <a:off x="1752600" y="2042169"/>
                  <a:ext cx="934466" cy="3962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b="1" dirty="0">
                    <a:solidFill>
                      <a:prstClr val="black"/>
                    </a:solidFill>
                  </a:endParaRPr>
                </a:p>
                <a:p>
                  <a:pPr algn="ctr"/>
                  <a:endParaRPr lang="zh-CN" altLang="en-US" sz="1600" dirty="0">
                    <a:solidFill>
                      <a:prstClr val="white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9" name="Rectangle 108"/>
                    <p:cNvSpPr/>
                    <p:nvPr/>
                  </p:nvSpPr>
                  <p:spPr>
                    <a:xfrm>
                      <a:off x="1973034" y="2164162"/>
                      <a:ext cx="448649" cy="10726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𝐾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dirty="0"/>
                    </a:p>
                  </p:txBody>
                </p:sp>
              </mc:Choice>
              <mc:Fallback xmlns="">
                <p:sp>
                  <p:nvSpPr>
                    <p:cNvPr id="109" name="Rectangle 10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73034" y="2164162"/>
                      <a:ext cx="448649" cy="107266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3561382" y="3128811"/>
                    <a:ext cx="32252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sz="2000" b="1" i="1" smtClean="0">
                              <a:latin typeface="Cambria Math"/>
                            </a:rPr>
                            <m:t>⋮</m:t>
                          </m:r>
                        </m:oMath>
                      </m:oMathPara>
                    </a14:m>
                    <a:endParaRPr lang="zh-CN" altLang="en-US" sz="2000" b="1" dirty="0"/>
                  </a:p>
                </p:txBody>
              </p:sp>
            </mc:Choice>
            <mc:Fallback xmlns="">
              <p:sp>
                <p:nvSpPr>
                  <p:cNvPr id="81" name="TextBox 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61382" y="3128811"/>
                    <a:ext cx="322524" cy="40011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20" name="TextBox 119"/>
            <p:cNvSpPr txBox="1"/>
            <p:nvPr/>
          </p:nvSpPr>
          <p:spPr>
            <a:xfrm>
              <a:off x="2293064" y="327213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prstClr val="black"/>
                  </a:solidFill>
                </a:rPr>
                <a:t>=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2286000" y="262360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prstClr val="black"/>
                  </a:solidFill>
                </a:rPr>
                <a:t>=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286000" y="5029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prstClr val="black"/>
                  </a:solidFill>
                </a:rPr>
                <a:t>=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738184" y="2597475"/>
              <a:ext cx="233616" cy="52738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solidFill>
                  <a:prstClr val="black"/>
                </a:solidFill>
              </a:endParaRPr>
            </a:p>
            <a:p>
              <a:pPr algn="ctr"/>
              <a:endParaRPr lang="zh-CN" alt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3099118" y="2590800"/>
              <a:ext cx="233616" cy="2783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solidFill>
                  <a:prstClr val="black"/>
                </a:solidFill>
              </a:endParaRPr>
            </a:p>
            <a:p>
              <a:pPr algn="ctr"/>
              <a:endParaRPr lang="zh-CN" alt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480118" y="2590801"/>
              <a:ext cx="934466" cy="26369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solidFill>
                  <a:prstClr val="black"/>
                </a:solidFill>
              </a:endParaRPr>
            </a:p>
            <a:p>
              <a:pPr algn="ctr"/>
              <a:endParaRPr lang="zh-CN" alt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2738184" y="3242211"/>
              <a:ext cx="233616" cy="72019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solidFill>
                  <a:prstClr val="black"/>
                </a:solidFill>
              </a:endParaRPr>
            </a:p>
            <a:p>
              <a:pPr algn="ctr"/>
              <a:endParaRPr lang="zh-CN" alt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094102" y="3242211"/>
              <a:ext cx="233616" cy="2783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solidFill>
                  <a:prstClr val="black"/>
                </a:solidFill>
              </a:endParaRPr>
            </a:p>
            <a:p>
              <a:pPr algn="ctr"/>
              <a:endParaRPr lang="zh-CN" alt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3480118" y="3239275"/>
              <a:ext cx="934466" cy="26369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solidFill>
                  <a:prstClr val="black"/>
                </a:solidFill>
              </a:endParaRPr>
            </a:p>
            <a:p>
              <a:pPr algn="ctr"/>
              <a:endParaRPr lang="zh-CN" altLang="en-US" sz="16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/>
                <p:cNvSpPr txBox="1"/>
                <p:nvPr/>
              </p:nvSpPr>
              <p:spPr>
                <a:xfrm>
                  <a:off x="3411276" y="4038600"/>
                  <a:ext cx="322524" cy="5325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000" b="1" i="1" smtClean="0"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129" name="TextBox 1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1276" y="4038600"/>
                  <a:ext cx="322524" cy="53254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0" name="Rectangle 129"/>
            <p:cNvSpPr/>
            <p:nvPr/>
          </p:nvSpPr>
          <p:spPr>
            <a:xfrm>
              <a:off x="2743200" y="4537610"/>
              <a:ext cx="228600" cy="178699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solidFill>
                  <a:prstClr val="black"/>
                </a:solidFill>
              </a:endParaRPr>
            </a:p>
            <a:p>
              <a:pPr algn="ctr"/>
              <a:endParaRPr lang="zh-CN" alt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3099118" y="4537610"/>
              <a:ext cx="233616" cy="2783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solidFill>
                  <a:prstClr val="black"/>
                </a:solidFill>
              </a:endParaRPr>
            </a:p>
            <a:p>
              <a:pPr algn="ctr"/>
              <a:endParaRPr lang="zh-CN" alt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485134" y="4534674"/>
              <a:ext cx="934466" cy="26369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solidFill>
                  <a:prstClr val="black"/>
                </a:solidFill>
              </a:endParaRPr>
            </a:p>
            <a:p>
              <a:pPr algn="ctr"/>
              <a:endParaRPr lang="zh-CN" altLang="en-US" sz="16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Rectangle 132"/>
                <p:cNvSpPr/>
                <p:nvPr/>
              </p:nvSpPr>
              <p:spPr>
                <a:xfrm>
                  <a:off x="2633784" y="2099219"/>
                  <a:ext cx="42370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𝑈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33" name="Rectangle 1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3784" y="2099219"/>
                  <a:ext cx="423706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ectangle 133"/>
                <p:cNvSpPr/>
                <p:nvPr/>
              </p:nvSpPr>
              <p:spPr>
                <a:xfrm>
                  <a:off x="3034535" y="2099219"/>
                  <a:ext cx="38343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altLang="zh-CN" sz="2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Σ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34" name="Rectangle 1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535" y="2099219"/>
                  <a:ext cx="383438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Rectangle 134"/>
                <p:cNvSpPr/>
                <p:nvPr/>
              </p:nvSpPr>
              <p:spPr>
                <a:xfrm>
                  <a:off x="3753854" y="2099219"/>
                  <a:ext cx="54854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35" name="Rectangle 1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3854" y="2099219"/>
                  <a:ext cx="548548" cy="4001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/>
          <p:cNvSpPr txBox="1"/>
          <p:nvPr/>
        </p:nvSpPr>
        <p:spPr>
          <a:xfrm>
            <a:off x="4876800" y="2858869"/>
            <a:ext cx="4175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Can be very different for each block</a:t>
            </a:r>
          </a:p>
        </p:txBody>
      </p:sp>
      <p:sp>
        <p:nvSpPr>
          <p:cNvPr id="4" name="Oval 3"/>
          <p:cNvSpPr/>
          <p:nvPr/>
        </p:nvSpPr>
        <p:spPr>
          <a:xfrm>
            <a:off x="2590800" y="2378275"/>
            <a:ext cx="831273" cy="56526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5028504" y="3762367"/>
            <a:ext cx="2119939" cy="3019433"/>
            <a:chOff x="5028504" y="3762367"/>
            <a:chExt cx="2119939" cy="3019433"/>
          </a:xfrm>
        </p:grpSpPr>
        <p:sp>
          <p:nvSpPr>
            <p:cNvPr id="5" name="TextBox 4"/>
            <p:cNvSpPr txBox="1"/>
            <p:nvPr/>
          </p:nvSpPr>
          <p:spPr>
            <a:xfrm>
              <a:off x="5028504" y="3762367"/>
              <a:ext cx="21199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/>
                <a:t>In the toy example</a:t>
              </a:r>
              <a:endParaRPr lang="zh-CN" altLang="en-US" sz="2000" dirty="0"/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90" t="24227" r="47409" b="24227"/>
            <a:stretch/>
          </p:blipFill>
          <p:spPr bwMode="auto">
            <a:xfrm>
              <a:off x="5092536" y="4211904"/>
              <a:ext cx="774864" cy="2569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482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4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Population Model </a:t>
            </a:r>
            <a:endParaRPr lang="zh-CN" altLang="en-US" sz="4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" y="1371600"/>
                <a:ext cx="693471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Identifiable JIVE decomposition for data blocks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solidFill>
                          <a:prstClr val="black"/>
                        </a:solidFill>
                        <a:latin typeface="Cambria Math"/>
                      </a:rPr>
                      <m:t>𝑋</m:t>
                    </m:r>
                    <m:r>
                      <a:rPr lang="en-US" altLang="zh-CN" sz="2200" i="1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  <m:r>
                      <a:rPr lang="en-US" altLang="zh-CN" sz="2200" i="1">
                        <a:solidFill>
                          <a:prstClr val="black"/>
                        </a:solidFill>
                        <a:latin typeface="Cambria Math"/>
                      </a:rPr>
                      <m:t>𝑌</m:t>
                    </m:r>
                  </m:oMath>
                </a14:m>
                <a:endParaRPr lang="zh-CN" altLang="en-US" sz="2200" dirty="0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71600"/>
                <a:ext cx="6934719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967" t="-8451" b="-267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200" y="5443473"/>
                <a:ext cx="8458200" cy="1109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200" dirty="0" smtClean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Matrices containing individual variation</a:t>
                </a:r>
              </a:p>
              <a:p>
                <a:pPr marL="800100" lvl="1" indent="-342900">
                  <a:buFontTx/>
                  <a:buChar char="-"/>
                </a:pPr>
                <a:r>
                  <a:rPr lang="en-US" altLang="zh-CN" sz="2000" dirty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Distinct row space with each other i.e. </a:t>
                </a:r>
                <a14:m>
                  <m:oMath xmlns:m="http://schemas.openxmlformats.org/officeDocument/2006/math">
                    <m:nary>
                      <m:naryPr>
                        <m:chr m:val="⋂"/>
                        <m:ctrlPr>
                          <a:rPr lang="en-US" altLang="zh-CN" sz="2000" b="1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000" b="1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𝒌</m:t>
                        </m:r>
                        <m:r>
                          <a:rPr lang="en-US" altLang="zh-CN" sz="2000" b="1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altLang="zh-CN" sz="2000" b="1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sz="2000" b="1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𝑲</m:t>
                        </m:r>
                      </m:sup>
                      <m:e>
                        <m:r>
                          <a:rPr lang="en-US" altLang="zh-CN" sz="20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𝑹𝒐𝒘</m:t>
                        </m:r>
                        <m:d>
                          <m:dPr>
                            <m:ctrlPr>
                              <a:rPr lang="en-US" altLang="zh-CN" sz="2000" b="1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1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en-US" altLang="zh-CN" sz="2000" b="1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𝒌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zh-CN" sz="2000" b="1" i="1" dirty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2000" b="1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sz="2000" b="1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</m:acc>
                      </m:e>
                    </m:d>
                  </m:oMath>
                </a14:m>
                <a:endParaRPr lang="en-US" altLang="zh-CN" sz="2000" b="1" dirty="0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  <a:p>
                <a:pPr marL="800100" lvl="1" indent="-342900">
                  <a:buFontTx/>
                  <a:buChar char="-"/>
                </a:pPr>
                <a:r>
                  <a:rPr lang="en-US" altLang="zh-CN" sz="2000" dirty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Orthogonal with joint row 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space i.e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𝑅𝑜𝑤</m:t>
                        </m:r>
                        <m:r>
                          <a:rPr lang="en-US" altLang="zh-CN" sz="2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CN" sz="2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zh-CN" sz="2000" i="1" dirty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  <m:r>
                      <a:rPr lang="en-US" altLang="zh-CN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⊥</m:t>
                    </m:r>
                    <m:r>
                      <a:rPr lang="en-US" altLang="zh-CN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𝑅𝑜𝑤</m:t>
                    </m:r>
                    <m:d>
                      <m:dPr>
                        <m:ctrlPr>
                          <a:rPr lang="en-US" altLang="zh-CN" sz="20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𝐽</m:t>
                        </m:r>
                      </m:e>
                    </m:d>
                    <m:r>
                      <a:rPr lang="en-US" altLang="zh-CN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endParaRPr lang="zh-CN" altLang="en-US" sz="2000" dirty="0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443473"/>
                <a:ext cx="8458200" cy="1109727"/>
              </a:xfrm>
              <a:prstGeom prst="rect">
                <a:avLst/>
              </a:prstGeom>
              <a:blipFill rotWithShape="1">
                <a:blip r:embed="rId4"/>
                <a:stretch>
                  <a:fillRect l="-793" t="-3297" b="-236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91E1-AA99-481F-8EF4-3DAD629A89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390014" y="2042169"/>
            <a:ext cx="6363973" cy="2834631"/>
            <a:chOff x="875027" y="2042169"/>
            <a:chExt cx="6363973" cy="28346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875027" y="2099846"/>
                  <a:ext cx="79098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sz="16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altLang="zh-CN" sz="16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n</m:t>
                        </m:r>
                      </m:oMath>
                    </m:oMathPara>
                  </a14:m>
                  <a:endParaRPr lang="zh-CN" altLang="en-US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027" y="2099846"/>
                  <a:ext cx="790986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36"/>
            <p:cNvSpPr txBox="1"/>
            <p:nvPr/>
          </p:nvSpPr>
          <p:spPr>
            <a:xfrm>
              <a:off x="2824118" y="258280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prstClr val="black"/>
                  </a:solidFill>
                </a:rPr>
                <a:t>=</a:t>
              </a:r>
              <a:endParaRPr lang="zh-CN" altLang="en-US" sz="2000" dirty="0">
                <a:solidFill>
                  <a:prstClr val="black"/>
                </a:solidFill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752600" y="2042169"/>
              <a:ext cx="934466" cy="396232"/>
              <a:chOff x="1752600" y="2042169"/>
              <a:chExt cx="934466" cy="396232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1752600" y="2042169"/>
                <a:ext cx="934466" cy="3962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solidFill>
                    <a:prstClr val="black"/>
                  </a:solidFill>
                </a:endParaRPr>
              </a:p>
              <a:p>
                <a:pPr algn="ctr"/>
                <a:endParaRPr lang="zh-CN" altLang="en-US" sz="1600" dirty="0">
                  <a:solidFill>
                    <a:prstClr val="white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1973034" y="2049620"/>
                    <a:ext cx="47852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3034" y="2049620"/>
                    <a:ext cx="478528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9" name="Group 38"/>
            <p:cNvGrpSpPr/>
            <p:nvPr/>
          </p:nvGrpSpPr>
          <p:grpSpPr>
            <a:xfrm>
              <a:off x="1752600" y="2514601"/>
              <a:ext cx="934466" cy="572437"/>
              <a:chOff x="1752600" y="2042169"/>
              <a:chExt cx="934466" cy="426044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1752600" y="2042169"/>
                <a:ext cx="934466" cy="3962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solidFill>
                    <a:prstClr val="black"/>
                  </a:solidFill>
                </a:endParaRPr>
              </a:p>
              <a:p>
                <a:pPr algn="ctr"/>
                <a:endParaRPr lang="zh-CN" altLang="en-US" sz="1600" dirty="0">
                  <a:solidFill>
                    <a:prstClr val="white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Rectangle 84"/>
                  <p:cNvSpPr/>
                  <p:nvPr/>
                </p:nvSpPr>
                <p:spPr>
                  <a:xfrm>
                    <a:off x="1973034" y="2098881"/>
                    <a:ext cx="48385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85" name="Rectangle 8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3034" y="2098881"/>
                    <a:ext cx="483850" cy="36933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0" name="Group 39"/>
            <p:cNvGrpSpPr/>
            <p:nvPr/>
          </p:nvGrpSpPr>
          <p:grpSpPr>
            <a:xfrm>
              <a:off x="1752600" y="3466163"/>
              <a:ext cx="934466" cy="1366488"/>
              <a:chOff x="1752600" y="2042169"/>
              <a:chExt cx="934466" cy="396874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1752600" y="2042169"/>
                <a:ext cx="934466" cy="3962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solidFill>
                    <a:prstClr val="black"/>
                  </a:solidFill>
                </a:endParaRPr>
              </a:p>
              <a:p>
                <a:pPr algn="ctr"/>
                <a:endParaRPr lang="zh-CN" altLang="en-US" sz="1600" dirty="0">
                  <a:solidFill>
                    <a:prstClr val="white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Rectangle 82"/>
                  <p:cNvSpPr/>
                  <p:nvPr/>
                </p:nvSpPr>
                <p:spPr>
                  <a:xfrm>
                    <a:off x="1973034" y="2164162"/>
                    <a:ext cx="512961" cy="27488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83" name="Rectangle 8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3034" y="2164162"/>
                    <a:ext cx="512961" cy="274881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2057448" y="3046982"/>
                  <a:ext cx="32252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000" b="1" i="1" smtClean="0"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48" y="3046982"/>
                  <a:ext cx="322524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885414" y="2709446"/>
                  <a:ext cx="79573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sz="16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altLang="zh-CN" sz="16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n</m:t>
                        </m:r>
                      </m:oMath>
                    </m:oMathPara>
                  </a14:m>
                  <a:endParaRPr lang="zh-CN" altLang="en-US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414" y="2709446"/>
                  <a:ext cx="795731" cy="33855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885414" y="4538246"/>
                  <a:ext cx="84702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𝐾</m:t>
                            </m:r>
                          </m:sub>
                        </m:sSub>
                        <m:r>
                          <a:rPr lang="zh-CN" altLang="en-US" sz="16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altLang="zh-CN" sz="16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n</m:t>
                        </m:r>
                      </m:oMath>
                    </m:oMathPara>
                  </a14:m>
                  <a:endParaRPr lang="zh-CN" altLang="en-US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414" y="4538246"/>
                  <a:ext cx="847027" cy="338554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TextBox 43"/>
            <p:cNvSpPr txBox="1"/>
            <p:nvPr/>
          </p:nvSpPr>
          <p:spPr>
            <a:xfrm>
              <a:off x="2817054" y="206906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prstClr val="black"/>
                  </a:solidFill>
                </a:rPr>
                <a:t>=</a:t>
              </a:r>
              <a:endParaRPr lang="zh-CN" alt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817054" y="3886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prstClr val="black"/>
                  </a:solidFill>
                </a:rPr>
                <a:t>=</a:t>
              </a:r>
              <a:endParaRPr lang="zh-CN" altLang="en-US" sz="2000" dirty="0">
                <a:solidFill>
                  <a:prstClr val="black"/>
                </a:solidFill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3256534" y="2057400"/>
              <a:ext cx="934466" cy="396232"/>
              <a:chOff x="1752600" y="2042169"/>
              <a:chExt cx="934466" cy="396232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1752600" y="2042169"/>
                <a:ext cx="934466" cy="3962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solidFill>
                    <a:prstClr val="black"/>
                  </a:solidFill>
                </a:endParaRPr>
              </a:p>
              <a:p>
                <a:pPr algn="ctr"/>
                <a:endParaRPr lang="zh-CN" altLang="en-US" sz="1600" dirty="0">
                  <a:solidFill>
                    <a:prstClr val="white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80"/>
                  <p:cNvSpPr/>
                  <p:nvPr/>
                </p:nvSpPr>
                <p:spPr>
                  <a:xfrm>
                    <a:off x="1973034" y="2049620"/>
                    <a:ext cx="41421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81" name="Rectangle 8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3034" y="2049620"/>
                    <a:ext cx="414216" cy="369332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b="-10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7" name="Group 46"/>
            <p:cNvGrpSpPr/>
            <p:nvPr/>
          </p:nvGrpSpPr>
          <p:grpSpPr>
            <a:xfrm>
              <a:off x="3256534" y="2529830"/>
              <a:ext cx="934466" cy="532381"/>
              <a:chOff x="1752600" y="2042169"/>
              <a:chExt cx="934466" cy="396232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752600" y="2042169"/>
                <a:ext cx="934466" cy="3962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solidFill>
                    <a:prstClr val="black"/>
                  </a:solidFill>
                </a:endParaRPr>
              </a:p>
              <a:p>
                <a:pPr algn="ctr"/>
                <a:endParaRPr lang="zh-CN" altLang="en-US" sz="1600" dirty="0">
                  <a:solidFill>
                    <a:prstClr val="white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/>
                  <p:cNvSpPr/>
                  <p:nvPr/>
                </p:nvSpPr>
                <p:spPr>
                  <a:xfrm>
                    <a:off x="1973034" y="2098881"/>
                    <a:ext cx="419538" cy="27488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79" name="Rectangle 7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3034" y="2098881"/>
                    <a:ext cx="419538" cy="274881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b="-819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8" name="Group 47"/>
            <p:cNvGrpSpPr/>
            <p:nvPr/>
          </p:nvGrpSpPr>
          <p:grpSpPr>
            <a:xfrm>
              <a:off x="3256534" y="3481397"/>
              <a:ext cx="934466" cy="1364278"/>
              <a:chOff x="1752600" y="2042169"/>
              <a:chExt cx="934466" cy="396232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1752600" y="2042169"/>
                <a:ext cx="934466" cy="3962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solidFill>
                    <a:prstClr val="black"/>
                  </a:solidFill>
                </a:endParaRPr>
              </a:p>
              <a:p>
                <a:pPr algn="ctr"/>
                <a:endParaRPr lang="zh-CN" altLang="en-US" sz="1600" dirty="0">
                  <a:solidFill>
                    <a:prstClr val="white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Rectangle 76"/>
                  <p:cNvSpPr/>
                  <p:nvPr/>
                </p:nvSpPr>
                <p:spPr>
                  <a:xfrm>
                    <a:off x="1973034" y="2164162"/>
                    <a:ext cx="448649" cy="10726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77" name="Rectangle 7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3034" y="2164162"/>
                    <a:ext cx="448649" cy="107266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 b="-819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3561382" y="3062213"/>
                  <a:ext cx="32252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000" b="1" i="1" smtClean="0"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1382" y="3062213"/>
                  <a:ext cx="322524" cy="40011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0" name="Group 49"/>
            <p:cNvGrpSpPr/>
            <p:nvPr/>
          </p:nvGrpSpPr>
          <p:grpSpPr>
            <a:xfrm>
              <a:off x="4780534" y="2057400"/>
              <a:ext cx="934466" cy="396232"/>
              <a:chOff x="1752600" y="2042169"/>
              <a:chExt cx="934466" cy="396232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1752600" y="2042169"/>
                <a:ext cx="934466" cy="3962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solidFill>
                    <a:prstClr val="black"/>
                  </a:solidFill>
                </a:endParaRPr>
              </a:p>
              <a:p>
                <a:pPr algn="ctr"/>
                <a:endParaRPr lang="zh-CN" altLang="en-US" sz="1600" dirty="0">
                  <a:solidFill>
                    <a:prstClr val="white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Rectangle 74"/>
                  <p:cNvSpPr/>
                  <p:nvPr/>
                </p:nvSpPr>
                <p:spPr>
                  <a:xfrm>
                    <a:off x="1973034" y="2049620"/>
                    <a:ext cx="41421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75" name="Rectangle 7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3034" y="2049620"/>
                    <a:ext cx="414216" cy="369332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1" name="Group 50"/>
            <p:cNvGrpSpPr/>
            <p:nvPr/>
          </p:nvGrpSpPr>
          <p:grpSpPr>
            <a:xfrm>
              <a:off x="4780534" y="2529830"/>
              <a:ext cx="934466" cy="532381"/>
              <a:chOff x="1752600" y="2042169"/>
              <a:chExt cx="934466" cy="396232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1752600" y="2042169"/>
                <a:ext cx="934466" cy="3962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solidFill>
                    <a:prstClr val="black"/>
                  </a:solidFill>
                </a:endParaRPr>
              </a:p>
              <a:p>
                <a:pPr algn="ctr"/>
                <a:endParaRPr lang="zh-CN" altLang="en-US" sz="1600" dirty="0">
                  <a:solidFill>
                    <a:prstClr val="white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Rectangle 72"/>
                  <p:cNvSpPr/>
                  <p:nvPr/>
                </p:nvSpPr>
                <p:spPr>
                  <a:xfrm>
                    <a:off x="1973034" y="2098881"/>
                    <a:ext cx="419538" cy="27488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73" name="Rectangle 7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3034" y="2098881"/>
                    <a:ext cx="419538" cy="274881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2" name="Group 51"/>
            <p:cNvGrpSpPr/>
            <p:nvPr/>
          </p:nvGrpSpPr>
          <p:grpSpPr>
            <a:xfrm>
              <a:off x="4780534" y="3481397"/>
              <a:ext cx="934466" cy="1364278"/>
              <a:chOff x="1752600" y="2042169"/>
              <a:chExt cx="934466" cy="396232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1752600" y="2042169"/>
                <a:ext cx="934466" cy="3962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solidFill>
                    <a:prstClr val="black"/>
                  </a:solidFill>
                </a:endParaRPr>
              </a:p>
              <a:p>
                <a:pPr algn="ctr"/>
                <a:endParaRPr lang="zh-CN" altLang="en-US" sz="1600" dirty="0">
                  <a:solidFill>
                    <a:prstClr val="white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Rectangle 70"/>
                  <p:cNvSpPr/>
                  <p:nvPr/>
                </p:nvSpPr>
                <p:spPr>
                  <a:xfrm>
                    <a:off x="1973034" y="2164162"/>
                    <a:ext cx="448649" cy="10726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71" name="Rectangle 7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3034" y="2164162"/>
                    <a:ext cx="448649" cy="107266"/>
                  </a:xfrm>
                  <a:prstGeom prst="rect">
                    <a:avLst/>
                  </a:prstGeom>
                  <a:blipFill rotWithShape="1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5085382" y="3062213"/>
                  <a:ext cx="32252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000" b="1" i="1" smtClean="0"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5382" y="3062213"/>
                  <a:ext cx="322524" cy="40011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4" name="Group 53"/>
            <p:cNvGrpSpPr/>
            <p:nvPr/>
          </p:nvGrpSpPr>
          <p:grpSpPr>
            <a:xfrm>
              <a:off x="6304534" y="2057400"/>
              <a:ext cx="934466" cy="396232"/>
              <a:chOff x="1752600" y="2042169"/>
              <a:chExt cx="934466" cy="396232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1752600" y="2042169"/>
                <a:ext cx="934466" cy="3962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solidFill>
                    <a:prstClr val="black"/>
                  </a:solidFill>
                </a:endParaRPr>
              </a:p>
              <a:p>
                <a:pPr algn="ctr"/>
                <a:endParaRPr lang="zh-CN" altLang="en-US" sz="1600" dirty="0">
                  <a:solidFill>
                    <a:prstClr val="white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/>
                  <p:cNvSpPr/>
                  <p:nvPr/>
                </p:nvSpPr>
                <p:spPr>
                  <a:xfrm>
                    <a:off x="1973034" y="2049620"/>
                    <a:ext cx="47147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69" name="Rectangle 6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3034" y="2049620"/>
                    <a:ext cx="471475" cy="369332"/>
                  </a:xfrm>
                  <a:prstGeom prst="rect">
                    <a:avLst/>
                  </a:prstGeom>
                  <a:blipFill rotWithShape="1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6304534" y="2529830"/>
              <a:ext cx="934466" cy="532381"/>
              <a:chOff x="1752600" y="2042169"/>
              <a:chExt cx="934466" cy="396232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1752600" y="2042169"/>
                <a:ext cx="934466" cy="3962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solidFill>
                    <a:prstClr val="black"/>
                  </a:solidFill>
                </a:endParaRPr>
              </a:p>
              <a:p>
                <a:pPr algn="ctr"/>
                <a:endParaRPr lang="zh-CN" altLang="en-US" sz="1600" dirty="0">
                  <a:solidFill>
                    <a:prstClr val="white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Rectangle 66"/>
                  <p:cNvSpPr/>
                  <p:nvPr/>
                </p:nvSpPr>
                <p:spPr>
                  <a:xfrm>
                    <a:off x="1973034" y="2098881"/>
                    <a:ext cx="476797" cy="27488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67" name="Rectangle 6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3034" y="2098881"/>
                    <a:ext cx="476797" cy="274881"/>
                  </a:xfrm>
                  <a:prstGeom prst="rect">
                    <a:avLst/>
                  </a:prstGeom>
                  <a:blipFill rotWithShape="1"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6" name="Group 55"/>
            <p:cNvGrpSpPr/>
            <p:nvPr/>
          </p:nvGrpSpPr>
          <p:grpSpPr>
            <a:xfrm>
              <a:off x="6304534" y="3481397"/>
              <a:ext cx="934466" cy="1364278"/>
              <a:chOff x="1752600" y="2042169"/>
              <a:chExt cx="934466" cy="396232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1752600" y="2042169"/>
                <a:ext cx="934466" cy="3962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solidFill>
                    <a:prstClr val="black"/>
                  </a:solidFill>
                </a:endParaRPr>
              </a:p>
              <a:p>
                <a:pPr algn="ctr"/>
                <a:endParaRPr lang="zh-CN" altLang="en-US" sz="1600" dirty="0">
                  <a:solidFill>
                    <a:prstClr val="white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Rectangle 64"/>
                  <p:cNvSpPr/>
                  <p:nvPr/>
                </p:nvSpPr>
                <p:spPr>
                  <a:xfrm>
                    <a:off x="1973034" y="2164162"/>
                    <a:ext cx="505908" cy="10726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65" name="Rectangle 6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3034" y="2164162"/>
                    <a:ext cx="505908" cy="107266"/>
                  </a:xfrm>
                  <a:prstGeom prst="rect">
                    <a:avLst/>
                  </a:prstGeom>
                  <a:blipFill rotWithShape="1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609382" y="3062213"/>
                  <a:ext cx="32252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000" b="1" i="1" smtClean="0"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9382" y="3062213"/>
                  <a:ext cx="322524" cy="40011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TextBox 57"/>
            <p:cNvSpPr txBox="1"/>
            <p:nvPr/>
          </p:nvSpPr>
          <p:spPr>
            <a:xfrm>
              <a:off x="4348118" y="257113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prstClr val="black"/>
                  </a:solidFill>
                </a:rPr>
                <a:t>+</a:t>
              </a:r>
              <a:endParaRPr lang="zh-CN" alt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341054" y="20574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prstClr val="black"/>
                  </a:solidFill>
                </a:rPr>
                <a:t>+</a:t>
              </a:r>
              <a:endParaRPr lang="zh-CN" alt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341054" y="387453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prstClr val="black"/>
                  </a:solidFill>
                </a:rPr>
                <a:t>+</a:t>
              </a:r>
              <a:endParaRPr lang="zh-CN" alt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872118" y="259447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prstClr val="black"/>
                  </a:solidFill>
                </a:rPr>
                <a:t>+</a:t>
              </a:r>
              <a:endParaRPr lang="zh-CN" alt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865054" y="2080736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prstClr val="black"/>
                  </a:solidFill>
                </a:rPr>
                <a:t>+</a:t>
              </a:r>
              <a:endParaRPr lang="zh-CN" alt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865054" y="389786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prstClr val="black"/>
                  </a:solidFill>
                </a:rPr>
                <a:t>+</a:t>
              </a:r>
              <a:endParaRPr lang="zh-CN" altLang="en-US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192303" y="1934531"/>
            <a:ext cx="1132297" cy="3475670"/>
            <a:chOff x="3037521" y="2033084"/>
            <a:chExt cx="1132297" cy="2872454"/>
          </a:xfrm>
        </p:grpSpPr>
        <p:sp>
          <p:nvSpPr>
            <p:cNvPr id="89" name="Rectangle 88"/>
            <p:cNvSpPr/>
            <p:nvPr/>
          </p:nvSpPr>
          <p:spPr>
            <a:xfrm>
              <a:off x="3037521" y="2033084"/>
              <a:ext cx="1132297" cy="2557577"/>
            </a:xfrm>
            <a:prstGeom prst="rect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0" name="Down Arrow 89"/>
            <p:cNvSpPr/>
            <p:nvPr/>
          </p:nvSpPr>
          <p:spPr>
            <a:xfrm>
              <a:off x="3391089" y="4654498"/>
              <a:ext cx="484632" cy="2510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181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4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Estimation Approach </a:t>
            </a:r>
            <a:endParaRPr lang="zh-CN" altLang="en-US" sz="4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TextBox 4" descr=" 5"/>
          <p:cNvSpPr txBox="1"/>
          <p:nvPr/>
        </p:nvSpPr>
        <p:spPr>
          <a:xfrm>
            <a:off x="152400" y="1334393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three-step algorithm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 descr="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13</a:t>
            </a:r>
            <a:endParaRPr lang="zh-CN" altLang="en-US" dirty="0"/>
          </a:p>
        </p:txBody>
      </p:sp>
      <p:sp>
        <p:nvSpPr>
          <p:cNvPr id="21" name="TextBox 20" descr=" 21"/>
          <p:cNvSpPr txBox="1"/>
          <p:nvPr/>
        </p:nvSpPr>
        <p:spPr>
          <a:xfrm>
            <a:off x="750281" y="1993880"/>
            <a:ext cx="77958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Step 1: Initial signal extraction by </a:t>
            </a:r>
            <a:r>
              <a:rPr lang="en-US" altLang="zh-CN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low rank SVD approximation    </a:t>
            </a:r>
          </a:p>
          <a:p>
            <a:pPr lvl="1"/>
            <a:endParaRPr lang="en-US" altLang="zh-CN" sz="2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Step 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2: Extract the joint score space based on perturbation theory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Step 3: Reconstruct </a:t>
            </a:r>
            <a:r>
              <a:rPr lang="en-US" altLang="zh-CN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based on projection onto each estimated row spaces </a:t>
            </a:r>
          </a:p>
          <a:p>
            <a:pPr marL="342900" indent="-342900">
              <a:buFontTx/>
              <a:buChar char="-"/>
            </a:pPr>
            <a:endParaRPr lang="en-US" altLang="zh-CN" sz="2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273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8" t="24227" r="8168" b="24227"/>
          <a:stretch/>
        </p:blipFill>
        <p:spPr bwMode="auto">
          <a:xfrm>
            <a:off x="4708235" y="3352800"/>
            <a:ext cx="3902365" cy="31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Estimation – Step 1</a:t>
            </a:r>
            <a:endParaRPr lang="zh-CN" altLang="en-US" sz="4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Extract signal based on singular values   </a:t>
            </a:r>
          </a:p>
          <a:p>
            <a:r>
              <a:rPr lang="en-US" altLang="zh-CN" sz="24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Perform for each block </a:t>
            </a:r>
            <a:r>
              <a:rPr lang="en-US" altLang="zh-CN" sz="24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separately </a:t>
            </a:r>
            <a:endParaRPr lang="en-US" altLang="zh-CN" sz="2400" dirty="0">
              <a:solidFill>
                <a:prstClr val="black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endParaRPr lang="en-US" altLang="zh-CN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zh-CN" altLang="en-US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716494" y="2622844"/>
                <a:ext cx="3711016" cy="4769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altLang="zh-CN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zh-CN" sz="2400" i="1">
                        <a:solidFill>
                          <a:prstClr val="black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𝑈</m:t>
                            </m:r>
                          </m:e>
                        </m:acc>
                      </m:e>
                      <m:sub>
                        <m:r>
                          <a:rPr lang="en-US" altLang="zh-CN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Σ</m:t>
                            </m:r>
                          </m:e>
                        </m:acc>
                      </m:e>
                      <m:sub>
                        <m:r>
                          <a:rPr lang="en-US" altLang="zh-CN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sSubSup>
                      <m:sSubSupPr>
                        <m:ctrlPr>
                          <a:rPr lang="en-US" altLang="zh-CN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zh-CN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altLang="zh-CN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sz="2400" dirty="0" smtClean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altLang="zh-CN" sz="24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𝑘</m:t>
                    </m:r>
                    <m:r>
                      <a:rPr lang="en-US" altLang="zh-CN" sz="24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=1, ⋯, </m:t>
                    </m:r>
                    <m:r>
                      <a:rPr lang="en-US" altLang="zh-CN" sz="24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𝐾</m:t>
                    </m:r>
                  </m:oMath>
                </a14:m>
                <a:endParaRPr lang="zh-CN" alt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494" y="2622844"/>
                <a:ext cx="3711016" cy="476925"/>
              </a:xfrm>
              <a:prstGeom prst="rect">
                <a:avLst/>
              </a:prstGeom>
              <a:blipFill rotWithShape="1">
                <a:blip r:embed="rId4"/>
                <a:stretch>
                  <a:fillRect l="-493" t="-6410" b="-294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4" t="24227" r="7673" b="24227"/>
          <a:stretch/>
        </p:blipFill>
        <p:spPr bwMode="auto">
          <a:xfrm>
            <a:off x="667326" y="3352800"/>
            <a:ext cx="3856182" cy="31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3426418" y="4206914"/>
            <a:ext cx="4516865" cy="1279486"/>
            <a:chOff x="3347864" y="546402"/>
            <a:chExt cx="4968552" cy="1279486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3347864" y="869568"/>
              <a:ext cx="2592289" cy="88012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5724128" y="869568"/>
              <a:ext cx="216024" cy="95632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933256" y="546402"/>
              <a:ext cx="23831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1F497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 1 thresholds for each data block</a:t>
              </a:r>
              <a:endParaRPr lang="zh-CN" altLang="en-US" sz="20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593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228600" y="1295400"/>
            <a:ext cx="4236514" cy="4085510"/>
            <a:chOff x="457198" y="1371600"/>
            <a:chExt cx="5943601" cy="5013721"/>
          </a:xfrm>
        </p:grpSpPr>
        <p:pic>
          <p:nvPicPr>
            <p:cNvPr id="32" name="Picture 2" descr="Integrated data set for comparing and contrasting multiple tumor types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371600"/>
              <a:ext cx="5857875" cy="4314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457198" y="5667688"/>
              <a:ext cx="5943601" cy="7176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Figure : The Cancer Genome Atlas Research Network, Weinstein, J.N., </a:t>
              </a:r>
              <a:r>
                <a:rPr lang="en-US" altLang="zh-CN" sz="800" dirty="0" err="1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Collisson</a:t>
              </a:r>
              <a:r>
                <a:rPr lang="en-US" altLang="zh-CN" sz="800" dirty="0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, E.A., Mills, G.B., Shaw, K.M., </a:t>
              </a:r>
              <a:r>
                <a:rPr lang="en-US" altLang="zh-CN" sz="800" dirty="0" err="1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Ozenberger</a:t>
              </a:r>
              <a:r>
                <a:rPr lang="en-US" altLang="zh-CN" sz="800" dirty="0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, B.A., </a:t>
              </a:r>
              <a:r>
                <a:rPr lang="en-US" altLang="zh-CN" sz="800" dirty="0" err="1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Ellrott</a:t>
              </a:r>
              <a:r>
                <a:rPr lang="en-US" altLang="zh-CN" sz="800" dirty="0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, K., </a:t>
              </a:r>
              <a:r>
                <a:rPr lang="en-US" altLang="zh-CN" sz="800" dirty="0" err="1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Shmulevich</a:t>
              </a:r>
              <a:r>
                <a:rPr lang="en-US" altLang="zh-CN" sz="800" dirty="0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, I., Sander, C., and Stuart, J.M. (2013) </a:t>
              </a:r>
            </a:p>
            <a:p>
              <a:r>
                <a:rPr lang="en-US" altLang="zh-CN" sz="800" b="1" dirty="0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The Cancer Genome Atlas Pan-Cancer analysis project</a:t>
              </a:r>
              <a:r>
                <a:rPr lang="en-US" altLang="zh-CN" sz="800" dirty="0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.</a:t>
              </a:r>
              <a:endParaRPr lang="zh-CN" altLang="en-US" sz="8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4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Modern Data Challenge</a:t>
            </a:r>
            <a:endParaRPr lang="zh-CN" altLang="en-US" sz="4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5000" y="2057400"/>
            <a:ext cx="638908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00800" y="2057400"/>
            <a:ext cx="533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86954" y="2057400"/>
            <a:ext cx="1242646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05800" y="2057400"/>
            <a:ext cx="533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715000" y="2895600"/>
            <a:ext cx="3124200" cy="457200"/>
            <a:chOff x="2743200" y="3200400"/>
            <a:chExt cx="3124200" cy="762000"/>
          </a:xfrm>
          <a:solidFill>
            <a:schemeClr val="accent3">
              <a:lumMod val="75000"/>
            </a:schemeClr>
          </a:solidFill>
        </p:grpSpPr>
        <p:sp>
          <p:nvSpPr>
            <p:cNvPr id="8" name="Rectangle 7"/>
            <p:cNvSpPr/>
            <p:nvPr/>
          </p:nvSpPr>
          <p:spPr>
            <a:xfrm>
              <a:off x="2743200" y="3200400"/>
              <a:ext cx="638908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429000" y="3200400"/>
              <a:ext cx="533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15154" y="3200400"/>
              <a:ext cx="1242646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34000" y="3200400"/>
              <a:ext cx="533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15000" y="3429000"/>
            <a:ext cx="3124200" cy="190500"/>
            <a:chOff x="2743200" y="3200400"/>
            <a:chExt cx="3124200" cy="762000"/>
          </a:xfrm>
          <a:solidFill>
            <a:schemeClr val="accent6">
              <a:lumMod val="75000"/>
            </a:schemeClr>
          </a:solidFill>
        </p:grpSpPr>
        <p:sp>
          <p:nvSpPr>
            <p:cNvPr id="14" name="Rectangle 13"/>
            <p:cNvSpPr/>
            <p:nvPr/>
          </p:nvSpPr>
          <p:spPr>
            <a:xfrm>
              <a:off x="2743200" y="3200400"/>
              <a:ext cx="638908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29000" y="3200400"/>
              <a:ext cx="533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15154" y="3200400"/>
              <a:ext cx="1242646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34000" y="3200400"/>
              <a:ext cx="533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15000" y="3733800"/>
            <a:ext cx="3124200" cy="914400"/>
            <a:chOff x="2743200" y="3200400"/>
            <a:chExt cx="3124200" cy="762000"/>
          </a:xfrm>
          <a:solidFill>
            <a:srgbClr val="00B050"/>
          </a:solidFill>
        </p:grpSpPr>
        <p:sp>
          <p:nvSpPr>
            <p:cNvPr id="19" name="Rectangle 18"/>
            <p:cNvSpPr/>
            <p:nvPr/>
          </p:nvSpPr>
          <p:spPr>
            <a:xfrm>
              <a:off x="2743200" y="3200400"/>
              <a:ext cx="638908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429000" y="3200400"/>
              <a:ext cx="533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015154" y="3200400"/>
              <a:ext cx="1242646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334000" y="3200400"/>
              <a:ext cx="533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3" name="Down Arrow 22"/>
          <p:cNvSpPr/>
          <p:nvPr/>
        </p:nvSpPr>
        <p:spPr>
          <a:xfrm>
            <a:off x="5181600" y="2438400"/>
            <a:ext cx="1524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6473836" y="1600200"/>
            <a:ext cx="2365363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62600" y="149173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Subject</a:t>
            </a:r>
            <a:endParaRPr lang="zh-CN" altLang="en-US" dirty="0">
              <a:solidFill>
                <a:prstClr val="black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30451" y="20574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Feature</a:t>
            </a:r>
            <a:endParaRPr lang="zh-CN" altLang="en-US" dirty="0">
              <a:solidFill>
                <a:prstClr val="black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4300" y="5537537"/>
            <a:ext cx="89154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1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Integrate diverse information from disparate data sets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1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Gain unified and insightful understanding  by  </a:t>
            </a:r>
            <a:r>
              <a:rPr lang="en-US" altLang="zh-CN" sz="2100" b="1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simultaneously</a:t>
            </a:r>
            <a:r>
              <a:rPr lang="en-US" altLang="zh-CN" sz="21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exploring the joint variation and the </a:t>
            </a:r>
            <a:r>
              <a:rPr lang="en-US" altLang="zh-CN" sz="21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individual variation</a:t>
            </a:r>
            <a:endParaRPr lang="zh-CN" altLang="en-US" sz="2100" dirty="0">
              <a:solidFill>
                <a:prstClr val="black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91E1-AA99-481F-8EF4-3DAD629A89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7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Estimation – Step </a:t>
            </a:r>
            <a:r>
              <a:rPr lang="en-US" altLang="zh-CN" sz="4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4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6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Extract joint signals based on perturbation theory</a:t>
            </a:r>
            <a:endParaRPr lang="en-US" altLang="zh-CN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86810" y="2438400"/>
            <a:ext cx="6747390" cy="3443294"/>
            <a:chOff x="732663" y="2731921"/>
            <a:chExt cx="7420737" cy="3443294"/>
          </a:xfrm>
        </p:grpSpPr>
        <p:sp>
          <p:nvSpPr>
            <p:cNvPr id="25" name="TextBox 24"/>
            <p:cNvSpPr txBox="1"/>
            <p:nvPr/>
          </p:nvSpPr>
          <p:spPr>
            <a:xfrm>
              <a:off x="756215" y="4876800"/>
              <a:ext cx="73971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en-US" altLang="zh-CN" sz="2400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Extracted signal score spaces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732663" y="2731921"/>
              <a:ext cx="7397185" cy="2108286"/>
              <a:chOff x="467544" y="1478148"/>
              <a:chExt cx="8136904" cy="2319113"/>
            </a:xfrm>
          </p:grpSpPr>
          <p:sp>
            <p:nvSpPr>
              <p:cNvPr id="18" name="Right Arrow 17"/>
              <p:cNvSpPr/>
              <p:nvPr/>
            </p:nvSpPr>
            <p:spPr>
              <a:xfrm rot="5400000">
                <a:off x="2907756" y="3157522"/>
                <a:ext cx="714127" cy="565351"/>
              </a:xfrm>
              <a:prstGeom prst="rightArrow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499815" y="1478148"/>
                <a:ext cx="6611644" cy="1428257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736524" y="3162042"/>
                <a:ext cx="1860147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Perturbed</a:t>
                </a:r>
                <a:endParaRPr lang="zh-CN" altLang="en-US" sz="2400" b="1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67544" y="1490555"/>
                <a:ext cx="8136904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en-US" altLang="zh-CN" sz="2400" dirty="0" smtClean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Theoretical signal score spaces</a:t>
                </a:r>
              </a:p>
            </p:txBody>
          </p:sp>
        </p:grpSp>
        <p:sp>
          <p:nvSpPr>
            <p:cNvPr id="24" name="Rounded Rectangle 23"/>
            <p:cNvSpPr/>
            <p:nvPr/>
          </p:nvSpPr>
          <p:spPr>
            <a:xfrm>
              <a:off x="762001" y="4876800"/>
              <a:ext cx="6088374" cy="129841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10046" y="3048000"/>
                <a:ext cx="43193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1F497D">
                              <a:lumMod val="75000"/>
                            </a:srgbClr>
                          </a:solidFill>
                          <a:latin typeface="Cambria Math"/>
                          <a:cs typeface="Arial" panose="020B0604020202020204" pitchFamily="34" charset="0"/>
                        </a:rPr>
                        <m:t>𝑅𝑜𝑤</m:t>
                      </m:r>
                      <m:d>
                        <m:dPr>
                          <m:ctrlPr>
                            <a:rPr lang="en-US" altLang="zh-CN" sz="2400" i="1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rgbClr val="1F497D">
                                      <a:lumMod val="75000"/>
                                    </a:srgb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solidFill>
                                    <a:srgbClr val="1F497D">
                                      <a:lumMod val="75000"/>
                                    </a:srgb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rgbClr val="1F497D">
                                      <a:lumMod val="75000"/>
                                    </a:srgb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CN" sz="2400" i="1">
                          <a:solidFill>
                            <a:srgbClr val="1F497D">
                              <a:lumMod val="75000"/>
                            </a:srgbClr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 sz="2400" i="1">
                          <a:solidFill>
                            <a:srgbClr val="1F497D">
                              <a:lumMod val="75000"/>
                            </a:srgbClr>
                          </a:solidFill>
                          <a:latin typeface="Cambria Math"/>
                          <a:cs typeface="Arial" panose="020B0604020202020204" pitchFamily="34" charset="0"/>
                        </a:rPr>
                        <m:t>𝑅𝑜𝑤</m:t>
                      </m:r>
                      <m:d>
                        <m:dPr>
                          <m:ctrlPr>
                            <a:rPr lang="en-US" altLang="zh-CN" sz="2400" i="1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𝐽</m:t>
                          </m:r>
                        </m:e>
                      </m:d>
                      <m:r>
                        <a:rPr lang="en-US" altLang="zh-CN" sz="2400" i="1">
                          <a:solidFill>
                            <a:srgbClr val="1F497D">
                              <a:lumMod val="75000"/>
                            </a:srgbClr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altLang="zh-CN" sz="2400" i="1">
                          <a:solidFill>
                            <a:srgbClr val="1F497D">
                              <a:lumMod val="75000"/>
                            </a:srgbClr>
                          </a:solidFill>
                          <a:latin typeface="Cambria Math"/>
                          <a:cs typeface="Arial" panose="020B0604020202020204" pitchFamily="34" charset="0"/>
                        </a:rPr>
                        <m:t>𝑅𝑜𝑤</m:t>
                      </m:r>
                      <m:r>
                        <a:rPr lang="en-US" altLang="zh-CN" sz="2400" i="1">
                          <a:solidFill>
                            <a:srgbClr val="1F497D">
                              <a:lumMod val="75000"/>
                            </a:srgbClr>
                          </a:solidFill>
                          <a:latin typeface="Cambria Math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400" i="1">
                          <a:solidFill>
                            <a:srgbClr val="1F497D">
                              <a:lumMod val="75000"/>
                            </a:srgbClr>
                          </a:solidFill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altLang="zh-CN" sz="2400" dirty="0">
                  <a:solidFill>
                    <a:srgbClr val="1F497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46" y="3048000"/>
                <a:ext cx="4319324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11634" y="5181600"/>
                <a:ext cx="4470903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solidFill>
                            <a:srgbClr val="1F497D">
                              <a:lumMod val="75000"/>
                            </a:srgbClr>
                          </a:solidFill>
                          <a:latin typeface="Cambria Math"/>
                          <a:cs typeface="Arial" panose="020B0604020202020204" pitchFamily="34" charset="0"/>
                        </a:rPr>
                        <m:t>𝑅𝑜𝑤</m:t>
                      </m:r>
                      <m:d>
                        <m:dPr>
                          <m:ctrlPr>
                            <a:rPr lang="en-US" altLang="zh-CN" sz="2400" i="1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 smtClean="0">
                                  <a:solidFill>
                                    <a:srgbClr val="1F497D">
                                      <a:lumMod val="75000"/>
                                    </a:srgb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zh-CN" sz="2400" i="1" smtClean="0">
                                      <a:solidFill>
                                        <a:srgbClr val="1F497D">
                                          <a:lumMod val="75000"/>
                                        </a:srgbClr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rgbClr val="1F497D">
                                          <a:lumMod val="75000"/>
                                        </a:srgbClr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rgbClr val="1F497D">
                                      <a:lumMod val="75000"/>
                                    </a:srgb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CN" sz="2400" i="1">
                          <a:solidFill>
                            <a:srgbClr val="1F497D">
                              <a:lumMod val="75000"/>
                            </a:srgbClr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 sz="2400" i="1">
                          <a:solidFill>
                            <a:srgbClr val="1F497D">
                              <a:lumMod val="75000"/>
                            </a:srgbClr>
                          </a:solidFill>
                          <a:latin typeface="Cambria Math"/>
                          <a:cs typeface="Arial" panose="020B0604020202020204" pitchFamily="34" charset="0"/>
                        </a:rPr>
                        <m:t>𝑅𝑜𝑤</m:t>
                      </m:r>
                      <m:d>
                        <m:dPr>
                          <m:ctrlPr>
                            <a:rPr lang="en-US" altLang="zh-CN" sz="2400" i="1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rgbClr val="1F497D">
                                      <a:lumMod val="75000"/>
                                    </a:srgb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zh-CN" sz="2400" i="1">
                                      <a:solidFill>
                                        <a:srgbClr val="1F497D">
                                          <a:lumMod val="75000"/>
                                        </a:srgbClr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rgbClr val="1F497D">
                                          <a:lumMod val="75000"/>
                                        </a:srgbClr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𝐽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rgbClr val="1F497D">
                                      <a:lumMod val="75000"/>
                                    </a:srgb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CN" sz="2400" i="1">
                          <a:solidFill>
                            <a:srgbClr val="1F497D">
                              <a:lumMod val="75000"/>
                            </a:srgbClr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altLang="zh-CN" sz="2400" i="1">
                          <a:solidFill>
                            <a:srgbClr val="1F497D">
                              <a:lumMod val="75000"/>
                            </a:srgbClr>
                          </a:solidFill>
                          <a:latin typeface="Cambria Math"/>
                          <a:cs typeface="Arial" panose="020B0604020202020204" pitchFamily="34" charset="0"/>
                        </a:rPr>
                        <m:t>𝑅𝑜𝑤</m:t>
                      </m:r>
                      <m:d>
                        <m:dPr>
                          <m:ctrlPr>
                            <a:rPr lang="en-US" altLang="zh-CN" sz="2400" i="1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rgbClr val="1F497D">
                                      <a:lumMod val="75000"/>
                                    </a:srgb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zh-CN" sz="2400" i="1">
                                      <a:solidFill>
                                        <a:srgbClr val="1F497D">
                                          <a:lumMod val="75000"/>
                                        </a:srgbClr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rgbClr val="1F497D">
                                          <a:lumMod val="75000"/>
                                        </a:srgbClr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rgbClr val="1F497D">
                                      <a:lumMod val="75000"/>
                                    </a:srgb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2400" dirty="0">
                  <a:solidFill>
                    <a:srgbClr val="1F497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634" y="5181600"/>
                <a:ext cx="4470903" cy="5091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3429000" y="2133600"/>
            <a:ext cx="5543502" cy="990600"/>
            <a:chOff x="3429000" y="2514600"/>
            <a:chExt cx="5543502" cy="990600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3429000" y="2895600"/>
              <a:ext cx="2857189" cy="60960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286189" y="2514600"/>
                  <a:ext cx="2686313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400" dirty="0" smtClean="0"/>
                    <a:t>Same row spaces </a:t>
                  </a:r>
                </a:p>
                <a:p>
                  <a:r>
                    <a:rPr lang="en-US" altLang="zh-CN" sz="2400" dirty="0" smtClean="0"/>
                    <a:t>across </a:t>
                  </a:r>
                  <a14:m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/>
                        </a:rPr>
                        <m:t>𝑘</m:t>
                      </m:r>
                    </m:oMath>
                  </a14:m>
                  <a:r>
                    <a:rPr lang="en-US" altLang="zh-CN" sz="2400" dirty="0" smtClean="0"/>
                    <a:t> data blocks</a:t>
                  </a:r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6189" y="2514600"/>
                  <a:ext cx="2686313" cy="83099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3401" t="-5882" r="-2494" b="-1617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3657753" y="3932786"/>
            <a:ext cx="5390827" cy="2544214"/>
            <a:chOff x="3657753" y="3932786"/>
            <a:chExt cx="5390827" cy="2544214"/>
          </a:xfrm>
        </p:grpSpPr>
        <p:grpSp>
          <p:nvGrpSpPr>
            <p:cNvPr id="28" name="Group 27"/>
            <p:cNvGrpSpPr/>
            <p:nvPr/>
          </p:nvGrpSpPr>
          <p:grpSpPr>
            <a:xfrm>
              <a:off x="5943600" y="4689710"/>
              <a:ext cx="3071671" cy="1787290"/>
              <a:chOff x="2839372" y="2138253"/>
              <a:chExt cx="4946956" cy="2378882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 flipV="1">
                <a:off x="2894253" y="2803656"/>
                <a:ext cx="4486059" cy="129206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V="1">
                <a:off x="2839372" y="4083739"/>
                <a:ext cx="2479304" cy="4928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V="1">
                <a:off x="2861477" y="2779410"/>
                <a:ext cx="2193027" cy="132328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3309850" y="3687414"/>
                    <a:ext cx="1071799" cy="6144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CN" altLang="en-US" sz="2400" b="1" i="1">
                                  <a:latin typeface="Cambria Math"/>
                                </a:rPr>
                                <m:t>𝜽</m:t>
                              </m:r>
                            </m:e>
                            <m:sub/>
                          </m:sSub>
                        </m:oMath>
                      </m:oMathPara>
                    </a14:m>
                    <a:endParaRPr lang="zh-CN" altLang="en-US" b="1" dirty="0"/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09850" y="3687414"/>
                    <a:ext cx="1071799" cy="614476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Arc 32"/>
              <p:cNvSpPr/>
              <p:nvPr/>
            </p:nvSpPr>
            <p:spPr>
              <a:xfrm rot="15647938" flipV="1">
                <a:off x="3186196" y="3949997"/>
                <a:ext cx="200851" cy="172341"/>
              </a:xfrm>
              <a:prstGeom prst="arc">
                <a:avLst>
                  <a:gd name="adj1" fmla="val 11568664"/>
                  <a:gd name="adj2" fmla="val 21351916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 flipV="1">
                <a:off x="4913799" y="2803656"/>
                <a:ext cx="2466513" cy="49280"/>
              </a:xfrm>
              <a:prstGeom prst="straightConnector1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V="1">
                <a:off x="5198599" y="2780928"/>
                <a:ext cx="2181713" cy="1323286"/>
              </a:xfrm>
              <a:prstGeom prst="straightConnector1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4148433" y="2138253"/>
                    <a:ext cx="923819" cy="69640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zh-CN" sz="280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8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48433" y="2138253"/>
                    <a:ext cx="923819" cy="696406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5504656" y="3774557"/>
                    <a:ext cx="924025" cy="74257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zh-CN" sz="280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8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8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04656" y="3774557"/>
                    <a:ext cx="924025" cy="742578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7313827" y="2492896"/>
                    <a:ext cx="47250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800" i="1" smtClean="0">
                              <a:latin typeface="Cambria Math"/>
                            </a:rPr>
                            <m:t>𝑣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13827" y="2492896"/>
                    <a:ext cx="472501" cy="52322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9" name="Group 38"/>
            <p:cNvGrpSpPr/>
            <p:nvPr/>
          </p:nvGrpSpPr>
          <p:grpSpPr>
            <a:xfrm>
              <a:off x="3657753" y="3932786"/>
              <a:ext cx="5390827" cy="1215341"/>
              <a:chOff x="3643422" y="2514600"/>
              <a:chExt cx="5390827" cy="1215341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 flipH="1">
                <a:off x="3643422" y="2895600"/>
                <a:ext cx="2642769" cy="834341"/>
              </a:xfrm>
              <a:prstGeom prst="straightConnector1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6286189" y="2514600"/>
                <a:ext cx="274806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/>
                  <a:t>Different but are </a:t>
                </a:r>
              </a:p>
              <a:p>
                <a:r>
                  <a:rPr lang="en-US" altLang="zh-CN" sz="2400" dirty="0" smtClean="0"/>
                  <a:t>expected to be close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831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Estimation – Step </a:t>
            </a:r>
            <a:r>
              <a:rPr lang="en-US" altLang="zh-CN" sz="4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4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800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sz="2600" dirty="0" smtClean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Measure closeness among subspaces within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𝑅𝑜𝑤</m:t>
                    </m:r>
                    <m:d>
                      <m:d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800" dirty="0" smtClean="0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  <a:p>
                <a:endParaRPr lang="en-US" altLang="zh-CN" sz="2800" dirty="0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  <a:p>
                <a:endParaRPr lang="en-US" altLang="zh-CN" sz="2800" dirty="0" smtClean="0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  <a:p>
                <a:endParaRPr lang="en-US" altLang="zh-CN" sz="2800" dirty="0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  <a:p>
                <a:endParaRPr lang="en-US" altLang="zh-CN" sz="2800" dirty="0" smtClean="0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  <a:p>
                <a:r>
                  <a:rPr lang="en-US" altLang="zh-CN" sz="2600" dirty="0" smtClean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Squared singular value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zh-CN" altLang="en-US" sz="280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</a:rPr>
                          <m:t>𝑀</m:t>
                        </m:r>
                        <m:r>
                          <a:rPr lang="en-US" altLang="zh-CN" sz="2800" i="1">
                            <a:latin typeface="Cambria Math"/>
                          </a:rPr>
                          <m:t>,</m:t>
                        </m:r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CN" sz="28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altLang="zh-CN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600" dirty="0" smtClean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indicate the amount variation explained in the direction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𝑀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CN" sz="2400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endParaRPr lang="en-US" altLang="zh-CN" sz="26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2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600" dirty="0" smtClean="0"/>
                  <a:t>When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zh-CN" altLang="en-US" sz="26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CN" sz="2600" i="1">
                            <a:latin typeface="Cambria Math"/>
                          </a:rPr>
                          <m:t>𝑀</m:t>
                        </m:r>
                        <m:r>
                          <a:rPr lang="en-US" altLang="zh-CN" sz="2600" i="1">
                            <a:latin typeface="Cambria Math"/>
                          </a:rPr>
                          <m:t>,</m:t>
                        </m:r>
                        <m:r>
                          <a:rPr lang="en-US" altLang="zh-CN" sz="26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CN" sz="26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260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600" dirty="0"/>
                  <a:t>is close to </a:t>
                </a:r>
                <a14:m>
                  <m:oMath xmlns:m="http://schemas.openxmlformats.org/officeDocument/2006/math">
                    <m:r>
                      <a:rPr lang="en-US" altLang="zh-CN" sz="2600">
                        <a:latin typeface="Cambria Math"/>
                      </a:rPr>
                      <m:t>𝐾</m:t>
                    </m:r>
                  </m:oMath>
                </a14:m>
                <a:r>
                  <a:rPr lang="en-US" altLang="zh-CN" sz="260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2600" dirty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the direction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𝑀</m:t>
                        </m:r>
                        <m:r>
                          <a:rPr lang="en-US" altLang="zh-CN" sz="2400" i="1">
                            <a:latin typeface="Cambria Math"/>
                          </a:rPr>
                          <m:t>,</m:t>
                        </m:r>
                        <m:r>
                          <a:rPr lang="en-US" altLang="zh-CN" sz="24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CN" sz="2400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sz="260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600" dirty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can be potential noisy version of a common joint score vector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800600"/>
              </a:xfrm>
              <a:blipFill rotWithShape="1">
                <a:blip r:embed="rId3"/>
                <a:stretch>
                  <a:fillRect l="-1071" t="-19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71700" y="2133600"/>
                <a:ext cx="4800600" cy="187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/>
                        </a:rPr>
                        <m:t>𝑀</m:t>
                      </m:r>
                      <m:r>
                        <a:rPr lang="en-US" altLang="zh-CN" sz="2800" b="0" i="1" smtClean="0">
                          <a:latin typeface="Cambria Math"/>
                        </a:rPr>
                        <m:t>≜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8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8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80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altLang="zh-CN" sz="2800" i="1" smtClean="0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altLang="zh-CN" sz="2800" i="1" smtClean="0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zh-CN" sz="2800" b="0" i="1" smtClean="0">
                                                <a:latin typeface="Cambria Math"/>
                                              </a:rPr>
                                              <m:t>𝑉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altLang="zh-CN" sz="28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altLang="zh-CN" sz="2800" b="0" i="1" smtClean="0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altLang="zh-CN" sz="28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altLang="zh-CN" sz="2800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zh-CN" sz="2800" i="1">
                                                <a:latin typeface="Cambria Math"/>
                                              </a:rPr>
                                              <m:t>𝑉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altLang="zh-CN" sz="28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altLang="zh-CN" sz="2800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2800" i="1" smtClean="0">
                                        <a:latin typeface="Cambria Math"/>
                                      </a:rPr>
                                      <m:t>⋮</m:t>
                                    </m:r>
                                  </m:e>
                                </m:mr>
                              </m:m>
                            </m:e>
                            <m:e>
                              <m:sSubSup>
                                <m:sSubSupPr>
                                  <m:ctrlPr>
                                    <a:rPr lang="en-US" altLang="zh-CN" sz="28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zh-CN" sz="28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800" i="1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800" b="0" i="1" smtClean="0">
                                      <a:latin typeface="Cambria Math"/>
                                    </a:rPr>
                                    <m:t>𝐾</m:t>
                                  </m:r>
                                </m:sub>
                                <m:sup>
                                  <m:r>
                                    <a:rPr lang="en-US" altLang="zh-CN" sz="28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  <m:r>
                        <a:rPr lang="en-US" altLang="zh-CN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/>
                            </a:rPr>
                            <m:t>𝑀</m:t>
                          </m:r>
                        </m:sub>
                      </m:sSub>
                      <m:sSub>
                        <m:sSubPr>
                          <m:ctrlPr>
                            <a:rPr lang="en-US" altLang="zh-CN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sz="2800" b="0" i="1" smtClean="0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/>
                            </a:rPr>
                            <m:t>𝑀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CN" sz="28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/>
                            </a:rPr>
                            <m:t>𝑀</m:t>
                          </m:r>
                        </m:sub>
                        <m:sup>
                          <m:r>
                            <a:rPr lang="en-US" altLang="zh-CN" sz="28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700" y="2133600"/>
                <a:ext cx="4800600" cy="187871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478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Estimation – Step </a:t>
            </a:r>
            <a:r>
              <a:rPr lang="en-US" altLang="zh-CN" sz="4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4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1169" y="2895600"/>
                <a:ext cx="8261663" cy="16551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sz="2400" b="1" dirty="0" smtClean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Generized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prstClr val="black"/>
                        </a:solidFill>
                        <a:latin typeface="Cambria Math"/>
                        <a:ea typeface="Arial Unicode MS" panose="020B0604020202020204" pitchFamily="34" charset="-122"/>
                        <a:cs typeface="Arial Unicode MS" panose="020B0604020202020204" pitchFamily="34" charset="-122"/>
                      </a:rPr>
                      <m:t>𝑺𝒊𝒏</m:t>
                    </m:r>
                    <m:r>
                      <a:rPr lang="zh-CN" altLang="en-US" sz="2400" b="1" i="1" smtClean="0">
                        <a:solidFill>
                          <a:prstClr val="black"/>
                        </a:solidFill>
                        <a:latin typeface="Cambria Math"/>
                        <a:ea typeface="Arial Unicode MS" panose="020B0604020202020204" pitchFamily="34" charset="-122"/>
                        <a:cs typeface="Arial Unicode MS" panose="020B0604020202020204" pitchFamily="34" charset="-122"/>
                      </a:rPr>
                      <m:t>𝜽</m:t>
                    </m:r>
                  </m:oMath>
                </a14:m>
                <a:r>
                  <a:rPr lang="en-US" altLang="zh-CN" sz="2400" b="1" dirty="0" smtClean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 theorem  (</a:t>
                </a:r>
                <a:r>
                  <a:rPr lang="en-US" altLang="zh-CN" sz="2400" b="1" dirty="0" err="1" smtClean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Wedin</a:t>
                </a:r>
                <a:r>
                  <a:rPr lang="en-US" altLang="zh-CN" sz="2400" b="1" dirty="0" smtClean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, 1972)</a:t>
                </a:r>
                <a:endParaRPr lang="en-US" altLang="zh-CN" sz="2400" dirty="0" smtClean="0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  <a:p>
                <a:pPr marL="0" indent="0">
                  <a:buNone/>
                </a:pPr>
                <a:r>
                  <a:rPr lang="en-US" altLang="zh-CN" sz="2200" dirty="0" smtClean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Signal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smtClean="0">
                            <a:solidFill>
                              <a:prstClr val="black"/>
                            </a:solidFill>
                            <a:latin typeface="Cambria Math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solidFill>
                              <a:prstClr val="black"/>
                            </a:solidFill>
                            <a:latin typeface="Cambria Math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  <m:t>𝐴</m:t>
                        </m:r>
                      </m:e>
                      <m:sub>
                        <m:r>
                          <a:rPr lang="en-US" altLang="zh-CN" sz="2200" b="0" i="1" smtClean="0">
                            <a:solidFill>
                              <a:prstClr val="black"/>
                            </a:solidFill>
                            <a:latin typeface="Cambria Math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200" dirty="0" smtClean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 is perturbed by additive noise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smtClean="0">
                            <a:solidFill>
                              <a:prstClr val="black"/>
                            </a:solidFill>
                            <a:latin typeface="Cambria Math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solidFill>
                              <a:prstClr val="black"/>
                            </a:solidFill>
                            <a:latin typeface="Cambria Math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  <m:t>𝐸</m:t>
                        </m:r>
                      </m:e>
                      <m:sub>
                        <m:r>
                          <a:rPr lang="en-US" altLang="zh-CN" sz="2200" b="0" i="1" smtClean="0">
                            <a:solidFill>
                              <a:prstClr val="black"/>
                            </a:solidFill>
                            <a:latin typeface="Cambria Math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200" dirty="0" smtClean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prstClr val="black"/>
                            </a:solidFill>
                            <a:latin typeface="Cambria Math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</m:ctrlPr>
                      </m:sSubPr>
                      <m:e>
                        <m:r>
                          <a:rPr lang="zh-CN" altLang="en-US" sz="2200">
                            <a:solidFill>
                              <a:prstClr val="black"/>
                            </a:solidFill>
                            <a:latin typeface="Cambria Math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  <m:t>𝜽</m:t>
                        </m:r>
                      </m:e>
                      <m:sub>
                        <m:r>
                          <a:rPr lang="en-US" altLang="zh-CN" sz="2200" b="0" i="1" smtClean="0">
                            <a:solidFill>
                              <a:prstClr val="black"/>
                            </a:solidFill>
                            <a:latin typeface="Cambria Math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200" dirty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 </a:t>
                </a:r>
                <a:r>
                  <a:rPr lang="en-US" altLang="zh-CN" sz="2200" dirty="0" smtClean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be the largest principal angle for the subspace of signal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prstClr val="black"/>
                            </a:solidFill>
                            <a:latin typeface="Cambria Math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prstClr val="black"/>
                            </a:solidFill>
                            <a:latin typeface="Cambria Math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  <m:t>𝐴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prstClr val="black"/>
                            </a:solidFill>
                            <a:latin typeface="Cambria Math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200" dirty="0" smtClean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 and its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16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latin typeface="Cambria Math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altLang="zh-CN" sz="1600" i="1">
                            <a:latin typeface="Cambria Math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US" altLang="zh-CN" sz="1600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sz="16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16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latin typeface="Cambria Math"/>
                                <a:cs typeface="Arial" panose="020B0604020202020204" pitchFamily="34" charset="0"/>
                              </a:rPr>
                              <m:t>𝑈</m:t>
                            </m:r>
                          </m:e>
                        </m:acc>
                      </m:e>
                      <m:sub>
                        <m:r>
                          <a:rPr lang="en-US" altLang="zh-CN" sz="1600" i="1">
                            <a:latin typeface="Cambria Math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altLang="zh-CN" sz="16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16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sz="1600" i="1">
                                <a:latin typeface="Cambria Math"/>
                                <a:cs typeface="Arial" panose="020B0604020202020204" pitchFamily="34" charset="0"/>
                              </a:rPr>
                              <m:t>Σ</m:t>
                            </m:r>
                          </m:e>
                        </m:acc>
                      </m:e>
                      <m:sub>
                        <m:r>
                          <a:rPr lang="en-US" altLang="zh-CN" sz="1600" i="1">
                            <a:latin typeface="Cambria Math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sSubSup>
                      <m:sSubSupPr>
                        <m:ctrlPr>
                          <a:rPr lang="en-US" altLang="zh-CN" sz="16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zh-CN" sz="16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latin typeface="Cambria Math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altLang="zh-CN" sz="1600" i="1">
                            <a:latin typeface="Cambria Math"/>
                            <a:cs typeface="Arial" panose="020B0604020202020204" pitchFamily="34" charset="0"/>
                          </a:rPr>
                          <m:t>𝑘</m:t>
                        </m:r>
                      </m:sub>
                      <m:sup>
                        <m:r>
                          <a:rPr lang="en-US" altLang="zh-CN" sz="1600" i="1"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sz="1600" i="1" dirty="0">
                    <a:latin typeface="Cambria Math"/>
                    <a:cs typeface="Arial" panose="020B0604020202020204" pitchFamily="34" charset="0"/>
                  </a:rPr>
                  <a:t>.  </a:t>
                </a:r>
                <a:r>
                  <a:rPr lang="en-US" altLang="zh-CN" sz="2200" dirty="0" smtClean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The sines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prstClr val="black"/>
                            </a:solidFill>
                            <a:latin typeface="Cambria Math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</m:ctrlPr>
                      </m:sSubPr>
                      <m:e>
                        <m:r>
                          <a:rPr lang="zh-CN" altLang="en-US" sz="2200">
                            <a:solidFill>
                              <a:prstClr val="black"/>
                            </a:solidFill>
                            <a:latin typeface="Cambria Math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  <m:t>𝜽</m:t>
                        </m:r>
                      </m:e>
                      <m:sub>
                        <m:r>
                          <a:rPr lang="en-US" altLang="zh-CN" sz="2200" b="0" i="1" smtClean="0">
                            <a:solidFill>
                              <a:prstClr val="black"/>
                            </a:solidFill>
                            <a:latin typeface="Cambria Math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200" dirty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 </a:t>
                </a:r>
                <a:r>
                  <a:rPr lang="en-US" altLang="zh-CN" sz="2200" dirty="0" smtClean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are bounded </a:t>
                </a:r>
              </a:p>
              <a:p>
                <a:pPr marL="0" indent="0">
                  <a:buNone/>
                </a:pPr>
                <a:endParaRPr lang="en-US" altLang="zh-CN" sz="22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zh-CN" altLang="en-US" sz="2000" i="1" dirty="0">
                  <a:solidFill>
                    <a:prstClr val="black"/>
                  </a:solidFill>
                  <a:latin typeface="Cambria Math"/>
                  <a:ea typeface="Cambria Math"/>
                  <a:cs typeface="Arial Unicode MS" panose="020B0604020202020204" pitchFamily="34" charset="-122"/>
                </a:endParaRPr>
              </a:p>
              <a:p>
                <a:pPr marL="0" indent="0">
                  <a:buNone/>
                </a:pPr>
                <a:endParaRPr lang="en-US" altLang="zh-CN" sz="2200" dirty="0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  <a:p>
                <a:pPr marL="0" indent="0">
                  <a:buNone/>
                </a:pPr>
                <a:endParaRPr lang="zh-CN" altLang="en-US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1169" y="2895600"/>
                <a:ext cx="8261663" cy="1655160"/>
              </a:xfrm>
              <a:blipFill rotWithShape="1">
                <a:blip r:embed="rId3"/>
                <a:stretch>
                  <a:fillRect l="-1106" t="-25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4550760"/>
            <a:ext cx="4572000" cy="9176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endParaRPr lang="en-US" altLang="zh-CN" sz="2200" dirty="0">
              <a:solidFill>
                <a:prstClr val="black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457200" y="1493837"/>
                <a:ext cx="8229600" cy="1096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dirty="0" smtClean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Understand perturbation effects on each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  <a:cs typeface="Arial" panose="020B0604020202020204" pitchFamily="34" charset="0"/>
                      </a:rPr>
                      <m:t>𝑅𝑜𝑤</m:t>
                    </m:r>
                    <m:d>
                      <m:dPr>
                        <m:ctrlPr>
                          <a:rPr lang="en-US" altLang="zh-CN" sz="2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CN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dirty="0" smtClean="0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  <a:p>
                <a:r>
                  <a:rPr lang="en-US" altLang="zh-CN" sz="2400" dirty="0" smtClean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Quantify perturbations using principal angles </a:t>
                </a:r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93837"/>
                <a:ext cx="8229600" cy="1096963"/>
              </a:xfrm>
              <a:prstGeom prst="rect">
                <a:avLst/>
              </a:prstGeom>
              <a:blipFill rotWithShape="1">
                <a:blip r:embed="rId4"/>
                <a:stretch>
                  <a:fillRect l="-963" t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80443" y="4725488"/>
                <a:ext cx="4583114" cy="9552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smtClean="0">
                          <a:solidFill>
                            <a:prstClr val="black"/>
                          </a:solidFill>
                          <a:latin typeface="Cambria Math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m:t>𝑠𝑖𝑛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prstClr val="black"/>
                              </a:solidFill>
                              <a:latin typeface="Cambria Math"/>
                              <a:ea typeface="Arial Unicode MS" panose="020B0604020202020204" pitchFamily="34" charset="-122"/>
                              <a:cs typeface="Arial Unicode MS" panose="020B0604020202020204" pitchFamily="34" charset="-122"/>
                            </a:rPr>
                          </m:ctrlPr>
                        </m:sSubPr>
                        <m:e>
                          <m:r>
                            <a:rPr lang="zh-CN" altLang="en-US" sz="2400">
                              <a:solidFill>
                                <a:prstClr val="black"/>
                              </a:solidFill>
                              <a:latin typeface="Cambria Math"/>
                              <a:ea typeface="Arial Unicode MS" panose="020B0604020202020204" pitchFamily="34" charset="-122"/>
                              <a:cs typeface="Arial Unicode MS" panose="020B0604020202020204" pitchFamily="34" charset="-122"/>
                            </a:rPr>
                            <m:t>𝜽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Arial Unicode MS" panose="020B0604020202020204" pitchFamily="34" charset="-122"/>
                              <a:cs typeface="Arial Unicode MS" panose="020B0604020202020204" pitchFamily="34" charset="-122"/>
                            </a:rPr>
                            <m:t>𝑘</m:t>
                          </m:r>
                        </m:sub>
                      </m:sSub>
                      <m:r>
                        <a:rPr lang="en-US" altLang="zh-CN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 Unicode MS" panose="020B0604020202020204" pitchFamily="34" charset="-122"/>
                        </a:rPr>
                        <m:t>≤ </m:t>
                      </m:r>
                      <m:f>
                        <m:fPr>
                          <m:ctrlPr>
                            <a:rPr lang="en-US" altLang="zh-CN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 Unicode MS" panose="020B0604020202020204" pitchFamily="34" charset="-12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sz="24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 Unicode MS" panose="020B0604020202020204" pitchFamily="34" charset="-122"/>
                            </a:rPr>
                            <m:t>max</m:t>
                          </m:r>
                          <m:r>
                            <a:rPr lang="en-US" altLang="zh-CN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 Unicode MS" panose="020B0604020202020204" pitchFamily="34" charset="-122"/>
                            </a:rPr>
                            <m:t>⁡(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 Unicode MS" panose="020B0604020202020204" pitchFamily="34" charset="-12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Arial Unicode MS" panose="020B0604020202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Arial Unicode MS" panose="020B0604020202020204" pitchFamily="34" charset="-122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Arial Unicode MS" panose="020B0604020202020204" pitchFamily="34" charset="-122"/>
                                    </a:rPr>
                                    <m:t>𝑋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zh-CN" sz="24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4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𝑉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  <m:sup/>
                              </m:sSubSup>
                            </m:e>
                          </m:d>
                          <m:r>
                            <a:rPr lang="en-US" altLang="zh-CN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 Unicode MS" panose="020B0604020202020204" pitchFamily="34" charset="-122"/>
                            </a:rPr>
                            <m:t>,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 Unicode MS" panose="020B0604020202020204" pitchFamily="34" charset="-12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Arial Unicode MS" panose="020B0604020202020204" pitchFamily="34" charset="-122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anose="020B0604020202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anose="020B0604020202020204" pitchFamily="34" charset="-122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anose="020B0604020202020204" pitchFamily="34" charset="-122"/>
                                        </a:rPr>
                                        <m:t>𝑋</m:t>
                                      </m:r>
                                    </m:sub>
                                  </m:sSub>
                                </m:e>
                                <m:sub/>
                                <m:sup>
                                  <m: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Arial Unicode MS" panose="020B0604020202020204" pitchFamily="34" charset="-122"/>
                                    </a:rPr>
                                    <m:t>𝑇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zh-CN" sz="2400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400" b="0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𝑈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  <m:sup/>
                              </m:sSubSup>
                            </m:e>
                          </m:d>
                          <m:r>
                            <a:rPr lang="en-US" altLang="zh-CN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 Unicode MS" panose="020B0604020202020204" pitchFamily="34" charset="-122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 Unicode MS" panose="020B0604020202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 Unicode MS" panose="020B0604020202020204" pitchFamily="34" charset="-122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 Unicode MS" panose="020B0604020202020204" pitchFamily="34" charset="-122"/>
                                </a:rPr>
                                <m:t>𝑚𝑖𝑛</m:t>
                              </m:r>
                            </m:sub>
                          </m:sSub>
                          <m:r>
                            <a:rPr lang="en-US" altLang="zh-CN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 Unicode MS" panose="020B0604020202020204" pitchFamily="34" charset="-122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zh-CN" sz="24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4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400" i="1">
                                  <a:latin typeface="Cambria Math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 Unicode MS" panose="020B0604020202020204" pitchFamily="34" charset="-122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zh-CN" sz="2400" dirty="0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443" y="4725488"/>
                <a:ext cx="4583114" cy="95526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695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Estimation – Step </a:t>
            </a:r>
            <a:r>
              <a:rPr lang="en-US" altLang="zh-CN" sz="4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4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3568" y="2286000"/>
                <a:ext cx="8093231" cy="16551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sz="2200" dirty="0" smtClean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prstClr val="black"/>
                            </a:solidFill>
                            <a:latin typeface="Cambria Math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</m:ctrlPr>
                      </m:sSubPr>
                      <m:e>
                        <m:r>
                          <a:rPr lang="zh-CN" altLang="en-US" sz="2200">
                            <a:solidFill>
                              <a:prstClr val="black"/>
                            </a:solidFill>
                            <a:latin typeface="Cambria Math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  <m:t>𝜽</m:t>
                        </m:r>
                      </m:e>
                      <m:sub>
                        <m:r>
                          <a:rPr lang="en-US" altLang="zh-CN" sz="2200" b="0" i="1" smtClean="0">
                            <a:solidFill>
                              <a:prstClr val="black"/>
                            </a:solidFill>
                            <a:latin typeface="Cambria Math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200" dirty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 be the largest principal angle </a:t>
                </a:r>
                <a:r>
                  <a:rPr lang="en-US" altLang="zh-CN" sz="2200" dirty="0" smtClean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for the subspace of signal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prstClr val="black"/>
                            </a:solidFill>
                            <a:latin typeface="Cambria Math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prstClr val="black"/>
                            </a:solidFill>
                            <a:latin typeface="Cambria Math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  <m:t>𝐴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prstClr val="black"/>
                            </a:solidFill>
                            <a:latin typeface="Cambria Math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200" dirty="0" smtClean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 and its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16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latin typeface="Cambria Math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altLang="zh-CN" sz="1600" i="1">
                            <a:latin typeface="Cambria Math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US" altLang="zh-CN" sz="1600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sz="16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16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latin typeface="Cambria Math"/>
                                <a:cs typeface="Arial" panose="020B0604020202020204" pitchFamily="34" charset="0"/>
                              </a:rPr>
                              <m:t>𝑈</m:t>
                            </m:r>
                          </m:e>
                        </m:acc>
                      </m:e>
                      <m:sub>
                        <m:r>
                          <a:rPr lang="en-US" altLang="zh-CN" sz="1600" i="1">
                            <a:latin typeface="Cambria Math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altLang="zh-CN" sz="16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16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sz="1600" i="1">
                                <a:latin typeface="Cambria Math"/>
                                <a:cs typeface="Arial" panose="020B0604020202020204" pitchFamily="34" charset="0"/>
                              </a:rPr>
                              <m:t>Σ</m:t>
                            </m:r>
                          </m:e>
                        </m:acc>
                      </m:e>
                      <m:sub>
                        <m:r>
                          <a:rPr lang="en-US" altLang="zh-CN" sz="1600" i="1">
                            <a:latin typeface="Cambria Math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sSubSup>
                      <m:sSubSupPr>
                        <m:ctrlPr>
                          <a:rPr lang="en-US" altLang="zh-CN" sz="16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zh-CN" sz="16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latin typeface="Cambria Math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altLang="zh-CN" sz="1600" i="1">
                            <a:latin typeface="Cambria Math"/>
                            <a:cs typeface="Arial" panose="020B0604020202020204" pitchFamily="34" charset="0"/>
                          </a:rPr>
                          <m:t>𝑘</m:t>
                        </m:r>
                      </m:sub>
                      <m:sup>
                        <m:r>
                          <a:rPr lang="en-US" altLang="zh-CN" sz="1600" i="1"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sz="1600" i="1" dirty="0">
                    <a:latin typeface="Cambria Math"/>
                    <a:cs typeface="Arial" panose="020B0604020202020204" pitchFamily="34" charset="0"/>
                  </a:rPr>
                  <a:t>.  </a:t>
                </a:r>
                <a:r>
                  <a:rPr lang="en-US" altLang="zh-CN" sz="2200" dirty="0" smtClean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The squared singular values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zh-CN" altLang="en-US" sz="20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𝑀</m:t>
                        </m:r>
                        <m:r>
                          <a:rPr lang="en-US" altLang="zh-CN" sz="2000" i="1">
                            <a:latin typeface="Cambria Math"/>
                          </a:rPr>
                          <m:t>,</m:t>
                        </m:r>
                        <m:r>
                          <a:rPr lang="en-US" altLang="zh-CN" sz="20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CN" sz="20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altLang="zh-CN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200" dirty="0" smtClean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 </a:t>
                </a:r>
                <a:r>
                  <a:rPr lang="en-US" altLang="zh-CN" sz="2200" dirty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corresponding to </a:t>
                </a:r>
                <a:r>
                  <a:rPr lang="en-US" altLang="zh-CN" sz="2200" dirty="0" smtClean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the estimates of joint components satisfy</a:t>
                </a:r>
                <a:endParaRPr lang="en-US" altLang="zh-CN" sz="22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zh-CN" altLang="en-US" sz="2000" i="1" dirty="0">
                  <a:solidFill>
                    <a:prstClr val="black"/>
                  </a:solidFill>
                  <a:latin typeface="Cambria Math"/>
                  <a:ea typeface="Cambria Math"/>
                  <a:cs typeface="Arial Unicode MS" panose="020B0604020202020204" pitchFamily="34" charset="-122"/>
                </a:endParaRPr>
              </a:p>
              <a:p>
                <a:pPr marL="0" indent="0">
                  <a:buNone/>
                </a:pPr>
                <a:endParaRPr lang="en-US" altLang="zh-CN" sz="2200" dirty="0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  <a:p>
                <a:pPr marL="0" indent="0">
                  <a:buNone/>
                </a:pPr>
                <a:endParaRPr lang="zh-CN" altLang="en-US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3568" y="2286000"/>
                <a:ext cx="8093231" cy="1655160"/>
              </a:xfrm>
              <a:blipFill rotWithShape="1">
                <a:blip r:embed="rId3"/>
                <a:stretch>
                  <a:fillRect l="-904" t="-22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457200" y="1493837"/>
                <a:ext cx="8229600" cy="48307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dirty="0" smtClean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Threshold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zh-CN" altLang="en-US" sz="2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𝑀</m:t>
                        </m:r>
                        <m:r>
                          <a:rPr lang="en-US" altLang="zh-CN" sz="2400" i="1">
                            <a:latin typeface="Cambria Math"/>
                          </a:rPr>
                          <m:t>,</m:t>
                        </m:r>
                        <m:r>
                          <a:rPr lang="en-US" altLang="zh-CN" sz="24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CN" sz="24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altLang="zh-CN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400" dirty="0" smtClean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in terms of the largest principal angels</a:t>
                </a:r>
              </a:p>
              <a:p>
                <a:endParaRPr lang="en-US" altLang="zh-CN" sz="2400" dirty="0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  <a:p>
                <a:endParaRPr lang="en-US" altLang="zh-CN" sz="2400" dirty="0" smtClean="0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  <a:p>
                <a:endParaRPr lang="en-US" altLang="zh-CN" sz="2400" dirty="0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  <a:p>
                <a:pPr marL="0" indent="0">
                  <a:buNone/>
                </a:pPr>
                <a:r>
                  <a:rPr lang="en-US" altLang="zh-CN" sz="2400" dirty="0" smtClean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 </a:t>
                </a:r>
              </a:p>
              <a:p>
                <a:endParaRPr lang="en-US" altLang="zh-CN" sz="2400" dirty="0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  <a:p>
                <a:endParaRPr lang="en-US" altLang="zh-CN" sz="2400" dirty="0" smtClean="0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  <a:p>
                <a:endParaRPr lang="en-US" altLang="zh-CN" sz="2400" dirty="0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  <a:p>
                <a:r>
                  <a:rPr lang="en-US" altLang="zh-CN" sz="2400" dirty="0" smtClean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Take the corresponding right singular vectors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𝑀</m:t>
                        </m:r>
                        <m:r>
                          <a:rPr lang="en-US" altLang="zh-CN" sz="2400" i="1">
                            <a:latin typeface="Cambria Math"/>
                          </a:rPr>
                          <m:t>,</m:t>
                        </m:r>
                        <m:r>
                          <a:rPr lang="en-US" altLang="zh-CN" sz="24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CN" sz="2400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sz="2400" dirty="0" smtClean="0">
                    <a:solidFill>
                      <a:prstClr val="black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 as the estimated basis of joint score space</a:t>
                </a:r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93837"/>
                <a:ext cx="8229600" cy="4830763"/>
              </a:xfrm>
              <a:prstGeom prst="rect">
                <a:avLst/>
              </a:prstGeom>
              <a:blipFill rotWithShape="1">
                <a:blip r:embed="rId4"/>
                <a:stretch>
                  <a:fillRect l="-963" t="-504" r="-8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62180" y="3657600"/>
                <a:ext cx="7819641" cy="11472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zh-CN" altLang="en-US" sz="24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𝑀</m:t>
                          </m:r>
                          <m:r>
                            <a:rPr lang="en-US" altLang="zh-CN" sz="2400" i="1">
                              <a:latin typeface="Cambria Math"/>
                            </a:rPr>
                            <m:t>,</m:t>
                          </m:r>
                          <m:r>
                            <a:rPr lang="en-US" altLang="zh-CN" sz="240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CN" sz="2400" b="0" i="0" smtClean="0">
                          <a:latin typeface="Cambria Math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altLang="zh-CN" sz="2400" b="0" i="1" smtClean="0">
                          <a:latin typeface="Cambria Math"/>
                          <a:ea typeface="Cambria Math"/>
                        </a:rPr>
                        <m:t>𝐾</m:t>
                      </m:r>
                      <m:r>
                        <a:rPr lang="en-US" altLang="zh-CN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altLang="zh-CN" sz="2400" b="0" i="1" smtClean="0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Arial Unicode MS" panose="020B0604020202020204" pitchFamily="34" charset="-122"/>
                                  <a:cs typeface="Arial Unicode MS" panose="020B0604020202020204" pitchFamily="34" charset="-122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n-US" altLang="zh-CN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Arial Unicode MS" panose="020B0604020202020204" pitchFamily="34" charset="-122"/>
                                      <a:cs typeface="Arial Unicode MS" panose="020B0604020202020204" pitchFamily="34" charset="-12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Arial Unicode MS" panose="020B0604020202020204" pitchFamily="34" charset="-122"/>
                                      <a:cs typeface="Arial Unicode MS" panose="020B0604020202020204" pitchFamily="34" charset="-122"/>
                                    </a:rPr>
                                    <m:t>𝑠𝑖𝑛</m:t>
                                  </m:r>
                                </m:e>
                                <m:sub/>
                                <m:sup>
                                  <m:r>
                                    <a:rPr lang="en-US" altLang="zh-CN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Arial Unicode MS" panose="020B0604020202020204" pitchFamily="34" charset="-122"/>
                                      <a:cs typeface="Arial Unicode MS" panose="020B0604020202020204" pitchFamily="34" charset="-122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zh-CN" alt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Arial Unicode MS" panose="020B0604020202020204" pitchFamily="34" charset="-122"/>
                                  <a:cs typeface="Arial Unicode MS" panose="020B0604020202020204" pitchFamily="34" charset="-122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Arial Unicode MS" panose="020B0604020202020204" pitchFamily="34" charset="-122"/>
                                  <a:cs typeface="Arial Unicode MS" panose="020B0604020202020204" pitchFamily="34" charset="-122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altLang="zh-CN" sz="2400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altLang="zh-CN" sz="2400" i="1">
                          <a:latin typeface="Cambria Math"/>
                          <a:ea typeface="Cambria Math"/>
                        </a:rPr>
                        <m:t>𝐾</m:t>
                      </m:r>
                      <m:r>
                        <a:rPr lang="en-US" altLang="zh-CN" sz="2400" i="1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zh-CN" sz="24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Arial Unicode MS" panose="020B0604020202020204" pitchFamily="34" charset="-122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Arial Unicode MS" panose="020B0604020202020204" pitchFamily="34" charset="-122"/>
                                    </a:rPr>
                                    <m:t>max</m:t>
                                  </m:r>
                                  <m: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Arial Unicode MS" panose="020B0604020202020204" pitchFamily="34" charset="-122"/>
                                    </a:rPr>
                                    <m:t>⁡(</m:t>
                                  </m:r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anose="020B0604020202020204" pitchFamily="34" charset="-12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anose="020B0604020202020204" pitchFamily="34" charset="-12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anose="020B0604020202020204" pitchFamily="34" charset="-122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anose="020B0604020202020204" pitchFamily="34" charset="-122"/>
                                            </a:rPr>
                                            <m:t>𝑋</m:t>
                                          </m:r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lang="en-US" altLang="zh-CN" sz="2400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altLang="zh-CN" sz="2400" i="1">
                                                  <a:latin typeface="Cambria Math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CN" sz="2400" i="1">
                                                  <a:latin typeface="Cambria Math"/>
                                                  <a:cs typeface="Arial" panose="020B0604020202020204" pitchFamily="34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𝑘</m:t>
                                          </m:r>
                                        </m:sub>
                                        <m:sup/>
                                      </m:sSubSup>
                                    </m:e>
                                  </m:d>
                                  <m: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Arial Unicode MS" panose="020B0604020202020204" pitchFamily="34" charset="-122"/>
                                    </a:rPr>
                                    <m:t>,</m:t>
                                  </m:r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anose="020B0604020202020204" pitchFamily="34" charset="-122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altLang="zh-CN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anose="020B0604020202020204" pitchFamily="34" charset="-122"/>
                                            </a:rPr>
                                          </m:ctrlPr>
                                        </m:sSub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sz="24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  <a:cs typeface="Arial Unicode MS" panose="020B0604020202020204" pitchFamily="34" charset="-122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4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  <a:cs typeface="Arial Unicode MS" panose="020B0604020202020204" pitchFamily="34" charset="-122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4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  <a:cs typeface="Arial Unicode MS" panose="020B0604020202020204" pitchFamily="34" charset="-122"/>
                                                </a:rPr>
                                                <m:t>𝑋</m:t>
                                              </m:r>
                                            </m:sub>
                                          </m:sSub>
                                        </m:e>
                                        <m:sub/>
                                        <m:sup>
                                          <m:r>
                                            <a:rPr lang="en-US" altLang="zh-CN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anose="020B0604020202020204" pitchFamily="34" charset="-122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sSubSup>
                                        <m:sSubSupPr>
                                          <m:ctrlPr>
                                            <a:rPr lang="en-US" altLang="zh-CN" sz="2400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altLang="zh-CN" sz="2400" i="1">
                                                  <a:latin typeface="Cambria Math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CN" sz="2400" i="1">
                                                  <a:latin typeface="Cambria Math"/>
                                                  <a:cs typeface="Arial" panose="020B0604020202020204" pitchFamily="34" charset="0"/>
                                                </a:rPr>
                                                <m:t>𝑈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𝑘</m:t>
                                          </m:r>
                                        </m:sub>
                                        <m:sup/>
                                      </m:sSubSup>
                                    </m:e>
                                  </m:d>
                                  <m: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Arial Unicode MS" panose="020B0604020202020204" pitchFamily="34" charset="-122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anose="020B0604020202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anose="020B0604020202020204" pitchFamily="34" charset="-122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anose="020B0604020202020204" pitchFamily="34" charset="-122"/>
                                        </a:rPr>
                                        <m:t>𝑚𝑖𝑛</m:t>
                                      </m:r>
                                    </m:sub>
                                  </m:sSub>
                                  <m: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Arial Unicode MS" panose="020B0604020202020204" pitchFamily="34" charset="-122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zh-CN" sz="2400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altLang="zh-CN" sz="2400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Arial Unicode MS" panose="020B0604020202020204" pitchFamily="34" charset="-122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sz="2400" dirty="0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80" y="3657600"/>
                <a:ext cx="7819641" cy="114723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676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altLang="zh-CN" sz="26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Project</a:t>
            </a: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data blocks to each row spaces</a:t>
            </a:r>
          </a:p>
          <a:p>
            <a:endParaRPr lang="en-US" altLang="zh-CN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6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Obtain estimations of each structure matrices</a:t>
            </a:r>
          </a:p>
          <a:p>
            <a:pPr lvl="1"/>
            <a:r>
              <a:rPr lang="en-US" altLang="zh-CN" sz="26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Times loading, singular value and basis in row together to recover each component</a:t>
            </a:r>
            <a:endParaRPr lang="zh-CN" altLang="en-US" sz="2600" dirty="0">
              <a:solidFill>
                <a:prstClr val="black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71600" y="2276872"/>
            <a:ext cx="7056784" cy="2793845"/>
            <a:chOff x="971600" y="2146984"/>
            <a:chExt cx="7056784" cy="2793845"/>
          </a:xfrm>
        </p:grpSpPr>
        <p:grpSp>
          <p:nvGrpSpPr>
            <p:cNvPr id="9" name="Group 8"/>
            <p:cNvGrpSpPr/>
            <p:nvPr/>
          </p:nvGrpSpPr>
          <p:grpSpPr>
            <a:xfrm>
              <a:off x="4139952" y="2274372"/>
              <a:ext cx="3024336" cy="1728192"/>
              <a:chOff x="3563888" y="2274372"/>
              <a:chExt cx="3024336" cy="1728192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3563888" y="2274372"/>
                <a:ext cx="648072" cy="172819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sz="2800" dirty="0">
                  <a:solidFill>
                    <a:prstClr val="white"/>
                  </a:solidFill>
                </a:endParaRPr>
              </a:p>
              <a:p>
                <a:pPr algn="ctr"/>
                <a:endParaRPr lang="zh-CN" alt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4427984" y="2274372"/>
                <a:ext cx="648072" cy="64807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sz="2800" i="1" dirty="0">
                  <a:solidFill>
                    <a:prstClr val="white"/>
                  </a:solidFill>
                  <a:latin typeface="Cambria Math"/>
                </a:endParaRPr>
              </a:p>
              <a:p>
                <a:pPr algn="ctr"/>
                <a:endParaRPr lang="en-US" altLang="zh-CN" sz="2800" dirty="0">
                  <a:solidFill>
                    <a:prstClr val="white"/>
                  </a:solidFill>
                </a:endParaRPr>
              </a:p>
              <a:p>
                <a:pPr algn="ctr"/>
                <a:endParaRPr lang="zh-CN" alt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220072" y="2274372"/>
                <a:ext cx="1368152" cy="64807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sz="2800" i="1" dirty="0">
                  <a:solidFill>
                    <a:prstClr val="white"/>
                  </a:solidFill>
                  <a:latin typeface="Cambria Math"/>
                </a:endParaRPr>
              </a:p>
              <a:p>
                <a:pPr algn="ctr"/>
                <a:endParaRPr lang="en-US" altLang="zh-CN" sz="2800" dirty="0">
                  <a:solidFill>
                    <a:prstClr val="white"/>
                  </a:solidFill>
                </a:endParaRPr>
              </a:p>
              <a:p>
                <a:pPr algn="ctr"/>
                <a:endParaRPr lang="zh-CN" altLang="en-US" sz="2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971600" y="2262744"/>
              <a:ext cx="1368152" cy="172819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2800" dirty="0">
                <a:solidFill>
                  <a:prstClr val="white"/>
                </a:solidFill>
              </a:endParaRPr>
            </a:p>
            <a:p>
              <a:pPr algn="ctr"/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2380320" y="2596344"/>
              <a:ext cx="1368152" cy="729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2800" i="1" dirty="0">
                <a:solidFill>
                  <a:prstClr val="white"/>
                </a:solidFill>
                <a:latin typeface="Cambria Math"/>
              </a:endParaRPr>
            </a:p>
            <a:p>
              <a:pPr algn="ctr"/>
              <a:endParaRPr lang="en-US" altLang="zh-CN" sz="2800" dirty="0">
                <a:solidFill>
                  <a:prstClr val="white"/>
                </a:solidFill>
              </a:endParaRPr>
            </a:p>
            <a:p>
              <a:pPr algn="ctr"/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231267" y="2617096"/>
                  <a:ext cx="54053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</m:oMath>
                    </m:oMathPara>
                  </a14:m>
                  <a:endParaRPr lang="zh-CN" altLang="en-US" sz="28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1267" y="2617096"/>
                  <a:ext cx="540533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/>
            <p:cNvSpPr txBox="1"/>
            <p:nvPr/>
          </p:nvSpPr>
          <p:spPr>
            <a:xfrm>
              <a:off x="1231687" y="2772897"/>
              <a:ext cx="8479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Block</a:t>
              </a:r>
              <a:endParaRPr lang="zh-CN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37167" y="2708920"/>
              <a:ext cx="9512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Row space</a:t>
              </a:r>
              <a:endParaRPr lang="zh-CN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6948264" y="2636912"/>
              <a:ext cx="1368152" cy="6480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2800" i="1" dirty="0">
                <a:solidFill>
                  <a:prstClr val="white"/>
                </a:solidFill>
                <a:latin typeface="Cambria Math"/>
              </a:endParaRPr>
            </a:p>
            <a:p>
              <a:pPr algn="ctr"/>
              <a:endParaRPr lang="en-US" altLang="zh-CN" sz="2800" dirty="0">
                <a:solidFill>
                  <a:prstClr val="white"/>
                </a:solidFill>
              </a:endParaRPr>
            </a:p>
            <a:p>
              <a:pPr algn="ctr"/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24128" y="2146984"/>
              <a:ext cx="2304256" cy="1930088"/>
            </a:xfrm>
            <a:prstGeom prst="rect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3569883" y="2749488"/>
              <a:ext cx="385282" cy="3625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Left Brace 15"/>
            <p:cNvSpPr/>
            <p:nvPr/>
          </p:nvSpPr>
          <p:spPr>
            <a:xfrm rot="5400000" flipH="1">
              <a:off x="4751319" y="3393697"/>
              <a:ext cx="289434" cy="1512168"/>
            </a:xfrm>
            <a:prstGeom prst="leftBrace">
              <a:avLst>
                <a:gd name="adj1" fmla="val 52121"/>
                <a:gd name="adj2" fmla="val 49201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55165" y="4294498"/>
              <a:ext cx="26935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Get Loading and singular value matrices</a:t>
              </a:r>
              <a:endParaRPr lang="zh-CN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4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Estimation – Step 3</a:t>
            </a:r>
            <a:endParaRPr lang="zh-CN" altLang="en-US" sz="4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163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Post JIVE analysis</a:t>
            </a:r>
            <a:endParaRPr lang="zh-CN" altLang="en-US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 smtClean="0"/>
                  <a:t>Three data representations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𝐽</m:t>
                            </m:r>
                          </m:e>
                        </m:acc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𝑈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 smtClean="0">
                                <a:latin typeface="Cambria Math"/>
                                <a:ea typeface="Cambria Math"/>
                              </a:rPr>
                              <m:t>Σ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′</m:t>
                    </m:r>
                  </m:oMath>
                </a14:m>
                <a:endParaRPr lang="en-US" altLang="zh-CN" dirty="0" smtClean="0"/>
              </a:p>
              <a:p>
                <a:r>
                  <a:rPr lang="en-US" altLang="zh-CN" sz="2800" dirty="0" smtClean="0"/>
                  <a:t>Full matrix representation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𝐽</m:t>
                            </m:r>
                          </m:e>
                        </m:acc>
                      </m:e>
                      <m:sub>
                        <m:r>
                          <a:rPr lang="en-US" altLang="zh-CN" sz="28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altLang="zh-CN" sz="2800" dirty="0" smtClean="0"/>
              </a:p>
              <a:p>
                <a:pPr lvl="1"/>
                <a:endParaRPr lang="en-US" altLang="zh-CN" sz="2400" dirty="0" smtClean="0"/>
              </a:p>
              <a:p>
                <a:r>
                  <a:rPr lang="en-US" altLang="zh-CN" sz="2800" dirty="0" smtClean="0"/>
                  <a:t>Block specific score (BSS)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sz="2800" i="1">
                                <a:latin typeface="Cambria Math"/>
                                <a:ea typeface="Cambria Math"/>
                              </a:rPr>
                              <m:t>Σ</m:t>
                            </m:r>
                          </m:e>
                        </m:acc>
                      </m:e>
                      <m:sub>
                        <m:r>
                          <a:rPr lang="en-US" altLang="zh-CN" sz="2800" i="1">
                            <a:latin typeface="Cambria Math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altLang="zh-CN" sz="2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altLang="zh-CN" sz="28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zh-CN" sz="2800" i="1">
                        <a:latin typeface="Cambria Math"/>
                      </a:rPr>
                      <m:t>′</m:t>
                    </m:r>
                  </m:oMath>
                </a14:m>
                <a:endParaRPr lang="en-US" altLang="zh-CN" sz="2800" dirty="0" smtClean="0"/>
              </a:p>
              <a:p>
                <a:pPr lvl="1"/>
                <a:r>
                  <a:rPr lang="en-US" altLang="zh-CN" sz="2400" dirty="0" smtClean="0"/>
                  <a:t>Focus on the relationships between subjects</a:t>
                </a:r>
              </a:p>
              <a:p>
                <a:pPr lvl="1"/>
                <a:r>
                  <a:rPr lang="en-US" altLang="zh-CN" sz="2400" dirty="0" smtClean="0"/>
                  <a:t>No loss of  information for rotation invariant methods</a:t>
                </a:r>
              </a:p>
              <a:p>
                <a:pPr lvl="1"/>
                <a:endParaRPr lang="en-US" altLang="zh-CN" sz="2400" dirty="0"/>
              </a:p>
              <a:p>
                <a:r>
                  <a:rPr lang="en-US" altLang="zh-CN" sz="2800" dirty="0" smtClean="0"/>
                  <a:t>Common normalized score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altLang="zh-CN" sz="28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zh-CN" sz="2800" i="1">
                        <a:latin typeface="Cambria Math"/>
                      </a:rPr>
                      <m:t>′</m:t>
                    </m:r>
                  </m:oMath>
                </a14:m>
                <a:endParaRPr lang="en-US" altLang="zh-CN" sz="2800" dirty="0" smtClean="0"/>
              </a:p>
              <a:p>
                <a:pPr lvl="1"/>
                <a:r>
                  <a:rPr lang="en-US" altLang="zh-CN" sz="2400" dirty="0" smtClean="0"/>
                  <a:t>Focus on the joint behavior of data blocks</a:t>
                </a:r>
                <a:endParaRPr lang="en-US" altLang="zh-CN" sz="2400" dirty="0"/>
              </a:p>
              <a:p>
                <a:pPr marL="457200" lvl="1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8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ln>
                <a:noFill/>
              </a:ln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zh-CN" dirty="0" smtClean="0"/>
                  <a:t>Data blocks</a:t>
                </a:r>
              </a:p>
              <a:p>
                <a:pPr lvl="1"/>
                <a:r>
                  <a:rPr lang="en-US" altLang="zh-CN" dirty="0" smtClean="0"/>
                  <a:t>mRNA (</a:t>
                </a:r>
                <a:r>
                  <a:rPr lang="en-US" altLang="zh-CN" dirty="0"/>
                  <a:t>GE):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16615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×616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Copy </a:t>
                </a:r>
                <a:r>
                  <a:rPr lang="en-US" altLang="zh-CN" dirty="0" smtClean="0"/>
                  <a:t>number (CN</a:t>
                </a:r>
                <a:r>
                  <a:rPr lang="en-US" altLang="zh-CN" dirty="0"/>
                  <a:t>):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/>
                        <a:ea typeface="Cambria Math"/>
                      </a:rPr>
                      <m:t>24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174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×616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 smtClean="0"/>
                  <a:t>Reverse phase protein array (RPPA):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Cambria Math"/>
                      </a:rPr>
                      <m:t>1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8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7×61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6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 smtClean="0"/>
                  <a:t>Gene mutation (Mutation):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/>
                        <a:ea typeface="Cambria Math"/>
                      </a:rPr>
                      <m:t>18256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×616</m:t>
                    </m:r>
                  </m:oMath>
                </a14:m>
                <a:endParaRPr lang="en-US" altLang="zh-CN" dirty="0" smtClean="0"/>
              </a:p>
              <a:p>
                <a:pPr lvl="1"/>
                <a:endParaRPr lang="en-US" altLang="zh-CN" dirty="0"/>
              </a:p>
              <a:p>
                <a:r>
                  <a:rPr lang="en-US" altLang="zh-CN" dirty="0" smtClean="0"/>
                  <a:t>Tumor subtypes </a:t>
                </a:r>
              </a:p>
              <a:p>
                <a:pPr lvl="1"/>
                <a:r>
                  <a:rPr lang="en-US" altLang="zh-CN" dirty="0" smtClean="0">
                    <a:solidFill>
                      <a:srgbClr val="6600CC"/>
                    </a:solidFill>
                  </a:rPr>
                  <a:t>Basal-like: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6600CC"/>
                        </a:solidFill>
                        <a:latin typeface="Cambria Math"/>
                        <a:ea typeface="Cambria Math"/>
                      </a:rPr>
                      <m:t>⊲</m:t>
                    </m:r>
                  </m:oMath>
                </a14:m>
                <a:endParaRPr lang="en-US" altLang="zh-CN" dirty="0" smtClean="0">
                  <a:solidFill>
                    <a:srgbClr val="6600CC"/>
                  </a:solidFill>
                </a:endParaRPr>
              </a:p>
              <a:p>
                <a:pPr lvl="1"/>
                <a:r>
                  <a:rPr lang="en-US" altLang="zh-CN" dirty="0" smtClean="0">
                    <a:solidFill>
                      <a:srgbClr val="00FFFF"/>
                    </a:solidFill>
                  </a:rPr>
                  <a:t>HER2-like: </a:t>
                </a:r>
                <a14:m>
                  <m:oMath xmlns:m="http://schemas.openxmlformats.org/officeDocument/2006/math">
                    <m:r>
                      <a:rPr lang="en-US" altLang="zh-CN" sz="3600" b="1" i="1" smtClean="0">
                        <a:solidFill>
                          <a:srgbClr val="00FFFF"/>
                        </a:solidFill>
                        <a:latin typeface="Cambria Math"/>
                        <a:ea typeface="Cambria Math"/>
                      </a:rPr>
                      <m:t>∗</m:t>
                    </m:r>
                  </m:oMath>
                </a14:m>
                <a:endParaRPr lang="en-US" altLang="zh-CN" sz="3600" b="1" dirty="0" smtClean="0">
                  <a:solidFill>
                    <a:srgbClr val="00FFFF"/>
                  </a:solidFill>
                </a:endParaRPr>
              </a:p>
              <a:p>
                <a:pPr lvl="1"/>
                <a:r>
                  <a:rPr lang="en-US" altLang="zh-CN" dirty="0" smtClean="0">
                    <a:solidFill>
                      <a:srgbClr val="FF0000"/>
                    </a:solidFill>
                  </a:rPr>
                  <a:t>Luminal A: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</m:oMath>
                </a14:m>
                <a:endParaRPr lang="en-US" altLang="zh-CN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altLang="zh-CN" dirty="0" smtClean="0">
                    <a:solidFill>
                      <a:srgbClr val="FF00FF"/>
                    </a:solidFill>
                  </a:rPr>
                  <a:t>Luminal B: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F00FF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endParaRPr lang="zh-CN" altLang="en-US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2"/>
                <a:stretch>
                  <a:fillRect l="-1481" t="-32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Application</a:t>
            </a:r>
            <a:r>
              <a:rPr lang="en-US" altLang="zh-CN" sz="4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– </a:t>
            </a:r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TCGA Breast Cancer Data</a:t>
            </a:r>
            <a:endParaRPr lang="zh-CN" altLang="en-US" sz="32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263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Joint between GE – CN – RPPA – Mutation </a:t>
            </a:r>
            <a:endParaRPr lang="zh-CN" altLang="en-U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Application</a:t>
            </a:r>
            <a:r>
              <a:rPr lang="en-US" altLang="zh-CN" sz="4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– </a:t>
            </a:r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TCGA Breast Cancer Data</a:t>
            </a:r>
            <a:endParaRPr lang="zh-CN" altLang="en-US" sz="32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7" b="24227"/>
          <a:stretch/>
        </p:blipFill>
        <p:spPr bwMode="auto">
          <a:xfrm>
            <a:off x="1157454" y="2207414"/>
            <a:ext cx="6829093" cy="4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11777" y="6477000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CNS 1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1161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 smtClean="0"/>
              <a:t>Joint among the remaining individual GE – CN – RPPA</a:t>
            </a:r>
            <a:endParaRPr lang="zh-CN" altLang="en-U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Application</a:t>
            </a:r>
            <a:r>
              <a:rPr lang="en-US" altLang="zh-CN" sz="4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– </a:t>
            </a:r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TCGA Breast Cancer Data</a:t>
            </a:r>
            <a:endParaRPr lang="zh-CN" altLang="en-US" sz="32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7" b="24227"/>
          <a:stretch/>
        </p:blipFill>
        <p:spPr bwMode="auto">
          <a:xfrm>
            <a:off x="1157454" y="2305272"/>
            <a:ext cx="6829093" cy="4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69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Application – Mortality Data</a:t>
            </a:r>
            <a:endParaRPr lang="zh-CN" altLang="en-US" sz="4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91E1-AA99-481F-8EF4-3DAD629A89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Male block Versus Female block</a:t>
            </a:r>
            <a:endParaRPr lang="zh-CN" altLang="en-US" sz="28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8851" y="2286000"/>
            <a:ext cx="7926299" cy="4176464"/>
            <a:chOff x="318109" y="2204864"/>
            <a:chExt cx="7926299" cy="4176464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00" t="6863" r="2655" b="13066"/>
            <a:stretch/>
          </p:blipFill>
          <p:spPr bwMode="auto">
            <a:xfrm>
              <a:off x="2267744" y="2204864"/>
              <a:ext cx="3744416" cy="4176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ight Brace 7"/>
            <p:cNvSpPr/>
            <p:nvPr/>
          </p:nvSpPr>
          <p:spPr>
            <a:xfrm>
              <a:off x="5904148" y="2348880"/>
              <a:ext cx="324036" cy="1584176"/>
            </a:xfrm>
            <a:prstGeom prst="rightBrace">
              <a:avLst>
                <a:gd name="adj1" fmla="val 35909"/>
                <a:gd name="adj2" fmla="val 51132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Right Brace 8"/>
            <p:cNvSpPr/>
            <p:nvPr/>
          </p:nvSpPr>
          <p:spPr>
            <a:xfrm>
              <a:off x="5940152" y="4653136"/>
              <a:ext cx="324036" cy="1584176"/>
            </a:xfrm>
            <a:prstGeom prst="rightBrace">
              <a:avLst>
                <a:gd name="adj1" fmla="val 35909"/>
                <a:gd name="adj2" fmla="val 51132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45088" y="2924944"/>
              <a:ext cx="19784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1F497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 as </a:t>
              </a:r>
              <a:r>
                <a:rPr lang="en-US" altLang="zh-CN" sz="2000" dirty="0" smtClean="0">
                  <a:solidFill>
                    <a:srgbClr val="1F497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features</a:t>
              </a:r>
            </a:p>
            <a:p>
              <a:r>
                <a:rPr lang="en-US" altLang="zh-CN" sz="2000" dirty="0" smtClean="0">
                  <a:solidFill>
                    <a:srgbClr val="1F497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(0 – 95)</a:t>
              </a:r>
              <a:endParaRPr lang="zh-CN" altLang="en-US" sz="20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65981" y="5301208"/>
              <a:ext cx="19784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1F497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 as features</a:t>
              </a:r>
              <a:endParaRPr lang="zh-CN" altLang="en-US" sz="20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Left Brace 11"/>
            <p:cNvSpPr/>
            <p:nvPr/>
          </p:nvSpPr>
          <p:spPr>
            <a:xfrm rot="5400000" flipH="1">
              <a:off x="3986727" y="2474193"/>
              <a:ext cx="289434" cy="3348372"/>
            </a:xfrm>
            <a:prstGeom prst="leftBrace">
              <a:avLst>
                <a:gd name="adj1" fmla="val 52121"/>
                <a:gd name="adj2" fmla="val 49201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03848" y="4181018"/>
              <a:ext cx="38352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1F497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Years as </a:t>
              </a:r>
              <a:r>
                <a:rPr lang="en-US" altLang="zh-CN" sz="2000" dirty="0" smtClean="0">
                  <a:solidFill>
                    <a:srgbClr val="1F497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Subjects (1918 - 2002)</a:t>
              </a:r>
              <a:endParaRPr lang="zh-CN" altLang="en-US" sz="20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7991" y="2940913"/>
              <a:ext cx="17395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1F497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Spanish Male</a:t>
              </a:r>
              <a:endParaRPr lang="zh-CN" altLang="en-US" sz="20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8109" y="5245169"/>
              <a:ext cx="20393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1F497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Spanish Female</a:t>
              </a:r>
              <a:endParaRPr lang="zh-CN" altLang="en-US" sz="20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39646" y="234888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16917" y="2339549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12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228600" y="1295400"/>
            <a:ext cx="4236514" cy="4085510"/>
            <a:chOff x="457198" y="1371600"/>
            <a:chExt cx="5943601" cy="5013721"/>
          </a:xfrm>
        </p:grpSpPr>
        <p:pic>
          <p:nvPicPr>
            <p:cNvPr id="32" name="Picture 2" descr="Integrated data set for comparing and contrasting multiple tumor types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371600"/>
              <a:ext cx="5857875" cy="4314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457198" y="5667688"/>
              <a:ext cx="5943601" cy="7176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Figure : The Cancer Genome Atlas Research Network, Weinstein, J.N., </a:t>
              </a:r>
              <a:r>
                <a:rPr lang="en-US" altLang="zh-CN" sz="800" dirty="0" err="1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Collisson</a:t>
              </a:r>
              <a:r>
                <a:rPr lang="en-US" altLang="zh-CN" sz="800" dirty="0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, E.A., Mills, G.B., Shaw, K.M., </a:t>
              </a:r>
              <a:r>
                <a:rPr lang="en-US" altLang="zh-CN" sz="800" dirty="0" err="1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Ozenberger</a:t>
              </a:r>
              <a:r>
                <a:rPr lang="en-US" altLang="zh-CN" sz="800" dirty="0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, B.A., </a:t>
              </a:r>
              <a:r>
                <a:rPr lang="en-US" altLang="zh-CN" sz="800" dirty="0" err="1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Ellrott</a:t>
              </a:r>
              <a:r>
                <a:rPr lang="en-US" altLang="zh-CN" sz="800" dirty="0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, K., </a:t>
              </a:r>
              <a:r>
                <a:rPr lang="en-US" altLang="zh-CN" sz="800" dirty="0" err="1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Shmulevich</a:t>
              </a:r>
              <a:r>
                <a:rPr lang="en-US" altLang="zh-CN" sz="800" dirty="0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, I., Sander, C., and Stuart, J.M. (2013) </a:t>
              </a:r>
            </a:p>
            <a:p>
              <a:r>
                <a:rPr lang="en-US" altLang="zh-CN" sz="800" b="1" dirty="0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The Cancer Genome Atlas Pan-Cancer analysis project</a:t>
              </a:r>
              <a:r>
                <a:rPr lang="en-US" altLang="zh-CN" sz="800" dirty="0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.</a:t>
              </a:r>
              <a:endParaRPr lang="zh-CN" altLang="en-US" sz="8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4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Modern Data Challenge</a:t>
            </a:r>
            <a:endParaRPr lang="zh-CN" altLang="en-US" sz="4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5000" y="2057400"/>
            <a:ext cx="638908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00800" y="2057400"/>
            <a:ext cx="533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86954" y="2057400"/>
            <a:ext cx="1242646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05800" y="2057400"/>
            <a:ext cx="533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715000" y="2895600"/>
            <a:ext cx="3124200" cy="457200"/>
            <a:chOff x="2743200" y="3200400"/>
            <a:chExt cx="3124200" cy="762000"/>
          </a:xfrm>
          <a:solidFill>
            <a:schemeClr val="accent3">
              <a:lumMod val="75000"/>
            </a:schemeClr>
          </a:solidFill>
        </p:grpSpPr>
        <p:sp>
          <p:nvSpPr>
            <p:cNvPr id="8" name="Rectangle 7"/>
            <p:cNvSpPr/>
            <p:nvPr/>
          </p:nvSpPr>
          <p:spPr>
            <a:xfrm>
              <a:off x="2743200" y="3200400"/>
              <a:ext cx="638908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429000" y="3200400"/>
              <a:ext cx="533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15154" y="3200400"/>
              <a:ext cx="1242646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34000" y="3200400"/>
              <a:ext cx="533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15000" y="3429000"/>
            <a:ext cx="3124200" cy="190500"/>
            <a:chOff x="2743200" y="3200400"/>
            <a:chExt cx="3124200" cy="762000"/>
          </a:xfrm>
          <a:solidFill>
            <a:schemeClr val="accent6">
              <a:lumMod val="75000"/>
            </a:schemeClr>
          </a:solidFill>
        </p:grpSpPr>
        <p:sp>
          <p:nvSpPr>
            <p:cNvPr id="14" name="Rectangle 13"/>
            <p:cNvSpPr/>
            <p:nvPr/>
          </p:nvSpPr>
          <p:spPr>
            <a:xfrm>
              <a:off x="2743200" y="3200400"/>
              <a:ext cx="638908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29000" y="3200400"/>
              <a:ext cx="533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15154" y="3200400"/>
              <a:ext cx="1242646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34000" y="3200400"/>
              <a:ext cx="533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15000" y="3733800"/>
            <a:ext cx="3124200" cy="914400"/>
            <a:chOff x="2743200" y="3200400"/>
            <a:chExt cx="3124200" cy="762000"/>
          </a:xfrm>
          <a:solidFill>
            <a:srgbClr val="00B050"/>
          </a:solidFill>
        </p:grpSpPr>
        <p:sp>
          <p:nvSpPr>
            <p:cNvPr id="19" name="Rectangle 18"/>
            <p:cNvSpPr/>
            <p:nvPr/>
          </p:nvSpPr>
          <p:spPr>
            <a:xfrm>
              <a:off x="2743200" y="3200400"/>
              <a:ext cx="638908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429000" y="3200400"/>
              <a:ext cx="533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015154" y="3200400"/>
              <a:ext cx="1242646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334000" y="3200400"/>
              <a:ext cx="533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3" name="Down Arrow 22"/>
          <p:cNvSpPr/>
          <p:nvPr/>
        </p:nvSpPr>
        <p:spPr>
          <a:xfrm>
            <a:off x="5181600" y="2438400"/>
            <a:ext cx="1524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6473836" y="1600200"/>
            <a:ext cx="2365363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62600" y="149173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Subject</a:t>
            </a:r>
            <a:endParaRPr lang="zh-CN" altLang="en-US" dirty="0">
              <a:solidFill>
                <a:prstClr val="black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30451" y="20574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Feature</a:t>
            </a:r>
            <a:endParaRPr lang="zh-CN" altLang="en-US" dirty="0">
              <a:solidFill>
                <a:prstClr val="black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4300" y="5537537"/>
            <a:ext cx="89154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1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Well defined intrinsic joint and individual variation to generate an identifiable </a:t>
            </a:r>
            <a:r>
              <a:rPr lang="en-US" altLang="zh-CN" sz="21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decomposition</a:t>
            </a:r>
            <a:endParaRPr lang="en-US" altLang="zh-CN" sz="2100" dirty="0">
              <a:solidFill>
                <a:prstClr val="black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100" b="1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Heterogeneous</a:t>
            </a:r>
            <a:r>
              <a:rPr lang="en-US" altLang="zh-CN" sz="21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1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high dimensional data </a:t>
            </a:r>
            <a:r>
              <a:rPr lang="en-US" altLang="zh-CN" sz="21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sets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91E1-AA99-481F-8EF4-3DAD629A89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1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36"/>
          <a:stretch/>
        </p:blipFill>
        <p:spPr bwMode="auto">
          <a:xfrm>
            <a:off x="730795" y="1509187"/>
            <a:ext cx="7682411" cy="53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096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First Joint Component - Male</a:t>
            </a:r>
            <a:endParaRPr lang="zh-CN" altLang="en-US" sz="4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27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First Joint Component - Female</a:t>
            </a:r>
            <a:endParaRPr lang="zh-CN" altLang="en-US" sz="4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18"/>
          <a:stretch/>
        </p:blipFill>
        <p:spPr bwMode="auto">
          <a:xfrm>
            <a:off x="731520" y="1323189"/>
            <a:ext cx="7680960" cy="553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12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Second Joint Component - Male</a:t>
            </a:r>
            <a:endParaRPr lang="zh-CN" altLang="en-US" sz="4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28" b="-1"/>
          <a:stretch/>
        </p:blipFill>
        <p:spPr bwMode="auto">
          <a:xfrm>
            <a:off x="731520" y="1413555"/>
            <a:ext cx="7680960" cy="544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98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Second Joint Component - Female</a:t>
            </a:r>
            <a:endParaRPr lang="zh-CN" altLang="en-US" sz="4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91"/>
          <a:stretch/>
        </p:blipFill>
        <p:spPr bwMode="auto">
          <a:xfrm>
            <a:off x="731520" y="1300601"/>
            <a:ext cx="7680960" cy="5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47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Individual Component - Male</a:t>
            </a:r>
            <a:endParaRPr lang="zh-CN" altLang="en-US" sz="4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18"/>
          <a:stretch/>
        </p:blipFill>
        <p:spPr bwMode="auto">
          <a:xfrm>
            <a:off x="731520" y="1571692"/>
            <a:ext cx="7680960" cy="528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15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Individual Component - Female</a:t>
            </a:r>
            <a:endParaRPr lang="zh-CN" altLang="en-US" sz="4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18"/>
          <a:stretch/>
        </p:blipFill>
        <p:spPr bwMode="auto">
          <a:xfrm>
            <a:off x="731520" y="1323191"/>
            <a:ext cx="7680960" cy="553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33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Hierarchical JIVE decomposition</a:t>
            </a:r>
          </a:p>
          <a:p>
            <a:endParaRPr lang="en-US" altLang="zh-CN" dirty="0" smtClean="0"/>
          </a:p>
          <a:p>
            <a:r>
              <a:rPr lang="en-US" altLang="zh-CN" dirty="0"/>
              <a:t>Supervised </a:t>
            </a:r>
            <a:r>
              <a:rPr lang="en-US" altLang="zh-CN" dirty="0" smtClean="0"/>
              <a:t>learning </a:t>
            </a:r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Additional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Future Work</a:t>
            </a:r>
            <a:endParaRPr lang="zh-CN" altLang="en-US" sz="4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952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zh-CN" altLang="en-US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8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Appendix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6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7" b="24227"/>
          <a:stretch/>
        </p:blipFill>
        <p:spPr bwMode="auto">
          <a:xfrm>
            <a:off x="27239" y="399160"/>
            <a:ext cx="9089522" cy="605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0" y="4186535"/>
            <a:ext cx="3464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prstClr val="black"/>
                </a:solidFill>
              </a:rPr>
              <a:t>Suggested Rank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：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11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 / 16</a:t>
            </a:r>
            <a:endParaRPr lang="zh-CN" alt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80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3000" dirty="0" smtClean="0"/>
              <a:t>Lock </a:t>
            </a:r>
            <a:r>
              <a:rPr lang="en-US" altLang="zh-CN" sz="3000" dirty="0"/>
              <a:t>et al (2013) : Joint and individual variation explained (</a:t>
            </a:r>
            <a:r>
              <a:rPr lang="en-US" altLang="zh-CN" sz="3000" dirty="0" smtClean="0"/>
              <a:t>JIVE)</a:t>
            </a:r>
          </a:p>
          <a:p>
            <a:pPr lvl="1"/>
            <a:r>
              <a:rPr lang="en-US" altLang="zh-CN" sz="2600" dirty="0" smtClean="0"/>
              <a:t>Formulate it into a matrix decomposition problem</a:t>
            </a:r>
          </a:p>
          <a:p>
            <a:pPr lvl="1"/>
            <a:r>
              <a:rPr lang="en-US" altLang="zh-CN" sz="2600" dirty="0" smtClean="0"/>
              <a:t>But no guarantee of satisfying the definitions</a:t>
            </a:r>
          </a:p>
          <a:p>
            <a:pPr lvl="1"/>
            <a:r>
              <a:rPr lang="en-US" altLang="zh-CN" sz="2600" dirty="0" smtClean="0"/>
              <a:t>Slow iterative computation </a:t>
            </a:r>
          </a:p>
          <a:p>
            <a:pPr lvl="1"/>
            <a:r>
              <a:rPr lang="en-US" altLang="zh-CN" sz="2600" dirty="0" smtClean="0"/>
              <a:t>A need for arbitrary normalization </a:t>
            </a:r>
          </a:p>
          <a:p>
            <a:pPr marL="0" indent="0">
              <a:buNone/>
            </a:pPr>
            <a:endParaRPr lang="en-US" altLang="zh-CN" sz="3000" dirty="0"/>
          </a:p>
          <a:p>
            <a:r>
              <a:rPr lang="en-US" altLang="zh-CN" sz="3000" dirty="0" smtClean="0"/>
              <a:t>Our improvements</a:t>
            </a:r>
          </a:p>
          <a:p>
            <a:pPr lvl="1"/>
            <a:r>
              <a:rPr lang="en-US" altLang="zh-CN" sz="2600" dirty="0" smtClean="0"/>
              <a:t>An insightful interpretation of extracted variation </a:t>
            </a:r>
          </a:p>
          <a:p>
            <a:pPr lvl="1"/>
            <a:r>
              <a:rPr lang="en-US" altLang="zh-CN" sz="2600" dirty="0" smtClean="0"/>
              <a:t>Fast non-iterative calculation </a:t>
            </a:r>
          </a:p>
          <a:p>
            <a:pPr lvl="1"/>
            <a:r>
              <a:rPr lang="en-US" altLang="zh-CN" sz="2600" dirty="0"/>
              <a:t>Improve </a:t>
            </a:r>
            <a:r>
              <a:rPr lang="en-US" altLang="zh-CN" sz="2600" dirty="0" err="1" smtClean="0"/>
              <a:t>identifiability</a:t>
            </a:r>
            <a:endParaRPr lang="en-US" altLang="zh-CN" sz="2600" dirty="0" smtClean="0"/>
          </a:p>
          <a:p>
            <a:pPr lvl="1"/>
            <a:r>
              <a:rPr lang="en-US" altLang="zh-CN" sz="2600" dirty="0" smtClean="0"/>
              <a:t>Normalization-free heterogeneity addressment</a:t>
            </a:r>
            <a:endParaRPr lang="zh-CN" altLang="en-US" sz="2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altLang="zh-CN" sz="4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Integrated Analysis </a:t>
            </a:r>
            <a:endParaRPr lang="zh-CN" altLang="en-US" sz="4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91E1-AA99-481F-8EF4-3DAD629A89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5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7" b="24227"/>
          <a:stretch/>
        </p:blipFill>
        <p:spPr bwMode="auto">
          <a:xfrm>
            <a:off x="27239" y="399160"/>
            <a:ext cx="9089522" cy="605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000" y="4186535"/>
            <a:ext cx="3308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prstClr val="black"/>
                </a:solidFill>
              </a:rPr>
              <a:t>Suggested Rank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： </a:t>
            </a:r>
            <a:r>
              <a:rPr lang="en-US" altLang="zh-CN" sz="2400" b="1" dirty="0">
                <a:solidFill>
                  <a:srgbClr val="FF0000"/>
                </a:solidFill>
              </a:rPr>
              <a:t>6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 / 12</a:t>
            </a:r>
            <a:endParaRPr lang="zh-CN" alt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13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7" b="24227"/>
          <a:stretch/>
        </p:blipFill>
        <p:spPr bwMode="auto">
          <a:xfrm>
            <a:off x="27239" y="399160"/>
            <a:ext cx="9089522" cy="605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000" y="4186535"/>
            <a:ext cx="3308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prstClr val="black"/>
                </a:solidFill>
              </a:rPr>
              <a:t>Suggested Rank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：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8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 / 15</a:t>
            </a:r>
            <a:endParaRPr lang="zh-CN" alt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4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7" b="24227"/>
          <a:stretch/>
        </p:blipFill>
        <p:spPr bwMode="auto">
          <a:xfrm>
            <a:off x="27239" y="399160"/>
            <a:ext cx="9089522" cy="605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15000" y="4186535"/>
            <a:ext cx="3464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prstClr val="black"/>
                </a:solidFill>
              </a:rPr>
              <a:t>Suggested Rank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：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12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 / 16</a:t>
            </a:r>
            <a:endParaRPr lang="zh-CN" alt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47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7" b="24227"/>
          <a:stretch/>
        </p:blipFill>
        <p:spPr bwMode="auto">
          <a:xfrm>
            <a:off x="27239" y="533400"/>
            <a:ext cx="9089522" cy="605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52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231025" y="2145286"/>
            <a:ext cx="4620491" cy="376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Toy Example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506"/>
            <a:ext cx="8229600" cy="4525963"/>
          </a:xfrm>
        </p:spPr>
        <p:txBody>
          <a:bodyPr/>
          <a:lstStyle/>
          <a:p>
            <a:r>
              <a:rPr lang="en-US" altLang="zh-CN" sz="2800" dirty="0" smtClean="0"/>
              <a:t>Analyze a two-block data set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2427744"/>
            <a:ext cx="330500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</a:rPr>
              <a:t>Example:</a:t>
            </a:r>
          </a:p>
          <a:p>
            <a:r>
              <a:rPr lang="en-US" altLang="zh-CN" sz="2400" dirty="0" smtClean="0">
                <a:solidFill>
                  <a:prstClr val="black"/>
                </a:solidFill>
              </a:rPr>
              <a:t>X = Gene expression (GE)</a:t>
            </a:r>
          </a:p>
          <a:p>
            <a:endParaRPr lang="en-US" altLang="zh-CN" sz="2400" dirty="0" smtClean="0">
              <a:solidFill>
                <a:prstClr val="black"/>
              </a:solidFill>
            </a:endParaRPr>
          </a:p>
          <a:p>
            <a:endParaRPr lang="en-US" altLang="zh-CN" sz="2400" dirty="0" smtClean="0">
              <a:solidFill>
                <a:prstClr val="black"/>
              </a:solidFill>
            </a:endParaRPr>
          </a:p>
          <a:p>
            <a:endParaRPr lang="en-US" altLang="zh-CN" sz="2400" dirty="0">
              <a:solidFill>
                <a:prstClr val="black"/>
              </a:solidFill>
            </a:endParaRPr>
          </a:p>
          <a:p>
            <a:r>
              <a:rPr lang="en-US" altLang="zh-CN" sz="2400" dirty="0" smtClean="0">
                <a:solidFill>
                  <a:prstClr val="black"/>
                </a:solidFill>
              </a:rPr>
              <a:t>Y = Copy number (CN)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1981200"/>
            <a:ext cx="3352800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12900" y="3352800"/>
                <a:ext cx="13951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/>
                        </a:rPr>
                        <m:t>100</m:t>
                      </m:r>
                      <m:r>
                        <a:rPr lang="en-US" altLang="zh-CN" sz="2000" b="0" i="1" smtClean="0">
                          <a:latin typeface="Cambria Math"/>
                          <a:ea typeface="Cambria Math"/>
                        </a:rPr>
                        <m:t>×100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900" y="3352800"/>
                <a:ext cx="1395126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00200" y="5257800"/>
                <a:ext cx="16804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/>
                        </a:rPr>
                        <m:t>10000</m:t>
                      </m:r>
                      <m:r>
                        <a:rPr lang="en-US" altLang="zh-CN" sz="2000" b="0" i="1" smtClean="0">
                          <a:latin typeface="Cambria Math"/>
                          <a:ea typeface="Cambria Math"/>
                        </a:rPr>
                        <m:t>×100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257800"/>
                <a:ext cx="1680460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60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231025" y="2145286"/>
            <a:ext cx="4620491" cy="376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Toy Example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506"/>
            <a:ext cx="8229600" cy="4525963"/>
          </a:xfrm>
        </p:spPr>
        <p:txBody>
          <a:bodyPr/>
          <a:lstStyle/>
          <a:p>
            <a:r>
              <a:rPr lang="en-US" altLang="zh-CN" sz="2800" dirty="0" smtClean="0"/>
              <a:t>Sum of two types of signals and noise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2427744"/>
            <a:ext cx="330500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</a:rPr>
              <a:t>Example:</a:t>
            </a:r>
          </a:p>
          <a:p>
            <a:r>
              <a:rPr lang="en-US" altLang="zh-CN" sz="2400" dirty="0" smtClean="0">
                <a:solidFill>
                  <a:prstClr val="black"/>
                </a:solidFill>
              </a:rPr>
              <a:t>X = Gene expression (GE)</a:t>
            </a:r>
          </a:p>
          <a:p>
            <a:endParaRPr lang="en-US" altLang="zh-CN" sz="2400" dirty="0" smtClean="0">
              <a:solidFill>
                <a:prstClr val="black"/>
              </a:solidFill>
            </a:endParaRPr>
          </a:p>
          <a:p>
            <a:endParaRPr lang="en-US" altLang="zh-CN" sz="2400" dirty="0" smtClean="0">
              <a:solidFill>
                <a:prstClr val="black"/>
              </a:solidFill>
            </a:endParaRPr>
          </a:p>
          <a:p>
            <a:endParaRPr lang="en-US" altLang="zh-CN" sz="2400" dirty="0">
              <a:solidFill>
                <a:prstClr val="black"/>
              </a:solidFill>
            </a:endParaRPr>
          </a:p>
          <a:p>
            <a:r>
              <a:rPr lang="en-US" altLang="zh-CN" sz="2400" dirty="0" smtClean="0">
                <a:solidFill>
                  <a:prstClr val="black"/>
                </a:solidFill>
              </a:rPr>
              <a:t>Y = Copy number (CN)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5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231025" y="2145286"/>
            <a:ext cx="4620491" cy="376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Toy Example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506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prstClr val="black"/>
                </a:solidFill>
              </a:rPr>
              <a:t>Matrices containing joint </a:t>
            </a:r>
            <a:r>
              <a:rPr lang="en-US" altLang="zh-CN" sz="2800" dirty="0" smtClean="0">
                <a:solidFill>
                  <a:prstClr val="black"/>
                </a:solidFill>
              </a:rPr>
              <a:t>variation</a:t>
            </a:r>
            <a:endParaRPr lang="en-US" altLang="zh-CN" sz="28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34702" y="2037060"/>
            <a:ext cx="1132297" cy="3932909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2427744"/>
            <a:ext cx="330500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</a:rPr>
              <a:t>Example:</a:t>
            </a:r>
          </a:p>
          <a:p>
            <a:r>
              <a:rPr lang="en-US" altLang="zh-CN" sz="2400" dirty="0" smtClean="0">
                <a:solidFill>
                  <a:prstClr val="black"/>
                </a:solidFill>
              </a:rPr>
              <a:t>X = Gene expression (GE)</a:t>
            </a:r>
          </a:p>
          <a:p>
            <a:endParaRPr lang="en-US" altLang="zh-CN" sz="2400" dirty="0" smtClean="0">
              <a:solidFill>
                <a:prstClr val="black"/>
              </a:solidFill>
            </a:endParaRPr>
          </a:p>
          <a:p>
            <a:endParaRPr lang="en-US" altLang="zh-CN" sz="2400" dirty="0" smtClean="0">
              <a:solidFill>
                <a:prstClr val="black"/>
              </a:solidFill>
            </a:endParaRPr>
          </a:p>
          <a:p>
            <a:endParaRPr lang="en-US" altLang="zh-CN" sz="2400" dirty="0">
              <a:solidFill>
                <a:prstClr val="black"/>
              </a:solidFill>
            </a:endParaRPr>
          </a:p>
          <a:p>
            <a:r>
              <a:rPr lang="en-US" altLang="zh-CN" sz="2400" dirty="0" smtClean="0">
                <a:solidFill>
                  <a:prstClr val="black"/>
                </a:solidFill>
              </a:rPr>
              <a:t>Y = Copy number (CN)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362200" y="2895602"/>
            <a:ext cx="6727800" cy="3843265"/>
            <a:chOff x="2362200" y="2895602"/>
            <a:chExt cx="6727800" cy="3843265"/>
          </a:xfrm>
        </p:grpSpPr>
        <p:sp>
          <p:nvSpPr>
            <p:cNvPr id="4" name="TextBox 3"/>
            <p:cNvSpPr txBox="1"/>
            <p:nvPr/>
          </p:nvSpPr>
          <p:spPr>
            <a:xfrm>
              <a:off x="3124200" y="5907870"/>
              <a:ext cx="5965800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zh-CN" sz="2400" dirty="0"/>
                <a:t>o</a:t>
              </a:r>
              <a:r>
                <a:rPr lang="en-US" altLang="zh-CN" sz="2400" dirty="0" smtClean="0"/>
                <a:t>ne variation component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zh-CN" sz="2400" dirty="0" smtClean="0"/>
                <a:t>a contrast between the left and right halves</a:t>
              </a:r>
              <a:endParaRPr lang="zh-CN" altLang="en-US" sz="2400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2362200" y="2895602"/>
              <a:ext cx="3276600" cy="3012268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2438400" y="5486400"/>
              <a:ext cx="3200400" cy="421471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562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231025" y="2145286"/>
            <a:ext cx="4620491" cy="376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Toy Example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prstClr val="black"/>
                </a:solidFill>
              </a:rPr>
              <a:t>Matrices containing individual </a:t>
            </a:r>
            <a:r>
              <a:rPr lang="en-US" altLang="zh-CN" sz="2800" dirty="0" smtClean="0">
                <a:solidFill>
                  <a:prstClr val="black"/>
                </a:solidFill>
              </a:rPr>
              <a:t>variation</a:t>
            </a:r>
            <a:endParaRPr lang="en-US" altLang="zh-CN" sz="28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2427744"/>
            <a:ext cx="330500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</a:rPr>
              <a:t>Example:</a:t>
            </a:r>
          </a:p>
          <a:p>
            <a:r>
              <a:rPr lang="en-US" altLang="zh-CN" sz="2400" dirty="0" smtClean="0">
                <a:solidFill>
                  <a:prstClr val="black"/>
                </a:solidFill>
              </a:rPr>
              <a:t>X = Gene expression (GE)</a:t>
            </a:r>
          </a:p>
          <a:p>
            <a:endParaRPr lang="en-US" altLang="zh-CN" sz="2400" dirty="0" smtClean="0">
              <a:solidFill>
                <a:prstClr val="black"/>
              </a:solidFill>
            </a:endParaRPr>
          </a:p>
          <a:p>
            <a:endParaRPr lang="en-US" altLang="zh-CN" sz="2400" dirty="0" smtClean="0">
              <a:solidFill>
                <a:prstClr val="black"/>
              </a:solidFill>
            </a:endParaRPr>
          </a:p>
          <a:p>
            <a:endParaRPr lang="en-US" altLang="zh-CN" sz="2400" dirty="0">
              <a:solidFill>
                <a:prstClr val="black"/>
              </a:solidFill>
            </a:endParaRPr>
          </a:p>
          <a:p>
            <a:r>
              <a:rPr lang="en-US" altLang="zh-CN" sz="2400" dirty="0" smtClean="0">
                <a:solidFill>
                  <a:prstClr val="black"/>
                </a:solidFill>
              </a:rPr>
              <a:t>Y = Copy number (CN)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01503" y="2010691"/>
            <a:ext cx="1132297" cy="3932909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581401" y="3200401"/>
            <a:ext cx="5486399" cy="3428999"/>
            <a:chOff x="3581401" y="3200401"/>
            <a:chExt cx="5486399" cy="3428999"/>
          </a:xfrm>
        </p:grpSpPr>
        <p:sp>
          <p:nvSpPr>
            <p:cNvPr id="19" name="TextBox 18"/>
            <p:cNvSpPr txBox="1"/>
            <p:nvPr/>
          </p:nvSpPr>
          <p:spPr>
            <a:xfrm>
              <a:off x="3621694" y="6167735"/>
              <a:ext cx="5446106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zh-CN" sz="2400" dirty="0" smtClean="0"/>
                <a:t>one contrast in X and two contrasts in Y</a:t>
              </a:r>
            </a:p>
          </p:txBody>
        </p:sp>
        <p:cxnSp>
          <p:nvCxnSpPr>
            <p:cNvPr id="20" name="Straight Arrow Connector 19"/>
            <p:cNvCxnSpPr>
              <a:stCxn id="19" idx="0"/>
            </p:cNvCxnSpPr>
            <p:nvPr/>
          </p:nvCxnSpPr>
          <p:spPr>
            <a:xfrm flipH="1" flipV="1">
              <a:off x="3657601" y="3200401"/>
              <a:ext cx="2687146" cy="2967334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 flipV="1">
              <a:off x="3581401" y="5077631"/>
              <a:ext cx="2763346" cy="1090104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495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Toy Example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SVD on concatenation of the two matrices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0" y="2145286"/>
            <a:ext cx="4620491" cy="376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 t="22322" r="6060" b="23747"/>
          <a:stretch/>
        </p:blipFill>
        <p:spPr bwMode="auto">
          <a:xfrm>
            <a:off x="4627775" y="2212427"/>
            <a:ext cx="4516225" cy="357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39018" y="5907871"/>
            <a:ext cx="387638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Only capture signals in 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Lose individual signals in Y </a:t>
            </a:r>
          </a:p>
        </p:txBody>
      </p:sp>
    </p:spTree>
    <p:extLst>
      <p:ext uri="{BB962C8B-B14F-4D97-AF65-F5344CB8AC3E}">
        <p14:creationId xmlns:p14="http://schemas.microsoft.com/office/powerpoint/2010/main" val="388741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7918</TotalTime>
  <Words>1962</Words>
  <Application>Microsoft Office PowerPoint</Application>
  <PresentationFormat>On-screen Show (4:3)</PresentationFormat>
  <Paragraphs>424</Paragraphs>
  <Slides>43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Office Theme</vt:lpstr>
      <vt:lpstr>8_Office Theme</vt:lpstr>
      <vt:lpstr>9_Office Theme</vt:lpstr>
      <vt:lpstr>Non-iterative JIVE for Data Integration</vt:lpstr>
      <vt:lpstr>Modern Data Challenge</vt:lpstr>
      <vt:lpstr>Modern Data Challenge</vt:lpstr>
      <vt:lpstr>Integrated Analysis </vt:lpstr>
      <vt:lpstr>Toy Example</vt:lpstr>
      <vt:lpstr>Toy Example</vt:lpstr>
      <vt:lpstr>Toy Example</vt:lpstr>
      <vt:lpstr>Toy Example</vt:lpstr>
      <vt:lpstr>Toy Example</vt:lpstr>
      <vt:lpstr>Toy Example</vt:lpstr>
      <vt:lpstr>Toy Example</vt:lpstr>
      <vt:lpstr>Toy Example</vt:lpstr>
      <vt:lpstr>Population Model </vt:lpstr>
      <vt:lpstr>Population Model </vt:lpstr>
      <vt:lpstr>Population Model </vt:lpstr>
      <vt:lpstr>Population Model </vt:lpstr>
      <vt:lpstr>Population Model </vt:lpstr>
      <vt:lpstr>Estimation Approach </vt:lpstr>
      <vt:lpstr>Estimation – Step 1</vt:lpstr>
      <vt:lpstr>Estimation – Step 2</vt:lpstr>
      <vt:lpstr>Estimation – Step 2</vt:lpstr>
      <vt:lpstr>Estimation – Step 2</vt:lpstr>
      <vt:lpstr>Estimation – Step 2</vt:lpstr>
      <vt:lpstr>Estimation – Step 3</vt:lpstr>
      <vt:lpstr>Post JIVE analysis</vt:lpstr>
      <vt:lpstr>PowerPoint Presentation</vt:lpstr>
      <vt:lpstr>PowerPoint Presentation</vt:lpstr>
      <vt:lpstr>PowerPoint Presentation</vt:lpstr>
      <vt:lpstr>Application – Mortality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  <vt:lpstr>Appendix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North Carolina at Chapel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Non-iterative JIVE for Data Integration</dc:title>
  <dc:creator>qing feng</dc:creator>
  <cp:lastModifiedBy>qing feng</cp:lastModifiedBy>
  <cp:revision>74</cp:revision>
  <dcterms:created xsi:type="dcterms:W3CDTF">2015-12-13T22:29:35Z</dcterms:created>
  <dcterms:modified xsi:type="dcterms:W3CDTF">2016-04-12T23:29:18Z</dcterms:modified>
</cp:coreProperties>
</file>