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5" r:id="rId2"/>
  </p:sldMasterIdLst>
  <p:notesMasterIdLst>
    <p:notesMasterId r:id="rId77"/>
  </p:notesMasterIdLst>
  <p:sldIdLst>
    <p:sldId id="2630" r:id="rId3"/>
    <p:sldId id="2638" r:id="rId4"/>
    <p:sldId id="2639" r:id="rId5"/>
    <p:sldId id="2640" r:id="rId6"/>
    <p:sldId id="2642" r:id="rId7"/>
    <p:sldId id="2643" r:id="rId8"/>
    <p:sldId id="2644" r:id="rId9"/>
    <p:sldId id="2646" r:id="rId10"/>
    <p:sldId id="2648" r:id="rId11"/>
    <p:sldId id="2653" r:id="rId12"/>
    <p:sldId id="2657" r:id="rId13"/>
    <p:sldId id="2682" r:id="rId14"/>
    <p:sldId id="2694" r:id="rId15"/>
    <p:sldId id="2697" r:id="rId16"/>
    <p:sldId id="2709" r:id="rId17"/>
    <p:sldId id="2710" r:id="rId18"/>
    <p:sldId id="2711" r:id="rId19"/>
    <p:sldId id="2712" r:id="rId20"/>
    <p:sldId id="2713" r:id="rId21"/>
    <p:sldId id="2714" r:id="rId22"/>
    <p:sldId id="2715" r:id="rId23"/>
    <p:sldId id="2716" r:id="rId24"/>
    <p:sldId id="2717" r:id="rId25"/>
    <p:sldId id="2718" r:id="rId26"/>
    <p:sldId id="2719" r:id="rId27"/>
    <p:sldId id="2720" r:id="rId28"/>
    <p:sldId id="2721" r:id="rId29"/>
    <p:sldId id="2722" r:id="rId30"/>
    <p:sldId id="2723" r:id="rId31"/>
    <p:sldId id="2724" r:id="rId32"/>
    <p:sldId id="2725" r:id="rId33"/>
    <p:sldId id="2726" r:id="rId34"/>
    <p:sldId id="2727" r:id="rId35"/>
    <p:sldId id="2728" r:id="rId36"/>
    <p:sldId id="2729" r:id="rId37"/>
    <p:sldId id="2730" r:id="rId38"/>
    <p:sldId id="2731" r:id="rId39"/>
    <p:sldId id="2732" r:id="rId40"/>
    <p:sldId id="2733" r:id="rId41"/>
    <p:sldId id="2734" r:id="rId42"/>
    <p:sldId id="2735" r:id="rId43"/>
    <p:sldId id="2736" r:id="rId44"/>
    <p:sldId id="2737" r:id="rId45"/>
    <p:sldId id="2738" r:id="rId46"/>
    <p:sldId id="2739" r:id="rId47"/>
    <p:sldId id="2740" r:id="rId48"/>
    <p:sldId id="2741" r:id="rId49"/>
    <p:sldId id="2742" r:id="rId50"/>
    <p:sldId id="2743" r:id="rId51"/>
    <p:sldId id="2744" r:id="rId52"/>
    <p:sldId id="2745" r:id="rId53"/>
    <p:sldId id="2746" r:id="rId54"/>
    <p:sldId id="2747" r:id="rId55"/>
    <p:sldId id="2748" r:id="rId56"/>
    <p:sldId id="2749" r:id="rId57"/>
    <p:sldId id="2750" r:id="rId58"/>
    <p:sldId id="2751" r:id="rId59"/>
    <p:sldId id="2752" r:id="rId60"/>
    <p:sldId id="2753" r:id="rId61"/>
    <p:sldId id="2754" r:id="rId62"/>
    <p:sldId id="2755" r:id="rId63"/>
    <p:sldId id="2756" r:id="rId64"/>
    <p:sldId id="2757" r:id="rId65"/>
    <p:sldId id="2758" r:id="rId66"/>
    <p:sldId id="2768" r:id="rId67"/>
    <p:sldId id="2769" r:id="rId68"/>
    <p:sldId id="2770" r:id="rId69"/>
    <p:sldId id="2771" r:id="rId70"/>
    <p:sldId id="2762" r:id="rId71"/>
    <p:sldId id="2763" r:id="rId72"/>
    <p:sldId id="2764" r:id="rId73"/>
    <p:sldId id="2765" r:id="rId74"/>
    <p:sldId id="2766" r:id="rId75"/>
    <p:sldId id="2767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0000"/>
    <a:srgbClr val="00E7E7"/>
    <a:srgbClr val="EBE600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0998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0811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1410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43914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01865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4DC42-E3FE-4A4D-82F9-01618BF8607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1505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2F0B9-32F3-4906-BFCD-5B137D380CD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5448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EF1F1E-E661-4956-9EB8-1F2C7BB9040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89210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889B21-CE4A-4C03-B4C6-7B2216E472D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51545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E643DE-C293-4822-9874-F3FAF13CB35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52013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E26F7-4B46-4DCE-87AF-34117213877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397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AA1402-0624-4340-908F-781EF052D1A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969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DD387-24A5-4724-B53A-0B15865931A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56314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E49AC-DAA1-43D1-A918-D352B072D29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99618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0D575-EAD8-4592-A34B-5A48AEEF81B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66362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AEC5F-78A9-4A3C-8B59-BD3A0BF4CB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17742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A7BCE2-DF95-4086-8B1B-5B275088F43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79777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EDA1E-D3B3-4B31-ACBC-9F459F3686E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20512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0C742-8ACC-4CEF-A1FE-0A210C1B557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5522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02BF3E-E145-4356-B0B4-BBA4078A08B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450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B10F1-3CE5-4C3C-A118-505E3C6BE7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65972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2022C3-3763-4526-9548-3500C5AE7E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7534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67D4B-14F2-410E-8A70-C96E5F7FCA5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87344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7295F-AA33-4F96-9C2C-AECBC98BCC6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10987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DBA58-F7D6-4BF5-9E01-9E052CA527A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7135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EC309-E611-441D-B804-0A0D6B997C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9430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92786F-3C0F-4C53-A218-6075F7C9EDE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33126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0D753-EC15-445B-A1B3-6807322F274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87931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C441C7-4DE7-4676-94C4-3FAB1322DCB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51247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BD4598-2FF0-441A-A9BC-32CF1CE0BE7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526170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4CC5B-02A0-436A-B0EF-2B04285CD4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74136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347EEB-C4B5-4284-B805-440BB6FEBD5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99151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518AA0-562C-402B-831B-B89390F79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5404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B22C37-98D1-48E4-A741-B1DB85C4886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95513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A9738-538A-4B62-A193-BA8CDFE1972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120283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24B0C-2AB6-4A0A-8ECF-170A2E4279E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05216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4CE564-74E1-4B7A-8B43-F9A04BC4C93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00059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CC17B-B5D9-4281-8665-0C0CA2629D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92303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1670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688748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404418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050091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F8F75-67FA-487A-AD0D-7089EB6B52C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33789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098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AE570A-8DAF-4C6D-A84E-4EFF7486472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773449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27738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60959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28816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151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084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238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932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716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089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5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1AD22-11EC-4E4F-AA1A-533D7E5BAA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175981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721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678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770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449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1898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3920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00691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4708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4287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77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1664E-F885-438C-B1AD-7CD9C03CF46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3874961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4003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12962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62206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5111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674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1BF6E-6298-4931-951F-18D88AC8BD8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7533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A55930-FFE4-4C71-831A-A233FEFB4E6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1939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1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2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45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8092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1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7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9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32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9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1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96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10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5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964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703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0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81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9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77488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0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1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9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7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4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3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2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30299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Liu et al (2007), Huang et al (2014)</a:t>
            </a:r>
          </a:p>
        </p:txBody>
      </p:sp>
    </p:spTree>
    <p:extLst>
      <p:ext uri="{BB962C8B-B14F-4D97-AF65-F5344CB8AC3E}">
        <p14:creationId xmlns:p14="http://schemas.microsoft.com/office/powerpoint/2010/main" val="36712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Rescale to put on same scale as  s. d.: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ko-KR" alt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𝜎</m:t>
                          </m:r>
                        </m:e>
                      </m:ac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0,1</m:t>
                                  </m:r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5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9642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(Gaussian)”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A Few (&lt;&lt; ¼)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Are Biological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Signal –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Outliers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How to Check?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Overlay resulting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100 QQ-curves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visually convey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natural sampling variation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2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9865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533, d = 9456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199683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Overall distribution has strong kurtosis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Shown by height of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kde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relative to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MAD based Gaussian fit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Mean and Median both  ~ 0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SD ~ 1, driven by few large values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MAD ~ 0.7, driven by bulk of data</a:t>
            </a:r>
          </a:p>
        </p:txBody>
      </p:sp>
    </p:spTree>
    <p:extLst>
      <p:ext uri="{BB962C8B-B14F-4D97-AF65-F5344CB8AC3E}">
        <p14:creationId xmlns:p14="http://schemas.microsoft.com/office/powerpoint/2010/main" val="28762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0707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Central part of distribution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“seems to look Gaussian”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But recall density does not provide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great diagnosis of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Gaussianity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Better to look at Q-Q plot</a:t>
            </a:r>
          </a:p>
        </p:txBody>
      </p:sp>
    </p:spTree>
    <p:extLst>
      <p:ext uri="{BB962C8B-B14F-4D97-AF65-F5344CB8AC3E}">
        <p14:creationId xmlns:p14="http://schemas.microsoft.com/office/powerpoint/2010/main" val="40972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703" r="20256" b="5704"/>
          <a:stretch/>
        </p:blipFill>
        <p:spPr bwMode="auto">
          <a:xfrm>
            <a:off x="1752600" y="1301404"/>
            <a:ext cx="5556589" cy="55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5487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295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962400"/>
            <a:ext cx="84582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Clearly only 1 Cluster in this Example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Relabelling looks different</a:t>
            </a: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Extreme T-stat 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Indicates 2 clusters in data</a:t>
            </a:r>
          </a:p>
        </p:txBody>
      </p:sp>
      <p:pic>
        <p:nvPicPr>
          <p:cNvPr id="157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5052" r="11598" b="49258"/>
          <a:stretch>
            <a:fillRect/>
          </a:stretch>
        </p:blipFill>
        <p:spPr>
          <a:xfrm>
            <a:off x="1295400" y="1295400"/>
            <a:ext cx="6781800" cy="2784475"/>
          </a:xfrm>
          <a:noFill/>
        </p:spPr>
      </p:pic>
      <p:sp>
        <p:nvSpPr>
          <p:cNvPr id="157701" name="Line 5"/>
          <p:cNvSpPr>
            <a:spLocks noChangeShapeType="1"/>
          </p:cNvSpPr>
          <p:nvPr/>
        </p:nvSpPr>
        <p:spPr bwMode="auto">
          <a:xfrm flipV="1">
            <a:off x="5105400" y="2133600"/>
            <a:ext cx="18288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5646003"/>
            <a:ext cx="3051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Now Check Effect of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Using SD, not MAD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153400" cy="50292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Checks that estimation of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matters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Show sample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s.d.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is indeed too large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As expected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Variation assessed by </a:t>
                </a:r>
                <a:r>
                  <a:rPr lang="en-US" dirty="0" smtClean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Q-Q envelope plot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Shows variation not negligible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 surprising with </a:t>
                </a:r>
                <a:r>
                  <a:rPr lang="en-US" i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 ~ 5 million</a:t>
                </a:r>
              </a:p>
            </p:txBody>
          </p:sp>
        </mc:Choice>
        <mc:Fallback xmlns="">
          <p:sp>
            <p:nvSpPr>
              <p:cNvPr id="3686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153400" cy="5029200"/>
              </a:xfrm>
              <a:blipFill rotWithShape="1">
                <a:blip r:embed="rId3"/>
                <a:stretch>
                  <a:fillRect l="-172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71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Biological Covariance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Keep only “large”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Defined as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for null distribution, use eigenvalues:</a:t>
                </a:r>
              </a:p>
              <a:p>
                <a:pPr marL="0" indent="0" algn="ctr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,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⋯,</m:t>
                      </m:r>
                      <m:func>
                        <m:func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378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20892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Eigenval’s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eigenvalues 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!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Suggests biology is very strong here!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I.e. very strong signal to noise ratio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Have more structure than can analyze</a:t>
                </a:r>
              </a:p>
              <a:p>
                <a:pPr algn="ctr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(with only 533 data points)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Data are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very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far from pure noise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don’t actually use Factor Anal. Model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Instead end up with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estim’d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eigenvalues</a:t>
                </a:r>
              </a:p>
            </p:txBody>
          </p:sp>
        </mc:Choice>
        <mc:Fallback xmlns="">
          <p:sp>
            <p:nvSpPr>
              <p:cNvPr id="389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614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7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Do we need the factor model?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Explore this with another data set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fewer genes)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This time: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 = 315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cases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d = 306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genes</a:t>
            </a:r>
          </a:p>
        </p:txBody>
      </p:sp>
    </p:spTree>
    <p:extLst>
      <p:ext uri="{BB962C8B-B14F-4D97-AF65-F5344CB8AC3E}">
        <p14:creationId xmlns:p14="http://schemas.microsoft.com/office/powerpoint/2010/main" val="27622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4842" r="8546" b="4842"/>
          <a:stretch>
            <a:fillRect/>
          </a:stretch>
        </p:blipFill>
        <p:spPr bwMode="auto">
          <a:xfrm>
            <a:off x="1143000" y="1400175"/>
            <a:ext cx="70961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Try another data set, with fewer genes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This time:</a:t>
                </a:r>
              </a:p>
              <a:p>
                <a:pPr lvl="1"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First ~110 eigenvalues 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lvl="1"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Rest are negligible</a:t>
                </a:r>
              </a:p>
              <a:p>
                <a:pPr lvl="1"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threshold smaller ones 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399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614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7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simulate from null distribution using: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𝑗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</m:t>
                    </m:r>
                    <m:r>
                      <a:rPr lang="en-US" altLang="ko-KR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(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indep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.)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Again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invariance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makes this work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(and location invariance)</a:t>
                </a:r>
              </a:p>
            </p:txBody>
          </p:sp>
        </mc:Choice>
        <mc:Fallback xmlns="">
          <p:sp>
            <p:nvSpPr>
              <p:cNvPr id="409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  <a:blipFill rotWithShape="1">
                <a:blip r:embed="rId3"/>
                <a:stretch>
                  <a:fillRect l="-1834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1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compare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data CI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simulated null population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Spirit similar to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now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significance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happens for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values of CI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relabelling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different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see that: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the same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 really there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a new approach to study clusters</a:t>
            </a:r>
          </a:p>
        </p:txBody>
      </p:sp>
    </p:spTree>
    <p:extLst>
      <p:ext uri="{BB962C8B-B14F-4D97-AF65-F5344CB8AC3E}">
        <p14:creationId xmlns:p14="http://schemas.microsoft.com/office/powerpoint/2010/main" val="38667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 example (details to follow)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9329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applications: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 smtClean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Test if known cluster can be </a:t>
            </a:r>
            <a:r>
              <a:rPr lang="en-US" altLang="ko-KR" i="1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13095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Analyze Perou 500 breast cancer data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(large cross study combined data set)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 folklore:   5 classes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Luminal 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Luminal B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Normal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B0F0"/>
                </a:solidFill>
                <a:latin typeface="Arial" charset="0"/>
                <a:ea typeface="Gulim" pitchFamily="34" charset="-127"/>
                <a:cs typeface="Arial" charset="0"/>
              </a:rPr>
              <a:t>Her 2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Basal</a:t>
            </a:r>
          </a:p>
        </p:txBody>
      </p:sp>
    </p:spTree>
    <p:extLst>
      <p:ext uri="{BB962C8B-B14F-4D97-AF65-F5344CB8AC3E}">
        <p14:creationId xmlns:p14="http://schemas.microsoft.com/office/powerpoint/2010/main" val="6668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PCA View – real clusters???</a:t>
            </a:r>
          </a:p>
        </p:txBody>
      </p:sp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46125" y="1431925"/>
            <a:ext cx="7827963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0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DWD Dir’ns View – real clusters???</a:t>
            </a:r>
          </a:p>
        </p:txBody>
      </p:sp>
      <p:pic>
        <p:nvPicPr>
          <p:cNvPr id="212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62000" y="14351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572000" y="2895600"/>
            <a:ext cx="1600200" cy="2590800"/>
          </a:xfrm>
          <a:prstGeom prst="rect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– Fundamental Question</a:t>
            </a:r>
          </a:p>
        </p:txBody>
      </p:sp>
      <p:pic>
        <p:nvPicPr>
          <p:cNvPr id="214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4" t="30261" r="35043" b="25420"/>
          <a:stretch>
            <a:fillRect/>
          </a:stretch>
        </p:blipFill>
        <p:spPr bwMode="auto">
          <a:xfrm>
            <a:off x="5257800" y="1676400"/>
            <a:ext cx="319087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3241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Are </a:t>
            </a:r>
            <a:r>
              <a:rPr lang="en-US" sz="3200" smtClean="0">
                <a:solidFill>
                  <a:srgbClr val="FF0000"/>
                </a:solidFill>
              </a:rPr>
              <a:t>Luminal A </a:t>
            </a:r>
            <a:r>
              <a:rPr lang="en-US" sz="3200" smtClean="0">
                <a:solidFill>
                  <a:srgbClr val="FFFFFF"/>
                </a:solidFill>
              </a:rPr>
              <a:t>&amp; </a:t>
            </a:r>
          </a:p>
          <a:p>
            <a:pPr eaLnBrk="1" hangingPunct="1"/>
            <a:r>
              <a:rPr lang="en-US" sz="3200" smtClean="0">
                <a:solidFill>
                  <a:srgbClr val="FF00FF"/>
                </a:solidFill>
              </a:rPr>
              <a:t>Luminal B</a:t>
            </a:r>
            <a:r>
              <a:rPr lang="en-US" sz="3200" smtClean="0">
                <a:solidFill>
                  <a:srgbClr val="000000"/>
                </a:solidFill>
              </a:rPr>
              <a:t> really 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distinct clusters?</a:t>
            </a:r>
          </a:p>
          <a:p>
            <a:pPr eaLnBrk="1" hangingPunct="1"/>
            <a:endParaRPr lang="en-US" sz="32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Famous for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Far Different </a:t>
            </a:r>
          </a:p>
          <a:p>
            <a:pPr eaLnBrk="1" hangingPunct="1"/>
            <a:r>
              <a:rPr lang="en-US" sz="3200" u="sng" smtClean="0">
                <a:solidFill>
                  <a:srgbClr val="000000"/>
                </a:solidFill>
              </a:rPr>
              <a:t>Survivability</a:t>
            </a:r>
          </a:p>
        </p:txBody>
      </p:sp>
      <p:cxnSp>
        <p:nvCxnSpPr>
          <p:cNvPr id="214021" name="Straight Arrow Connector 5"/>
          <p:cNvCxnSpPr>
            <a:cxnSpLocks noChangeShapeType="1"/>
          </p:cNvCxnSpPr>
          <p:nvPr/>
        </p:nvCxnSpPr>
        <p:spPr bwMode="auto">
          <a:xfrm>
            <a:off x="3276600" y="2133600"/>
            <a:ext cx="4191000" cy="152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2" name="Straight Arrow Connector 6"/>
          <p:cNvCxnSpPr>
            <a:cxnSpLocks noChangeShapeType="1"/>
          </p:cNvCxnSpPr>
          <p:nvPr/>
        </p:nvCxnSpPr>
        <p:spPr bwMode="auto">
          <a:xfrm>
            <a:off x="3276600" y="2133600"/>
            <a:ext cx="3962400" cy="342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3" name="Straight Arrow Connector 9"/>
          <p:cNvCxnSpPr>
            <a:cxnSpLocks noChangeShapeType="1"/>
          </p:cNvCxnSpPr>
          <p:nvPr/>
        </p:nvCxnSpPr>
        <p:spPr bwMode="auto">
          <a:xfrm flipV="1">
            <a:off x="2590800" y="2438400"/>
            <a:ext cx="3810000" cy="2286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4" name="Straight Arrow Connector 12"/>
          <p:cNvCxnSpPr>
            <a:cxnSpLocks noChangeShapeType="1"/>
          </p:cNvCxnSpPr>
          <p:nvPr/>
        </p:nvCxnSpPr>
        <p:spPr bwMode="auto">
          <a:xfrm>
            <a:off x="2590800" y="2667000"/>
            <a:ext cx="3962400" cy="31242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493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4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18661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Get p-values from: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simulated sample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Gaussian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Don’t “believe these”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useful for comparison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Especially when Empirical Quantile = 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3276600"/>
            <a:ext cx="7503977" cy="3276600"/>
            <a:chOff x="609600" y="3276600"/>
            <a:chExt cx="7503977" cy="32766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5968425"/>
              <a:ext cx="75039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Note:  Currently Replaced by “Z-Scores”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5800" y="3276600"/>
              <a:ext cx="7010400" cy="2438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0" y="3429000"/>
              <a:ext cx="6858000" cy="2057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42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800" cy="3962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 smtClean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0.0045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same strong evidence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  Test if known cluster can be </a:t>
            </a:r>
            <a:r>
              <a:rPr lang="en-US" altLang="ko-KR" i="1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10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Stronger evidence than above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Such comparison is value of Gaussian fit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Makes sense (since CI is min possible)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27225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 &amp; Norm  vs.  Her2 &amp;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-19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Luminal A  vs.  B,   p-val = 0.0045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Her 2  vs. 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A, 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-7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B,   p-val = 0.058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Her 2,   p-val = 0.10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Basal,   p-val = 0.005</a:t>
            </a:r>
          </a:p>
        </p:txBody>
      </p:sp>
    </p:spTree>
    <p:extLst>
      <p:ext uri="{BB962C8B-B14F-4D97-AF65-F5344CB8AC3E}">
        <p14:creationId xmlns:p14="http://schemas.microsoft.com/office/powerpoint/2010/main" val="41446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500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 previous splits were real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not able to split further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Exception is Basal, already known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Chuck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has good intuition!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(insight about signal vs. noise)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good are others???</a:t>
            </a:r>
          </a:p>
        </p:txBody>
      </p:sp>
    </p:spTree>
    <p:extLst>
      <p:ext uri="{BB962C8B-B14F-4D97-AF65-F5344CB8AC3E}">
        <p14:creationId xmlns:p14="http://schemas.microsoft.com/office/powerpoint/2010/main" val="42537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Experience with Other Data Sets:   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Similar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 data sets:   less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 filtering:    more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Lung Cancer:    more distinct clusters</a:t>
            </a:r>
          </a:p>
        </p:txBody>
      </p:sp>
    </p:spTree>
    <p:extLst>
      <p:ext uri="{BB962C8B-B14F-4D97-AF65-F5344CB8AC3E}">
        <p14:creationId xmlns:p14="http://schemas.microsoft.com/office/powerpoint/2010/main" val="31409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79550"/>
            <a:ext cx="8382000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Some Personal Observations</a:t>
            </a: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Experienced Analysts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Impressively Good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can save them time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can help them with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skeptics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non-experts</a:t>
            </a:r>
          </a:p>
        </p:txBody>
      </p:sp>
    </p:spTree>
    <p:extLst>
      <p:ext uri="{BB962C8B-B14F-4D97-AF65-F5344CB8AC3E}">
        <p14:creationId xmlns:p14="http://schemas.microsoft.com/office/powerpoint/2010/main" val="13161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6" t="5052" r="7138" b="50888"/>
          <a:stretch/>
        </p:blipFill>
        <p:spPr>
          <a:xfrm>
            <a:off x="152400" y="4078763"/>
            <a:ext cx="4010475" cy="2703037"/>
          </a:xfrm>
          <a:noFill/>
        </p:spPr>
      </p:pic>
    </p:spTree>
    <p:extLst>
      <p:ext uri="{BB962C8B-B14F-4D97-AF65-F5344CB8AC3E}">
        <p14:creationId xmlns:p14="http://schemas.microsoft.com/office/powerpoint/2010/main" val="17798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5" t="4842" r="8546" b="50000"/>
          <a:stretch/>
        </p:blipFill>
        <p:spPr bwMode="auto">
          <a:xfrm>
            <a:off x="4767675" y="4052888"/>
            <a:ext cx="39191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 Factor Threshold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Anti-Conservative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5" t="4842" r="8546" b="50000"/>
          <a:stretch/>
        </p:blipFill>
        <p:spPr bwMode="auto">
          <a:xfrm>
            <a:off x="4767675" y="4052888"/>
            <a:ext cx="39191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1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 Factor Threshold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Anti-Conservative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 Fixed by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Soft </a:t>
            </a:r>
            <a:r>
              <a:rPr lang="en-US" altLang="ko-KR" u="sng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Thresholding</a:t>
            </a: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(Huang et al, 2014)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Open Problems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Improved Eigenvalue Estimation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(Random Matrix Theory)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attention to Local Minima in 2-means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Theoretical Null Distributions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for k &gt; 2 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Multiple Comparison Issues</a:t>
            </a:r>
          </a:p>
        </p:txBody>
      </p:sp>
    </p:spTree>
    <p:extLst>
      <p:ext uri="{BB962C8B-B14F-4D97-AF65-F5344CB8AC3E}">
        <p14:creationId xmlns:p14="http://schemas.microsoft.com/office/powerpoint/2010/main" val="19379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Object Oriented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done detailed study of Data Objects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Euclidean Space,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Next:  OODA in Non-Euclidean Spaces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0144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Statistic – 2-Means Cluster Index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Class Index Sets                 Class Means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“Within Class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  / “Total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438400" y="2514600"/>
          <a:ext cx="4267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r:id="rId6" imgW="1537097" imgH="876697" progId="Equation.BREE4">
                  <p:embed/>
                </p:oleObj>
              </mc:Choice>
              <mc:Fallback>
                <p:oleObj r:id="rId6" imgW="1537097" imgH="8766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2672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00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3124200" y="4038600"/>
            <a:ext cx="1524000" cy="762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Arrow Connector 8"/>
          <p:cNvCxnSpPr>
            <a:cxnSpLocks noChangeShapeType="1"/>
          </p:cNvCxnSpPr>
          <p:nvPr/>
        </p:nvCxnSpPr>
        <p:spPr bwMode="auto">
          <a:xfrm rot="16200000" flipV="1">
            <a:off x="5905500" y="3162300"/>
            <a:ext cx="2057400" cy="19812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291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22454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Landmark Based Shape Analysis: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Kendall (et al  1999)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Bookstein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(1991)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Dryden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(1998, revision coming)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these are summarizing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Monographs,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many papers)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18241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 Shape Analysis: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Kendall (et al  1999)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Bookstein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(1991)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Dryden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Mardia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(1998, revision coming)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Recommended as Most Accessible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733800" y="4038600"/>
            <a:ext cx="3352800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8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47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8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700838" y="2819400"/>
          <a:ext cx="1611312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Equation" r:id="rId7" imgW="634680" imgH="1396800" progId="Equation.3">
                  <p:embed/>
                </p:oleObj>
              </mc:Choice>
              <mc:Fallback>
                <p:oleObj name="Equation" r:id="rId7" imgW="634680" imgH="139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0838" y="2819400"/>
                        <a:ext cx="1611312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057400" y="3274367"/>
            <a:ext cx="42672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33600" y="4648200"/>
            <a:ext cx="4267200" cy="6835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00800" y="5331767"/>
            <a:ext cx="3048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40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00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980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(just translation and rotation of,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i="1" dirty="0" smtClean="0"/>
              <a:t>different</a:t>
            </a:r>
            <a:r>
              <a:rPr lang="en-US" dirty="0" smtClean="0"/>
              <a:t>  points in  R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52578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943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395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Which Gaussian (for null)?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(sphered) normal?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No, not realistic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Rejection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strong evidence for clustering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Could also get that from a-spherical Gaussian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Gaussian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more like data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model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Context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 rotWithShape="1"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9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186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59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81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8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Useful Mathematical Device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generalization of  “=“  for a set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Main consequence: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Partitions Set Into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Equivalence Classes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“=“,  Equivalence Classes Are Singletons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32668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3 hours after 11:00  is  2:00 …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Hours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are 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{1} = {1:00, 13:00,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{2} = {2:00, 14:00,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2562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Clock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14−12=2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so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14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2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12)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i.e.   14:00 is “identified with”  2:00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4374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Binary Arithmetic,     mod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⋯,−2,0,2,4,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⋯,−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,⋯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(just evens and odds)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6622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Example:    Vector Subspaces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Say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when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Equiv. Classes are indexed by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are: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  Horizontal lines    (same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coordinate)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1138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operating on a set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𝑠𝑜𝑚𝑒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Terminology:    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1559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distribut’n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1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5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𝑘𝑐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2247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horizontal lines, shifts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ℝ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7847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maps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 are  Shifts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indexed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2315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Shape: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 of “Similarities”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(translations, rotations,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scalings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7051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252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Replace full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by diagonal matrix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As done in PCA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eigen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-analysis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Σ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𝑀𝐷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then “not like data”???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OK, since k-means clustering (i.e. CI) is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invariant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(assuming e.g. Euclidean Distance)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1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3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Factor Analysis Model 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Model Covariance as:    Biology + Noise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Σ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𝑁</m:t>
                              </m:r>
                            </m:sub>
                          </m:sSub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𝐼</m:t>
                      </m:r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“fairly low dimensional”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estimated from background noise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1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8068</TotalTime>
  <Words>1911</Words>
  <Application>Microsoft Office PowerPoint</Application>
  <PresentationFormat>On-screen Show (4:3)</PresentationFormat>
  <Paragraphs>540</Paragraphs>
  <Slides>74</Slides>
  <Notes>74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Gulim</vt:lpstr>
      <vt:lpstr>Gulim</vt:lpstr>
      <vt:lpstr>맑은 고딕</vt:lpstr>
      <vt:lpstr>Arial</vt:lpstr>
      <vt:lpstr>Cambria Math</vt:lpstr>
      <vt:lpstr>Tahoma</vt:lpstr>
      <vt:lpstr>Times New Roman</vt:lpstr>
      <vt:lpstr>Wingdings</vt:lpstr>
      <vt:lpstr>3_Default Design</vt:lpstr>
      <vt:lpstr>14_Nature</vt:lpstr>
      <vt:lpstr>Image File</vt:lpstr>
      <vt:lpstr>Equation</vt:lpstr>
      <vt:lpstr>Equation.BREE4</vt:lpstr>
      <vt:lpstr>SigClust</vt:lpstr>
      <vt:lpstr>Simple Gaussian Example</vt:lpstr>
      <vt:lpstr>Simple Gaussian Example</vt:lpstr>
      <vt:lpstr>Statistical Significance of Clusters</vt:lpstr>
      <vt:lpstr>SigClust Statistic – 2-Means Cluster Index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Q-Q plots</vt:lpstr>
      <vt:lpstr>Q-Q plots</vt:lpstr>
      <vt:lpstr>Q-Q plots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Gaussian null distribut’n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Gaussian null distribution - Simulation</vt:lpstr>
      <vt:lpstr>SigClust Gaussian null distribution - Simulation</vt:lpstr>
      <vt:lpstr>An example (details to follow)</vt:lpstr>
      <vt:lpstr>SigClust Modalities</vt:lpstr>
      <vt:lpstr>SigClust Real Data Results</vt:lpstr>
      <vt:lpstr>Perou 500 PCA View – real clusters???</vt:lpstr>
      <vt:lpstr>Perou 500 DWD Dir’ns View – real clusters???</vt:lpstr>
      <vt:lpstr>Perou 500 – Fundamental Question</vt:lpstr>
      <vt:lpstr>SigClust Results for Luminal A vs. Luminal B</vt:lpstr>
      <vt:lpstr>SigClust Results for Luminal A vs. Luminal B</vt:lpstr>
      <vt:lpstr>SigClust Results for Luminal A vs. Luminal B</vt:lpstr>
      <vt:lpstr>SigClust Results for Luminal A vs. Luminal B</vt:lpstr>
      <vt:lpstr>SigClust Real Data Results</vt:lpstr>
      <vt:lpstr>SigClust Real Data Results</vt:lpstr>
      <vt:lpstr>SigClust Real Data Results</vt:lpstr>
      <vt:lpstr>SigClust Real Data Results</vt:lpstr>
      <vt:lpstr>SigClust Overview</vt:lpstr>
      <vt:lpstr>SigClust Overview</vt:lpstr>
      <vt:lpstr>SigClust Overview</vt:lpstr>
      <vt:lpstr>SigClust Overview</vt:lpstr>
      <vt:lpstr>SigClust Open Problems</vt:lpstr>
      <vt:lpstr>Big Picture</vt:lpstr>
      <vt:lpstr>Shapes As Data Objects</vt:lpstr>
      <vt:lpstr>Shapes As Data Objects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386</cp:revision>
  <dcterms:created xsi:type="dcterms:W3CDTF">2001-06-08T01:38:43Z</dcterms:created>
  <dcterms:modified xsi:type="dcterms:W3CDTF">2016-04-12T15:22:22Z</dcterms:modified>
</cp:coreProperties>
</file>