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2"/>
  </p:notesMasterIdLst>
  <p:sldIdLst>
    <p:sldId id="256" r:id="rId2"/>
    <p:sldId id="390" r:id="rId3"/>
    <p:sldId id="391" r:id="rId4"/>
    <p:sldId id="392" r:id="rId5"/>
    <p:sldId id="399" r:id="rId6"/>
    <p:sldId id="394" r:id="rId7"/>
    <p:sldId id="395" r:id="rId8"/>
    <p:sldId id="396" r:id="rId9"/>
    <p:sldId id="397" r:id="rId10"/>
    <p:sldId id="398" r:id="rId11"/>
    <p:sldId id="401" r:id="rId12"/>
    <p:sldId id="366" r:id="rId13"/>
    <p:sldId id="262" r:id="rId14"/>
    <p:sldId id="295" r:id="rId15"/>
    <p:sldId id="369" r:id="rId16"/>
    <p:sldId id="263" r:id="rId17"/>
    <p:sldId id="402" r:id="rId18"/>
    <p:sldId id="264" r:id="rId19"/>
    <p:sldId id="359" r:id="rId20"/>
    <p:sldId id="267" r:id="rId21"/>
    <p:sldId id="266" r:id="rId22"/>
    <p:sldId id="268" r:id="rId23"/>
    <p:sldId id="308" r:id="rId24"/>
    <p:sldId id="329" r:id="rId25"/>
    <p:sldId id="311" r:id="rId26"/>
    <p:sldId id="274" r:id="rId27"/>
    <p:sldId id="270" r:id="rId28"/>
    <p:sldId id="403" r:id="rId29"/>
    <p:sldId id="378" r:id="rId30"/>
    <p:sldId id="3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942092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/>
  </p:normalViewPr>
  <p:slideViewPr>
    <p:cSldViewPr snapToGrid="0" snapToObjects="1">
      <p:cViewPr varScale="1">
        <p:scale>
          <a:sx n="60" d="100"/>
          <a:sy n="60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3B9C9-BF9D-0C4D-8397-2F1EC168ECC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3A299-3340-704D-9A14-4DE2F3C5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After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giving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essential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ideas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next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detailed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parts.</a:t>
            </a:r>
            <a:r>
              <a:rPr lang="zh-CN" alt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1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7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u="none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using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fMRI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directly,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but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activity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score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images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derived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by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HCP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group.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Activity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score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images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images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statistics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from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first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level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analysis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using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fMRI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for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each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subject.</a:t>
                </a:r>
                <a:r>
                  <a:rPr lang="zh-CN" altLang="en-US" baseline="0" dirty="0" smtClean="0"/>
                  <a:t> </a:t>
                </a:r>
                <a:endParaRPr lang="zh-CN" altLang="en-US" dirty="0" smtClean="0"/>
              </a:p>
              <a:p>
                <a:endParaRPr lang="zh-CN" altLang="en-US" dirty="0" smtClean="0"/>
              </a:p>
              <a:p>
                <a:r>
                  <a:rPr lang="en-US" altLang="zh-CN" dirty="0" smtClean="0"/>
                  <a:t>I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believe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most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you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more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familiar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with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this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than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me.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But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for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those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who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not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familiar,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provided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brief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idea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here.</a:t>
                </a:r>
                <a:r>
                  <a:rPr lang="zh-CN" altLang="en-US" baseline="0" dirty="0" smtClean="0"/>
                  <a:t> </a:t>
                </a:r>
              </a:p>
              <a:p>
                <a:r>
                  <a:rPr lang="en-US" altLang="zh-CN" baseline="0" dirty="0" smtClean="0"/>
                  <a:t>For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example,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working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memory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case,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they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use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GLM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with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preprocessed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tfMRI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response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8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task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blocks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predictors.</a:t>
                </a:r>
                <a:endParaRPr lang="zh-CN" altLang="en-US" baseline="0" dirty="0" smtClean="0"/>
              </a:p>
              <a:p>
                <a:endParaRPr lang="zh-CN" altLang="en-US" baseline="0" dirty="0" smtClean="0"/>
              </a:p>
              <a:p>
                <a:r>
                  <a:rPr lang="en-US" altLang="zh-CN" baseline="0" dirty="0" smtClean="0"/>
                  <a:t>Denote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effects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8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task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blocks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as</a:t>
                </a:r>
                <a:r>
                  <a:rPr lang="zh-CN" altLang="en-US" baseline="0" dirty="0" smtClean="0"/>
                  <a:t> </a:t>
                </a:r>
                <a:r>
                  <a:rPr lang="en-US" altLang="zh-CN" b="0" i="0" baseline="0" smtClean="0">
                    <a:latin typeface="Cambria Math" charset="0"/>
                  </a:rPr>
                  <a:t>𝛽_1</a:t>
                </a:r>
                <a:r>
                  <a:rPr lang="zh-CN" altLang="en-US" b="0" i="0" baseline="0" smtClean="0">
                    <a:latin typeface="Cambria Math" charset="0"/>
                  </a:rPr>
                  <a:t>  </a:t>
                </a:r>
                <a:r>
                  <a:rPr lang="en-US" altLang="zh-CN" b="0" i="0" baseline="0" smtClean="0">
                    <a:latin typeface="Cambria Math" charset="0"/>
                  </a:rPr>
                  <a:t>𝑡𝑜</a:t>
                </a:r>
                <a:r>
                  <a:rPr lang="zh-CN" altLang="en-US" b="0" i="0" baseline="0" smtClean="0">
                    <a:latin typeface="Cambria Math" charset="0"/>
                  </a:rPr>
                  <a:t> </a:t>
                </a:r>
                <a:r>
                  <a:rPr lang="en-US" altLang="zh-CN" b="0" i="0" baseline="0" smtClean="0">
                    <a:latin typeface="Cambria Math" charset="0"/>
                  </a:rPr>
                  <a:t>𝛽_8</a:t>
                </a:r>
                <a:r>
                  <a:rPr lang="en-US" altLang="zh-CN" baseline="0" dirty="0" smtClean="0"/>
                  <a:t>,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statistics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getting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from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testing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linear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combination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those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effects.</a:t>
                </a:r>
                <a:endParaRPr lang="zh-CN" altLang="en-US" baseline="0" dirty="0" smtClean="0"/>
              </a:p>
              <a:p>
                <a:endParaRPr lang="zh-CN" altLang="en-US" baseline="0" dirty="0" smtClean="0"/>
              </a:p>
              <a:p>
                <a:r>
                  <a:rPr lang="en-US" altLang="zh-CN" baseline="0" dirty="0" smtClean="0"/>
                  <a:t>We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did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analysis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on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9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different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types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activity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score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images: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testing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effect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these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8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task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blocks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and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additional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one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testing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the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contrasting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effects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of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0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err="1" smtClean="0"/>
                  <a:t>bk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vs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2</a:t>
                </a:r>
                <a:r>
                  <a:rPr lang="zh-CN" altLang="en-US" baseline="0" dirty="0" smtClean="0"/>
                  <a:t> </a:t>
                </a:r>
                <a:r>
                  <a:rPr lang="en-US" altLang="zh-CN" baseline="0" dirty="0" smtClean="0"/>
                  <a:t>bk.</a:t>
                </a:r>
                <a:endParaRPr lang="zh-CN" altLang="en-US" baseline="0" dirty="0" smtClean="0"/>
              </a:p>
              <a:p>
                <a:endParaRPr lang="zh-CN" altLang="en-US" u="none" baseline="0" dirty="0" smtClean="0"/>
              </a:p>
              <a:p>
                <a:r>
                  <a:rPr lang="en-US" altLang="zh-CN" u="none" baseline="0" dirty="0" smtClean="0"/>
                  <a:t>We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want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to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do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this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err="1" smtClean="0"/>
                  <a:t>con’trast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image,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because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we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want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to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remove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other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effects,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vision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effects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for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example,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only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keep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the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working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memory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load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effect.</a:t>
                </a:r>
                <a:endParaRPr lang="zh-CN" altLang="en-US" u="none" baseline="0" dirty="0" smtClean="0"/>
              </a:p>
              <a:p>
                <a:endParaRPr lang="zh-CN" altLang="en-US" u="none" baseline="0" dirty="0" smtClean="0"/>
              </a:p>
              <a:p>
                <a:r>
                  <a:rPr lang="en-US" altLang="zh-CN" u="none" baseline="0" dirty="0" smtClean="0"/>
                  <a:t>Any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questions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about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the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image</a:t>
                </a:r>
                <a:r>
                  <a:rPr lang="zh-CN" altLang="en-US" u="none" baseline="0" dirty="0" smtClean="0"/>
                  <a:t> </a:t>
                </a:r>
                <a:r>
                  <a:rPr lang="en-US" altLang="zh-CN" u="none" baseline="0" dirty="0" smtClean="0"/>
                  <a:t>data?</a:t>
                </a:r>
                <a:endParaRPr lang="zh-CN" altLang="en-US" u="none" baseline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3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54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project,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approximately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1200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healthy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individuals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across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things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like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education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econ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levels,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people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ethical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background.</a:t>
            </a:r>
            <a:r>
              <a:rPr lang="zh-CN" altLang="en-US" baseline="0" dirty="0" smtClean="0"/>
              <a:t> </a:t>
            </a:r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goals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project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include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mapping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brain’s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structural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functional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connections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relationship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between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function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behavior.</a:t>
            </a:r>
            <a:endParaRPr lang="zh-CN" altLang="en-US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think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connectome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</a:t>
            </a:r>
            <a:r>
              <a:rPr lang="en-US" altLang="zh-CN" dirty="0" smtClean="0"/>
              <a:t>ow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brain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together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</a:t>
            </a:r>
            <a:r>
              <a:rPr lang="en-US" altLang="zh-CN" baseline="0" dirty="0" smtClean="0"/>
              <a:t>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something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about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those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talk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each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help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certain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kinds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behavior?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target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mind,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participants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specific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scanner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What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parts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active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people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processing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certain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kinds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certain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memory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remembering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things?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obtained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functional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magnetic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‘resonance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imaging.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collected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tfMRI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8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tasks,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them.</a:t>
            </a:r>
            <a:endParaRPr lang="en-US" dirty="0" smtClean="0"/>
          </a:p>
          <a:p>
            <a:endParaRPr lang="zh-CN" alt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0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4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8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57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3A299-3340-704D-9A14-4DE2F3C58A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9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12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0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1321-8945-440C-8A62-2243539BF5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12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3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DE11-A417-C241-9459-21629BB294C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36D4-792B-144F-8970-159796B2B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connectom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0651"/>
            <a:ext cx="9144000" cy="2387600"/>
          </a:xfrm>
        </p:spPr>
        <p:txBody>
          <a:bodyPr/>
          <a:lstStyle/>
          <a:p>
            <a:r>
              <a:rPr lang="en-US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/>
              <a:t>I</a:t>
            </a:r>
            <a:r>
              <a:rPr lang="en-US" altLang="zh-CN" dirty="0" smtClean="0"/>
              <a:t>ntegration</a:t>
            </a:r>
            <a:r>
              <a:rPr lang="en-US" dirty="0" smtClean="0"/>
              <a:t> o</a:t>
            </a:r>
            <a:r>
              <a:rPr lang="en-US" altLang="zh-CN" dirty="0" smtClean="0"/>
              <a:t>f</a:t>
            </a:r>
            <a:r>
              <a:rPr lang="en-US" dirty="0" smtClean="0"/>
              <a:t> HCP </a:t>
            </a:r>
            <a:r>
              <a:rPr lang="en-US" altLang="zh-CN" dirty="0" smtClean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Qunqun</a:t>
            </a:r>
            <a:r>
              <a:rPr lang="en-US" dirty="0" smtClean="0"/>
              <a:t> Y</a:t>
            </a:r>
            <a:r>
              <a:rPr lang="en-US" altLang="zh-CN" dirty="0" smtClean="0"/>
              <a:t>u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Dr.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Steve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Marron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Dr.</a:t>
            </a:r>
            <a:r>
              <a:rPr lang="zh-CN" altLang="en-US" dirty="0" smtClean="0"/>
              <a:t> </a:t>
            </a:r>
            <a:r>
              <a:rPr lang="en-US" altLang="zh-CN" dirty="0" smtClean="0"/>
              <a:t>Kai</a:t>
            </a:r>
            <a:r>
              <a:rPr lang="zh-CN" altLang="en-US" dirty="0" smtClean="0"/>
              <a:t> </a:t>
            </a:r>
            <a:r>
              <a:rPr lang="en-US" altLang="zh-CN" dirty="0" smtClean="0"/>
              <a:t>Zhang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Dr.</a:t>
            </a:r>
            <a:r>
              <a:rPr lang="zh-CN" altLang="en-US" dirty="0" smtClean="0"/>
              <a:t> </a:t>
            </a:r>
            <a:r>
              <a:rPr lang="en-US" altLang="zh-CN" dirty="0" smtClean="0"/>
              <a:t>Ben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Risk</a:t>
            </a:r>
            <a:endParaRPr lang="en-US" dirty="0" smtClean="0"/>
          </a:p>
          <a:p>
            <a:r>
              <a:rPr lang="en-US" altLang="zh-CN" dirty="0" smtClean="0"/>
              <a:t>University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North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Carolina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Chapel</a:t>
            </a:r>
            <a:r>
              <a:rPr lang="zh-CN" altLang="en-US" dirty="0" smtClean="0"/>
              <a:t> </a:t>
            </a:r>
            <a:r>
              <a:rPr lang="en-US" altLang="zh-CN" dirty="0" smtClean="0"/>
              <a:t>Hill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introduction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preprocessing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introduction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preprocessing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JIVE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tfMRI</a:t>
            </a:r>
            <a:r>
              <a:rPr lang="en-US" altLang="zh-CN" dirty="0" smtClean="0"/>
              <a:t>)</a:t>
            </a:r>
            <a:r>
              <a:rPr lang="en-US" dirty="0" smtClean="0"/>
              <a:t>: </a:t>
            </a:r>
            <a:endParaRPr lang="zh-CN" alt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- Working memory/category specific representation task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dirty="0" smtClean="0"/>
              <a:t>- </a:t>
            </a:r>
            <a:r>
              <a:rPr lang="en-US" dirty="0" smtClean="0">
                <a:hlinkClick r:id="" action="ppaction://noaction"/>
              </a:rPr>
              <a:t>Motor task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Behavioral 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memory/category specific representation </a:t>
            </a:r>
            <a:r>
              <a:rPr lang="en-US" dirty="0" smtClean="0"/>
              <a:t>task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 types</a:t>
            </a:r>
            <a:r>
              <a:rPr lang="en-US" altLang="zh-CN" dirty="0"/>
              <a:t>: 0 – back &amp; 2 – </a:t>
            </a:r>
            <a:r>
              <a:rPr lang="en-US" altLang="zh-CN" dirty="0" smtClean="0"/>
              <a:t>back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 </a:t>
            </a:r>
            <a:r>
              <a:rPr lang="en-US" altLang="zh-CN" dirty="0" smtClean="0"/>
              <a:t>category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body</a:t>
            </a:r>
            <a:r>
              <a:rPr lang="en-US" altLang="zh-CN" dirty="0"/>
              <a:t> </a:t>
            </a:r>
            <a:r>
              <a:rPr lang="en-US" altLang="zh-CN" dirty="0" smtClean="0"/>
              <a:t>parts,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tools</a:t>
            </a:r>
            <a:endParaRPr lang="zh-CN" altLang="en-US" dirty="0" smtClean="0"/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charset="2"/>
              <a:buChar char="à"/>
            </a:pPr>
            <a:r>
              <a:rPr lang="zh-CN" altLang="en-US" dirty="0" smtClean="0">
                <a:sym typeface="Wingdings"/>
              </a:rPr>
              <a:t>  </a:t>
            </a:r>
            <a:r>
              <a:rPr lang="en-US" altLang="zh-CN" dirty="0" smtClean="0">
                <a:sym typeface="Wingdings"/>
              </a:rPr>
              <a:t>8 task blocks: </a:t>
            </a:r>
            <a:endParaRPr lang="zh-CN" altLang="en-US" dirty="0" smtClean="0">
              <a:sym typeface="Wingdings"/>
            </a:endParaRPr>
          </a:p>
          <a:p>
            <a:pPr marL="0" indent="0">
              <a:buNone/>
            </a:pPr>
            <a:r>
              <a:rPr lang="zh-CN" altLang="en-US" dirty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     </a:t>
            </a:r>
            <a:r>
              <a:rPr lang="en-US" altLang="zh-CN" dirty="0" smtClean="0">
                <a:sym typeface="Wingdings"/>
              </a:rPr>
              <a:t>0 </a:t>
            </a:r>
            <a:r>
              <a:rPr lang="en-US" altLang="zh-CN" dirty="0" err="1" smtClean="0">
                <a:sym typeface="Wingdings"/>
              </a:rPr>
              <a:t>bk</a:t>
            </a:r>
            <a:r>
              <a:rPr lang="en-US" altLang="zh-CN" dirty="0" smtClean="0">
                <a:sym typeface="Wingdings"/>
              </a:rPr>
              <a:t> body,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0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err="1" smtClean="0">
                <a:sym typeface="Wingdings"/>
              </a:rPr>
              <a:t>bk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face,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0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err="1" smtClean="0">
                <a:sym typeface="Wingdings"/>
              </a:rPr>
              <a:t>bk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place,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0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err="1" smtClean="0">
                <a:sym typeface="Wingdings"/>
              </a:rPr>
              <a:t>bk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tool</a:t>
            </a:r>
            <a:r>
              <a:rPr lang="is-IS" altLang="zh-CN" dirty="0" smtClean="0">
                <a:sym typeface="Wingdings"/>
              </a:rPr>
              <a:t>, </a:t>
            </a:r>
            <a:endParaRPr lang="zh-CN" altLang="en-US" dirty="0" smtClean="0">
              <a:sym typeface="Wingdings"/>
            </a:endParaRPr>
          </a:p>
          <a:p>
            <a:pPr marL="0" indent="0">
              <a:buNone/>
            </a:pPr>
            <a:r>
              <a:rPr lang="zh-CN" altLang="en-US" dirty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     </a:t>
            </a:r>
            <a:r>
              <a:rPr lang="en-US" altLang="zh-CN" dirty="0" smtClean="0">
                <a:sym typeface="Wingdings"/>
              </a:rPr>
              <a:t>2 </a:t>
            </a:r>
            <a:r>
              <a:rPr lang="en-US" altLang="zh-CN" dirty="0" err="1">
                <a:sym typeface="Wingdings"/>
              </a:rPr>
              <a:t>bk</a:t>
            </a:r>
            <a:r>
              <a:rPr lang="en-US" altLang="zh-CN" dirty="0">
                <a:sym typeface="Wingdings"/>
              </a:rPr>
              <a:t> body,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 smtClean="0">
                <a:sym typeface="Wingdings"/>
                <a:hlinkClick r:id="" action="ppaction://noaction"/>
              </a:rPr>
              <a:t>2</a:t>
            </a:r>
            <a:r>
              <a:rPr lang="zh-CN" altLang="en-US" dirty="0" smtClean="0">
                <a:sym typeface="Wingdings"/>
                <a:hlinkClick r:id="" action="ppaction://noaction"/>
              </a:rPr>
              <a:t> </a:t>
            </a:r>
            <a:r>
              <a:rPr lang="en-US" altLang="zh-CN" dirty="0" err="1">
                <a:sym typeface="Wingdings"/>
                <a:hlinkClick r:id="" action="ppaction://noaction"/>
              </a:rPr>
              <a:t>bk</a:t>
            </a:r>
            <a:r>
              <a:rPr lang="zh-CN" altLang="en-US" dirty="0">
                <a:sym typeface="Wingdings"/>
                <a:hlinkClick r:id="" action="ppaction://noaction"/>
              </a:rPr>
              <a:t> </a:t>
            </a:r>
            <a:r>
              <a:rPr lang="en-US" altLang="zh-CN" dirty="0">
                <a:sym typeface="Wingdings"/>
                <a:hlinkClick r:id="" action="ppaction://noaction"/>
              </a:rPr>
              <a:t>face</a:t>
            </a:r>
            <a:r>
              <a:rPr lang="en-US" altLang="zh-CN" dirty="0">
                <a:sym typeface="Wingdings"/>
              </a:rPr>
              <a:t>,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2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err="1">
                <a:sym typeface="Wingdings"/>
              </a:rPr>
              <a:t>bk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place,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2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err="1">
                <a:sym typeface="Wingdings"/>
              </a:rPr>
              <a:t>bk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tool</a:t>
            </a:r>
            <a:endParaRPr lang="zh-CN" altLang="en-US" dirty="0" smtClean="0">
              <a:sym typeface="Wingdings"/>
            </a:endParaRPr>
          </a:p>
          <a:p>
            <a:pPr>
              <a:buFont typeface="Wingdings" charset="2"/>
              <a:buChar char="à"/>
            </a:pPr>
            <a:endParaRPr lang="zh-CN" altLang="en-US" dirty="0">
              <a:sym typeface="Wingdings"/>
            </a:endParaRPr>
          </a:p>
          <a:p>
            <a:pPr marL="0" indent="0">
              <a:buNone/>
            </a:pPr>
            <a:r>
              <a:rPr lang="zh-CN" altLang="en-US" dirty="0" smtClean="0">
                <a:sym typeface="Wingdings"/>
              </a:rPr>
              <a:t>     </a:t>
            </a:r>
            <a:r>
              <a:rPr lang="zh-CN" altLang="en-US" dirty="0" smtClean="0"/>
              <a:t>                       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“working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</a:t>
            </a: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r>
              <a:rPr lang="zh-CN" altLang="en-US" sz="3200" dirty="0"/>
              <a:t> </a:t>
            </a:r>
            <a:r>
              <a:rPr lang="zh-CN" altLang="en-US" sz="3200" dirty="0" smtClean="0"/>
              <a:t>                                                </a:t>
            </a:r>
            <a:r>
              <a:rPr lang="en-US" altLang="zh-CN" sz="3200" dirty="0" err="1" smtClean="0"/>
              <a:t>Barch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al.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(2013)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Task-fMRI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paper</a:t>
            </a:r>
            <a:endParaRPr lang="zh-CN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083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55" y="214056"/>
            <a:ext cx="3625645" cy="6422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056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Image 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   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Total:</a:t>
            </a:r>
            <a:r>
              <a:rPr lang="zh-CN" altLang="en-US" dirty="0" smtClean="0"/>
              <a:t> </a:t>
            </a:r>
            <a:r>
              <a:rPr lang="en-US" altLang="zh-CN" dirty="0" smtClean="0"/>
              <a:t>91282</a:t>
            </a:r>
            <a:r>
              <a:rPr lang="zh-CN" altLang="en-US" dirty="0" smtClean="0"/>
              <a:t> </a:t>
            </a:r>
            <a:r>
              <a:rPr lang="en-US" altLang="zh-CN" dirty="0" smtClean="0"/>
              <a:t>locations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brain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err="1" smtClean="0"/>
              <a:t>Glasser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al.</a:t>
            </a:r>
            <a:r>
              <a:rPr lang="zh-CN" altLang="en-US" dirty="0" smtClean="0"/>
              <a:t> </a:t>
            </a:r>
            <a:r>
              <a:rPr lang="en-US" altLang="zh-CN" dirty="0" smtClean="0"/>
              <a:t>(2013)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altLang="zh-CN" dirty="0" smtClean="0"/>
              <a:t>reprocessing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pipelines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4328" cy="45385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/>
                  <a:t>For each subject,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we use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activity</a:t>
                </a:r>
                <a:r>
                  <a:rPr lang="zh-CN" altLang="en-US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score</a:t>
                </a:r>
                <a:r>
                  <a:rPr lang="zh-CN" altLang="en-US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i="1" dirty="0" smtClean="0">
                    <a:solidFill>
                      <a:srgbClr val="C00000"/>
                    </a:solidFill>
                  </a:rPr>
                  <a:t>images</a:t>
                </a:r>
                <a:r>
                  <a:rPr lang="zh-CN" altLang="en-US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dirty="0" smtClean="0"/>
                  <a:t>(t statistics).</a:t>
                </a:r>
                <a:endParaRPr lang="zh-CN" altLang="en-US" dirty="0" smtClean="0"/>
              </a:p>
              <a:p>
                <a:endParaRPr lang="zh-CN" altLang="en-US" dirty="0"/>
              </a:p>
              <a:p>
                <a:r>
                  <a:rPr lang="en-US" altLang="zh-CN" dirty="0" smtClean="0"/>
                  <a:t>GLM: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response</a:t>
                </a:r>
                <a:r>
                  <a:rPr lang="zh-CN" altLang="en-US" dirty="0" smtClean="0"/>
                  <a:t> </a:t>
                </a:r>
                <a:r>
                  <a:rPr lang="zh-CN" altLang="en-US" dirty="0" smtClean="0">
                    <a:sym typeface="Wingdings"/>
                  </a:rPr>
                  <a:t> </a:t>
                </a:r>
                <a:r>
                  <a:rPr lang="en-US" altLang="zh-CN" dirty="0" smtClean="0">
                    <a:sym typeface="Wingdings"/>
                  </a:rPr>
                  <a:t>preprocessed</a:t>
                </a:r>
                <a:r>
                  <a:rPr lang="zh-CN" altLang="en-US" dirty="0" smtClean="0">
                    <a:sym typeface="Wingdings"/>
                  </a:rPr>
                  <a:t> </a:t>
                </a:r>
                <a:r>
                  <a:rPr lang="en-US" altLang="zh-CN" dirty="0" err="1" smtClean="0">
                    <a:sym typeface="Wingdings"/>
                  </a:rPr>
                  <a:t>tfMRI</a:t>
                </a:r>
                <a:r>
                  <a:rPr lang="zh-CN" altLang="en-US" dirty="0" smtClean="0">
                    <a:sym typeface="Wingdings"/>
                  </a:rPr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>
                    <a:sym typeface="Wingdings"/>
                  </a:rPr>
                  <a:t> </a:t>
                </a:r>
                <a:r>
                  <a:rPr lang="zh-CN" altLang="en-US" dirty="0" smtClean="0">
                    <a:sym typeface="Wingdings"/>
                  </a:rPr>
                  <a:t>              </a:t>
                </a:r>
                <a:r>
                  <a:rPr lang="en-US" altLang="zh-CN" dirty="0" smtClean="0">
                    <a:sym typeface="Wingdings"/>
                  </a:rPr>
                  <a:t>predictors</a:t>
                </a:r>
                <a:r>
                  <a:rPr lang="zh-CN" altLang="en-US" dirty="0" smtClean="0">
                    <a:sym typeface="Wingdings"/>
                  </a:rPr>
                  <a:t>  </a:t>
                </a:r>
                <a:r>
                  <a:rPr lang="en-US" altLang="zh-CN" dirty="0" smtClean="0">
                    <a:sym typeface="Wingdings"/>
                  </a:rPr>
                  <a:t>8</a:t>
                </a:r>
                <a:r>
                  <a:rPr lang="zh-CN" altLang="en-US" dirty="0" smtClean="0">
                    <a:sym typeface="Wingdings"/>
                  </a:rPr>
                  <a:t> </a:t>
                </a:r>
                <a:r>
                  <a:rPr lang="en-US" altLang="zh-CN" dirty="0" smtClean="0">
                    <a:sym typeface="Wingdings"/>
                  </a:rPr>
                  <a:t>task</a:t>
                </a:r>
                <a:r>
                  <a:rPr lang="zh-CN" altLang="en-US" dirty="0" smtClean="0">
                    <a:sym typeface="Wingdings"/>
                  </a:rPr>
                  <a:t> </a:t>
                </a:r>
                <a:r>
                  <a:rPr lang="en-US" altLang="zh-CN" dirty="0" smtClean="0">
                    <a:sym typeface="Wingdings"/>
                  </a:rPr>
                  <a:t>block</a:t>
                </a:r>
                <a:r>
                  <a:rPr lang="zh-CN" altLang="en-US" dirty="0">
                    <a:sym typeface="Wingdings"/>
                  </a:rPr>
                  <a:t> </a:t>
                </a:r>
                <a:r>
                  <a:rPr lang="en-US" altLang="zh-CN" dirty="0" smtClean="0">
                    <a:sym typeface="Wingdings"/>
                  </a:rPr>
                  <a:t>factors</a:t>
                </a:r>
                <a:r>
                  <a:rPr lang="zh-CN" altLang="en-US" dirty="0" smtClean="0">
                    <a:sym typeface="Wingdings"/>
                  </a:rPr>
                  <a:t> </a:t>
                </a:r>
                <a:r>
                  <a:rPr lang="en-US" altLang="zh-CN" dirty="0" smtClean="0">
                    <a:sym typeface="Wingding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  <a:sym typeface="Wingdings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sym typeface="Wingdings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  <a:sym typeface="Wingdings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  <a:sym typeface="Wingdings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  <a:sym typeface="Wingdings"/>
                      </a:rPr>
                      <m:t>…,</m:t>
                    </m:r>
                    <m:r>
                      <a:rPr lang="zh-CN" altLang="en-US" b="0" i="1" smtClean="0">
                        <a:latin typeface="Cambria Math" charset="0"/>
                        <a:sym typeface="Wingdings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  <a:sym typeface="Wingdings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sym typeface="Wingdings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dirty="0" smtClean="0">
                    <a:sym typeface="Wingdings"/>
                  </a:rPr>
                  <a:t>)</a:t>
                </a:r>
                <a:endParaRPr lang="zh-CN" altLang="en-US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 smtClean="0"/>
                  <a:t>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statistic: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test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charset="0"/>
                          </a:rPr>
                          <m:t>: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𝛽</m:t>
                    </m:r>
                    <m:r>
                      <a:rPr lang="en-US" altLang="zh-CN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Activity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score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images: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 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body</a:t>
                </a:r>
                <a:r>
                  <a:rPr lang="zh-CN" altLang="en-US" dirty="0" smtClean="0"/>
                  <a:t>      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face</a:t>
                </a:r>
                <a:r>
                  <a:rPr lang="zh-CN" altLang="en-US" dirty="0" smtClean="0"/>
                  <a:t>     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place</a:t>
                </a:r>
                <a:r>
                  <a:rPr lang="zh-CN" altLang="en-US" dirty="0" smtClean="0"/>
                  <a:t>     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0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bk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tool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   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 </a:t>
                </a:r>
                <a:r>
                  <a:rPr lang="en-US" altLang="zh-CN" dirty="0" err="1"/>
                  <a:t>bk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body</a:t>
                </a:r>
                <a:r>
                  <a:rPr lang="zh-CN" altLang="en-US" dirty="0"/>
                  <a:t>      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 </a:t>
                </a:r>
                <a:r>
                  <a:rPr lang="en-US" altLang="zh-CN" dirty="0" err="1"/>
                  <a:t>bk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face</a:t>
                </a:r>
                <a:r>
                  <a:rPr lang="zh-CN" altLang="en-US" dirty="0"/>
                  <a:t>     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2</a:t>
                </a:r>
                <a:r>
                  <a:rPr lang="zh-CN" altLang="en-US" dirty="0" smtClean="0"/>
                  <a:t> </a:t>
                </a:r>
                <a:r>
                  <a:rPr lang="en-US" altLang="zh-CN" dirty="0" err="1"/>
                  <a:t>bk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place</a:t>
                </a:r>
                <a:r>
                  <a:rPr lang="zh-CN" altLang="en-US" dirty="0"/>
                  <a:t>    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-</a:t>
                </a:r>
                <a:r>
                  <a:rPr lang="zh-CN" alt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2 </a:t>
                </a:r>
                <a:r>
                  <a:rPr lang="en-US" altLang="zh-CN" dirty="0" err="1">
                    <a:solidFill>
                      <a:schemeClr val="accent5"/>
                    </a:solidFill>
                  </a:rPr>
                  <a:t>bk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 tool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charset="0"/>
                      </a:rPr>
                      <m:t>: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8</m:t>
                        </m:r>
                      </m:sub>
                    </m:sSub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altLang="zh-CN" dirty="0">
                    <a:solidFill>
                      <a:schemeClr val="accent5"/>
                    </a:solidFill>
                  </a:rPr>
                  <a:t>) </a:t>
                </a:r>
                <a:endParaRPr lang="zh-CN" altLang="en-US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dirty="0" smtClean="0">
                    <a:solidFill>
                      <a:schemeClr val="accent5"/>
                    </a:solidFill>
                  </a:rPr>
                  <a:t>   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- </a:t>
                </a:r>
                <a:r>
                  <a:rPr lang="en-US" altLang="zh-CN" dirty="0" smtClean="0">
                    <a:solidFill>
                      <a:schemeClr val="accent5"/>
                    </a:solidFill>
                  </a:rPr>
                  <a:t>2 </a:t>
                </a:r>
                <a:r>
                  <a:rPr lang="en-US" altLang="zh-CN" dirty="0" err="1">
                    <a:solidFill>
                      <a:schemeClr val="accent5"/>
                    </a:solidFill>
                  </a:rPr>
                  <a:t>bk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 vs </a:t>
                </a:r>
                <a:r>
                  <a:rPr lang="en-US" altLang="zh-CN" dirty="0" smtClean="0">
                    <a:solidFill>
                      <a:schemeClr val="accent5"/>
                    </a:solidFill>
                  </a:rPr>
                  <a:t>0 </a:t>
                </a:r>
                <a:r>
                  <a:rPr lang="en-US" altLang="zh-CN" dirty="0" err="1" smtClean="0">
                    <a:solidFill>
                      <a:schemeClr val="accent5"/>
                    </a:solidFill>
                  </a:rPr>
                  <a:t>bk</a:t>
                </a:r>
                <a:r>
                  <a:rPr lang="zh-CN" altLang="en-US" dirty="0" smtClean="0">
                    <a:solidFill>
                      <a:schemeClr val="accent5"/>
                    </a:solidFill>
                  </a:rPr>
                  <a:t>  </a:t>
                </a:r>
                <a:r>
                  <a:rPr lang="en-US" altLang="zh-CN" dirty="0">
                    <a:solidFill>
                      <a:schemeClr val="accent5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schemeClr val="accent5"/>
                        </a:solidFill>
                        <a:latin typeface="Cambria Math" charset="0"/>
                      </a:rPr>
                      <m:t>:</m:t>
                    </m:r>
                    <m:nary>
                      <m:naryPr>
                        <m:chr m:val="∑"/>
                        <m:ctrlPr>
                          <a:rPr lang="is-I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=5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8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is-IS" altLang="zh-CN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altLang="zh-CN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zh-CN" altLang="en-US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accent5"/>
                    </a:solidFill>
                  </a:rPr>
                  <a:t>)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 smtClean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en-US" altLang="zh-CN" dirty="0" smtClean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endParaRPr lang="zh-CN" altLang="en-US" dirty="0" smtClean="0"/>
              </a:p>
              <a:p>
                <a:endParaRPr lang="zh-CN" altLang="en-US" dirty="0"/>
              </a:p>
              <a:p>
                <a:endParaRPr lang="zh-CN" altLang="en-US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4328" cy="4538599"/>
              </a:xfrm>
              <a:blipFill rotWithShape="0">
                <a:blip r:embed="rId3"/>
                <a:stretch>
                  <a:fillRect l="-833" t="-3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607278" y="3362630"/>
            <a:ext cx="3008671" cy="2418739"/>
            <a:chOff x="6607278" y="3362630"/>
            <a:chExt cx="3008671" cy="2418739"/>
          </a:xfrm>
        </p:grpSpPr>
        <p:cxnSp>
          <p:nvCxnSpPr>
            <p:cNvPr id="5" name="Straight Arrow Connector 4"/>
            <p:cNvCxnSpPr>
              <a:endCxn id="6" idx="3"/>
            </p:cNvCxnSpPr>
            <p:nvPr/>
          </p:nvCxnSpPr>
          <p:spPr>
            <a:xfrm flipV="1">
              <a:off x="6607278" y="4495600"/>
              <a:ext cx="1145567" cy="1285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7433187" y="3362630"/>
              <a:ext cx="2182762" cy="132735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accent2"/>
                  </a:solidFill>
                </a:rPr>
                <a:t>Remove</a:t>
              </a:r>
              <a:r>
                <a:rPr lang="zh-CN" alt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zh-CN" dirty="0" smtClean="0">
                  <a:solidFill>
                    <a:schemeClr val="accent2"/>
                  </a:solidFill>
                </a:rPr>
                <a:t>the</a:t>
              </a:r>
              <a:r>
                <a:rPr lang="zh-CN" alt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zh-CN" dirty="0" smtClean="0">
                  <a:solidFill>
                    <a:schemeClr val="accent2"/>
                  </a:solidFill>
                </a:rPr>
                <a:t>common</a:t>
              </a:r>
              <a:r>
                <a:rPr lang="zh-CN" alt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zh-CN" dirty="0" smtClean="0">
                  <a:solidFill>
                    <a:schemeClr val="accent2"/>
                  </a:solidFill>
                </a:rPr>
                <a:t>activations</a:t>
              </a:r>
              <a:r>
                <a:rPr lang="zh-CN" altLang="en-US" dirty="0" smtClean="0">
                  <a:solidFill>
                    <a:schemeClr val="accent2"/>
                  </a:solidFill>
                </a:rPr>
                <a:t>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1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Behavioral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NIH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Toolbox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measures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/>
              <a:t>c</a:t>
            </a:r>
            <a:r>
              <a:rPr lang="en-US" altLang="zh-CN" dirty="0" smtClean="0"/>
              <a:t>ognition,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emotion,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motor,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sensory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endParaRPr lang="zh-CN" altLang="en-US" dirty="0" smtClean="0"/>
          </a:p>
          <a:p>
            <a:r>
              <a:rPr lang="en-US" altLang="zh-CN" dirty="0" smtClean="0"/>
              <a:t>Other measures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personality,</a:t>
            </a:r>
            <a:r>
              <a:rPr lang="zh-CN" altLang="en-US" dirty="0" smtClean="0"/>
              <a:t> </a:t>
            </a:r>
            <a:r>
              <a:rPr lang="en-US" altLang="zh-CN" dirty="0" smtClean="0"/>
              <a:t>emotion,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psychiatric,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substance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abuse,</a:t>
            </a:r>
            <a:r>
              <a:rPr lang="zh-CN" altLang="en-US" dirty="0" smtClean="0"/>
              <a:t> </a:t>
            </a:r>
            <a:r>
              <a:rPr lang="en-US" altLang="zh-CN" dirty="0" smtClean="0"/>
              <a:t>life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physical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function,</a:t>
            </a:r>
            <a:r>
              <a:rPr lang="zh-CN" altLang="en-US" dirty="0" smtClean="0"/>
              <a:t> </a:t>
            </a:r>
            <a:r>
              <a:rPr lang="en-US" altLang="zh-CN" dirty="0" smtClean="0"/>
              <a:t>other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>
                <a:solidFill>
                  <a:srgbClr val="C00000"/>
                </a:solidFill>
              </a:rPr>
              <a:t>Working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memory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task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related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measures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(e.g.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working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memory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accuracy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and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reaction</a:t>
            </a:r>
            <a:r>
              <a:rPr lang="zh-CN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time)</a:t>
            </a:r>
            <a:endParaRPr lang="zh-CN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b="1" dirty="0" smtClean="0"/>
              <a:t>139</a:t>
            </a:r>
            <a:r>
              <a:rPr lang="zh-CN" altLang="en-US" b="1" dirty="0" smtClean="0"/>
              <a:t> </a:t>
            </a:r>
            <a:r>
              <a:rPr lang="en-US" altLang="zh-CN" dirty="0" smtClean="0"/>
              <a:t>measurements.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/>
          </a:p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preprocessing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JIVE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analysis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preprocessing – missing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Behavior,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charset="0"/>
                      </a:rPr>
                      <m:t>=</m:t>
                    </m:r>
                    <m:r>
                      <a:rPr lang="zh-CN" altLang="en-US" sz="24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charset="0"/>
                      </a:rPr>
                      <m:t>541</m:t>
                    </m:r>
                  </m:oMath>
                </a14:m>
                <a:endParaRPr lang="zh-CN" altLang="en-US" sz="2400" dirty="0" smtClean="0"/>
              </a:p>
              <a:p>
                <a:endParaRPr lang="zh-CN" altLang="en-US" sz="2400" dirty="0" smtClean="0"/>
              </a:p>
              <a:p>
                <a:r>
                  <a:rPr lang="en-US" altLang="zh-CN" sz="2400" dirty="0" smtClean="0"/>
                  <a:t>41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–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more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than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10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missing</a:t>
                </a:r>
                <a:r>
                  <a:rPr lang="zh-CN" alt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b="1" dirty="0"/>
              </a:p>
              <a:p>
                <a:pPr marL="0" indent="0">
                  <a:buNone/>
                </a:pPr>
                <a:endParaRPr lang="zh-CN" altLang="en-US" b="1" dirty="0" smtClean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18288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1828800"/>
            <a:ext cx="54864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preprocessing – missing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Behavior,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charset="0"/>
                      </a:rPr>
                      <m:t>=</m:t>
                    </m:r>
                    <m:r>
                      <a:rPr lang="zh-CN" altLang="en-US" sz="2400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sz="2400" i="1" dirty="0" smtClean="0">
                        <a:latin typeface="Cambria Math" charset="0"/>
                      </a:rPr>
                      <m:t>541</m:t>
                    </m:r>
                  </m:oMath>
                </a14:m>
                <a:endParaRPr lang="zh-CN" altLang="en-US" sz="2400" dirty="0" smtClean="0"/>
              </a:p>
              <a:p>
                <a:endParaRPr lang="zh-CN" altLang="en-US" sz="2400" dirty="0" smtClean="0"/>
              </a:p>
              <a:p>
                <a:r>
                  <a:rPr lang="en-US" altLang="zh-CN" sz="2400" dirty="0" smtClean="0"/>
                  <a:t>39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of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41</a:t>
                </a:r>
                <a:r>
                  <a:rPr lang="zh-CN" altLang="en-US" sz="2400" dirty="0"/>
                  <a:t> </a:t>
                </a:r>
                <a:r>
                  <a:rPr lang="en-US" altLang="zh-CN" sz="2400" dirty="0" smtClean="0"/>
                  <a:t>–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no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image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data</a:t>
                </a:r>
                <a:endParaRPr lang="zh-CN" altLang="en-US" sz="2400" dirty="0" smtClean="0"/>
              </a:p>
              <a:p>
                <a:pPr marL="0" indent="0">
                  <a:buNone/>
                </a:pPr>
                <a:endParaRPr lang="zh-CN" altLang="en-US" sz="2400" dirty="0"/>
              </a:p>
              <a:p>
                <a:pPr marL="0" indent="0">
                  <a:buNone/>
                </a:pPr>
                <a:r>
                  <a:rPr lang="zh-CN" altLang="en-US" sz="2400" dirty="0" smtClean="0"/>
                  <a:t>   </a:t>
                </a:r>
                <a:r>
                  <a:rPr lang="en-US" altLang="zh-CN" sz="2400" dirty="0" smtClean="0"/>
                  <a:t>Exclude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all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the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41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participants.</a:t>
                </a:r>
                <a:endParaRPr lang="zh-CN" altLang="en-US" sz="2400" dirty="0" smtClean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b="1" dirty="0"/>
              </a:p>
              <a:p>
                <a:pPr marL="0" indent="0">
                  <a:buNone/>
                </a:pPr>
                <a:endParaRPr lang="zh-CN" altLang="en-US" b="1" dirty="0" smtClean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0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Connectome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smtClean="0">
                <a:hlinkClick r:id="rId3"/>
              </a:rPr>
              <a:t>HCP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2659"/>
          </a:xfrm>
        </p:spPr>
        <p:txBody>
          <a:bodyPr/>
          <a:lstStyle/>
          <a:p>
            <a:pPr marL="0" indent="0">
              <a:buNone/>
            </a:pPr>
            <a:endParaRPr lang="zh-CN" altLang="en-US" sz="2000" dirty="0" smtClean="0"/>
          </a:p>
          <a:p>
            <a:r>
              <a:rPr lang="en-US" altLang="zh-CN" sz="2000" dirty="0" smtClean="0"/>
              <a:t>HCP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Goals:</a:t>
            </a:r>
            <a:endParaRPr lang="zh-CN" altLang="en-US" sz="2000" dirty="0"/>
          </a:p>
          <a:p>
            <a:pPr lvl="1">
              <a:buFont typeface="Wingdings" charset="2"/>
              <a:buChar char="Ø"/>
            </a:pPr>
            <a:r>
              <a:rPr lang="zh-CN" altLang="en-US" sz="2000" dirty="0" smtClean="0"/>
              <a:t>  </a:t>
            </a:r>
            <a:r>
              <a:rPr lang="en-US" altLang="zh-CN" sz="2000" dirty="0" smtClean="0"/>
              <a:t>structural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functional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connections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human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brain</a:t>
            </a:r>
            <a:endParaRPr lang="zh-CN" altLang="en-US" sz="2000" dirty="0"/>
          </a:p>
          <a:p>
            <a:pPr lvl="1">
              <a:buFont typeface="Wingdings" charset="2"/>
              <a:buChar char="Ø"/>
            </a:pPr>
            <a:r>
              <a:rPr lang="zh-CN" altLang="en-US" sz="2000" dirty="0"/>
              <a:t>  </a:t>
            </a:r>
            <a:r>
              <a:rPr lang="en-US" altLang="zh-CN" sz="2000" dirty="0" smtClean="0"/>
              <a:t>relationship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brain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connectivity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behavior</a:t>
            </a:r>
            <a:endParaRPr lang="zh-CN" altLang="en-US" sz="2000" dirty="0"/>
          </a:p>
          <a:p>
            <a:endParaRPr lang="zh-CN" altLang="en-US" sz="2000" dirty="0" smtClean="0"/>
          </a:p>
          <a:p>
            <a:r>
              <a:rPr lang="en-US" altLang="zh-CN" sz="2400" dirty="0" smtClean="0"/>
              <a:t>Our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goal: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Different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parts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brain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work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together</a:t>
            </a:r>
            <a:r>
              <a:rPr lang="zh-CN" altLang="en-US" sz="2400" dirty="0" smtClean="0"/>
              <a:t> </a:t>
            </a:r>
            <a:r>
              <a:rPr lang="zh-CN" altLang="en-US" sz="2400" dirty="0" smtClean="0">
                <a:sym typeface="Wingdings"/>
              </a:rPr>
              <a:t> </a:t>
            </a:r>
            <a:r>
              <a:rPr lang="en-US" altLang="zh-CN" sz="2400" dirty="0" smtClean="0">
                <a:sym typeface="Wingdings"/>
              </a:rPr>
              <a:t>behavior</a:t>
            </a:r>
            <a:endParaRPr lang="zh-CN" altLang="en-US" sz="2400" dirty="0" smtClean="0">
              <a:sym typeface="Wingdings"/>
            </a:endParaRPr>
          </a:p>
          <a:p>
            <a:endParaRPr lang="zh-CN" altLang="en-US" sz="2400" dirty="0">
              <a:sym typeface="Wingdings"/>
            </a:endParaRPr>
          </a:p>
          <a:p>
            <a:pPr marL="0" indent="0">
              <a:buNone/>
            </a:pPr>
            <a:endParaRPr lang="zh-CN" altLang="en-US" sz="2400" dirty="0" smtClean="0">
              <a:sym typeface="Wingdings"/>
            </a:endParaRPr>
          </a:p>
          <a:p>
            <a:endParaRPr lang="zh-CN" altLang="en-US" dirty="0">
              <a:sym typeface="Wingdings"/>
            </a:endParaRPr>
          </a:p>
          <a:p>
            <a:endParaRPr lang="zh-CN" altLang="en-US" dirty="0" smtClean="0">
              <a:sym typeface="Wingdings"/>
            </a:endParaRPr>
          </a:p>
          <a:p>
            <a:pPr marL="0" indent="0">
              <a:buNone/>
            </a:pP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8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1828800"/>
            <a:ext cx="54864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preprocessing – missing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Behavior,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zh-CN" altLang="en-US" i="1" dirty="0" smtClean="0">
                        <a:latin typeface="Cambria Math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139</m:t>
                    </m:r>
                  </m:oMath>
                </a14:m>
                <a:endParaRPr lang="en-US" altLang="zh-CN" b="1" dirty="0" smtClean="0"/>
              </a:p>
              <a:p>
                <a:endParaRPr lang="zh-CN" altLang="en-US" b="1" dirty="0"/>
              </a:p>
              <a:p>
                <a:r>
                  <a:rPr lang="en-US" altLang="zh-CN" dirty="0"/>
                  <a:t>0</a:t>
                </a:r>
                <a:r>
                  <a:rPr lang="en-US" altLang="zh-CN" dirty="0" smtClean="0"/>
                  <a:t>-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missing &gt;20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(4%)</a:t>
                </a:r>
                <a:r>
                  <a:rPr lang="zh-CN" altLang="en-US" dirty="0" smtClean="0"/>
                  <a:t> 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  <a:p>
                <a:r>
                  <a:rPr lang="en-US" altLang="zh-CN" dirty="0" smtClean="0"/>
                  <a:t>Impute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median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corresponding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variable</a:t>
                </a:r>
                <a:endParaRPr lang="zh-CN" altLang="en-US" dirty="0" smtClean="0"/>
              </a:p>
              <a:p>
                <a:endParaRPr lang="zh-CN" altLang="en-US" dirty="0"/>
              </a:p>
              <a:p>
                <a:pPr marL="0" indent="0">
                  <a:buNone/>
                </a:pPr>
                <a:endParaRPr lang="zh-CN" altLang="en-US" b="1" dirty="0" smtClean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23" y="0"/>
            <a:ext cx="10515600" cy="1325563"/>
          </a:xfrm>
        </p:spPr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preprocessing – missing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zh-CN" altLang="en-US" dirty="0" smtClean="0"/>
              </a:p>
              <a:p>
                <a:r>
                  <a:rPr lang="en-US" altLang="zh-CN" dirty="0" smtClean="0"/>
                  <a:t>Image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&amp;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behavior: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𝑛</m:t>
                    </m:r>
                    <m:r>
                      <a:rPr lang="en-US" altLang="zh-CN" b="0" i="1" smtClean="0">
                        <a:latin typeface="Cambria Math" charset="0"/>
                      </a:rPr>
                      <m:t>=487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altLang="zh-CN" dirty="0" smtClean="0"/>
                  <a:t>Image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matrix: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9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1282×487</m:t>
                    </m:r>
                  </m:oMath>
                </a14:m>
                <a:endParaRPr lang="zh-CN" altLang="en-US" dirty="0"/>
              </a:p>
              <a:p>
                <a:endParaRPr lang="zh-CN" altLang="en-US" dirty="0" smtClean="0"/>
              </a:p>
              <a:p>
                <a:r>
                  <a:rPr lang="en-US" altLang="zh-CN" dirty="0" smtClean="0"/>
                  <a:t>Behavioral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data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matrix:</a:t>
                </a:r>
                <a:r>
                  <a:rPr lang="zh-CN" altLang="en-US" dirty="0" smtClean="0"/>
                  <a:t> 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39</m:t>
                    </m:r>
                    <m:r>
                      <a:rPr lang="en-US" altLang="zh-CN" i="1" dirty="0">
                        <a:latin typeface="Cambria Math" charset="0"/>
                      </a:rPr>
                      <m:t>×4</m:t>
                    </m:r>
                    <m:r>
                      <a:rPr lang="en-US" altLang="zh-CN" b="0" i="1" dirty="0" smtClean="0">
                        <a:latin typeface="Cambria Math" charset="0"/>
                      </a:rPr>
                      <m:t>87</m:t>
                    </m:r>
                  </m:oMath>
                </a14:m>
                <a:endParaRPr lang="zh-CN" alt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1170432"/>
            <a:ext cx="7278624" cy="568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preprocessing </a:t>
            </a:r>
            <a:r>
              <a:rPr lang="en-US" altLang="zh-CN" dirty="0" smtClean="0"/>
              <a:t>–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Behavior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variables: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marginal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distributions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Sort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variables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sd.</a:t>
            </a: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Summary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altLang="zh-CN" dirty="0" smtClean="0"/>
              <a:t>lot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/>
              <a:t>e</a:t>
            </a:r>
            <a:r>
              <a:rPr lang="en-US" altLang="zh-CN" dirty="0" smtClean="0"/>
              <a:t>qual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spacing.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10116" y="2094271"/>
            <a:ext cx="2477729" cy="2831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7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1170432"/>
            <a:ext cx="7278624" cy="568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preprocessing </a:t>
            </a:r>
            <a:r>
              <a:rPr lang="en-US" altLang="zh-CN" dirty="0" smtClean="0"/>
              <a:t>–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variables: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Dashed</a:t>
            </a:r>
            <a:r>
              <a:rPr lang="zh-CN" altLang="en-US" dirty="0"/>
              <a:t> </a:t>
            </a:r>
            <a:r>
              <a:rPr lang="en-US" altLang="zh-CN" dirty="0"/>
              <a:t>lines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correspond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1-d</a:t>
            </a:r>
            <a:r>
              <a:rPr lang="zh-CN" altLang="en-US" dirty="0"/>
              <a:t> </a:t>
            </a:r>
            <a:r>
              <a:rPr lang="en-US" altLang="zh-CN" dirty="0"/>
              <a:t>distributions.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10116" y="2094271"/>
            <a:ext cx="2477729" cy="2831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87845" y="2094271"/>
            <a:ext cx="471949" cy="914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1170432"/>
            <a:ext cx="7278624" cy="568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preprocessing </a:t>
            </a:r>
            <a:r>
              <a:rPr lang="en-US" altLang="zh-CN" dirty="0" smtClean="0"/>
              <a:t>–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variables: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</a:t>
            </a:r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b="1" dirty="0"/>
              <a:t>1.</a:t>
            </a:r>
            <a:r>
              <a:rPr lang="zh-CN" altLang="en-US" b="1" dirty="0"/>
              <a:t> </a:t>
            </a:r>
            <a:r>
              <a:rPr lang="en-US" altLang="zh-CN" b="1" dirty="0"/>
              <a:t>Different</a:t>
            </a:r>
            <a:r>
              <a:rPr lang="zh-CN" altLang="en-US" b="1" dirty="0"/>
              <a:t> </a:t>
            </a:r>
            <a:r>
              <a:rPr lang="en-US" altLang="zh-CN" b="1" dirty="0"/>
              <a:t>Scales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10116" y="1825625"/>
            <a:ext cx="4392913" cy="3334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10116" y="5159829"/>
            <a:ext cx="7266741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8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55" y="1157312"/>
            <a:ext cx="7278624" cy="568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preprocessing </a:t>
            </a:r>
            <a:r>
              <a:rPr lang="en-US" altLang="zh-CN" dirty="0" smtClean="0"/>
              <a:t>– Visualization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variables: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sort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skewness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</a:t>
            </a:r>
          </a:p>
          <a:p>
            <a:pPr marL="0" indent="0">
              <a:buNone/>
            </a:pPr>
            <a:r>
              <a:rPr lang="en-US" altLang="zh-CN" sz="3600" b="1" dirty="0" smtClean="0"/>
              <a:t>2.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Strong</a:t>
            </a:r>
            <a:r>
              <a:rPr lang="zh-CN" altLang="en-US" sz="3600" b="1" dirty="0" smtClean="0"/>
              <a:t> </a:t>
            </a:r>
            <a:r>
              <a:rPr lang="en-US" altLang="zh-CN" sz="3600" b="1" dirty="0" err="1" smtClean="0"/>
              <a:t>skewness</a:t>
            </a:r>
            <a:endParaRPr lang="zh-CN" altLang="en-US" sz="3600" b="1" dirty="0" smtClean="0"/>
          </a:p>
          <a:p>
            <a:pPr marL="0" indent="0">
              <a:buNone/>
            </a:pPr>
            <a:endParaRPr lang="zh-CN" altLang="en-US" sz="3600" b="1" dirty="0" smtClean="0"/>
          </a:p>
          <a:p>
            <a:pPr marL="0" indent="0">
              <a:buNone/>
            </a:pPr>
            <a:r>
              <a:rPr lang="zh-CN" altLang="en-US" sz="3600" b="1" dirty="0" smtClean="0"/>
              <a:t>  </a:t>
            </a:r>
            <a:r>
              <a:rPr lang="en-US" altLang="zh-CN" sz="3600" b="1" dirty="0" smtClean="0"/>
              <a:t>diff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scale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+</a:t>
            </a:r>
            <a:r>
              <a:rPr lang="zh-CN" altLang="en-US" sz="3600" b="1" dirty="0" smtClean="0"/>
              <a:t>  </a:t>
            </a:r>
            <a:r>
              <a:rPr lang="en-US" altLang="zh-CN" sz="3600" b="1" dirty="0" smtClean="0"/>
              <a:t>strong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skew</a:t>
            </a:r>
            <a:endParaRPr lang="zh-CN" altLang="en-US" sz="3600" b="1" dirty="0"/>
          </a:p>
          <a:p>
            <a:pPr>
              <a:buFont typeface="Wingdings" charset="2"/>
              <a:buChar char="à"/>
            </a:pPr>
            <a:r>
              <a:rPr lang="en-US" altLang="zh-CN" sz="3600" b="1" dirty="0" smtClean="0">
                <a:sym typeface="Wingdings"/>
              </a:rPr>
              <a:t>Shifted</a:t>
            </a:r>
            <a:r>
              <a:rPr lang="zh-CN" altLang="en-US" sz="3600" b="1" dirty="0" smtClean="0">
                <a:sym typeface="Wingdings"/>
              </a:rPr>
              <a:t> </a:t>
            </a:r>
            <a:r>
              <a:rPr lang="en-US" altLang="zh-CN" sz="3600" b="1" dirty="0" smtClean="0">
                <a:sym typeface="Wingdings"/>
              </a:rPr>
              <a:t>log</a:t>
            </a:r>
            <a:r>
              <a:rPr lang="zh-CN" altLang="en-US" sz="3600" b="1" dirty="0" smtClean="0">
                <a:sym typeface="Wingdings"/>
              </a:rPr>
              <a:t> </a:t>
            </a:r>
            <a:r>
              <a:rPr lang="en-US" altLang="zh-CN" sz="3600" b="1" dirty="0" smtClean="0">
                <a:sym typeface="Wingdings"/>
              </a:rPr>
              <a:t>and</a:t>
            </a:r>
            <a:endParaRPr lang="zh-CN" altLang="en-US" sz="3600" b="1" dirty="0" smtClean="0">
              <a:sym typeface="Wingdings"/>
            </a:endParaRPr>
          </a:p>
          <a:p>
            <a:pPr marL="0" indent="0">
              <a:buNone/>
            </a:pPr>
            <a:r>
              <a:rPr lang="zh-CN" altLang="en-US" sz="3600" b="1" dirty="0">
                <a:sym typeface="Wingdings"/>
              </a:rPr>
              <a:t> </a:t>
            </a:r>
            <a:r>
              <a:rPr lang="zh-CN" altLang="en-US" sz="3600" b="1" dirty="0" smtClean="0">
                <a:sym typeface="Wingdings"/>
              </a:rPr>
              <a:t>    </a:t>
            </a:r>
            <a:r>
              <a:rPr lang="en-US" altLang="zh-CN" sz="3600" b="1" dirty="0" smtClean="0">
                <a:sym typeface="Wingdings"/>
              </a:rPr>
              <a:t>standardize</a:t>
            </a:r>
            <a:endParaRPr lang="zh-CN" alt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88542" y="1825625"/>
            <a:ext cx="3510116" cy="228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88542" y="4114800"/>
            <a:ext cx="6666271" cy="134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8" y="1161288"/>
            <a:ext cx="7278624" cy="568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preprocessing –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Behavior</a:t>
            </a:r>
            <a:r>
              <a:rPr lang="zh-CN" altLang="en-US" dirty="0" smtClean="0"/>
              <a:t> </a:t>
            </a:r>
            <a:r>
              <a:rPr lang="en-US" altLang="zh-CN" dirty="0"/>
              <a:t>variables: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 smtClean="0"/>
              <a:t>Much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less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skewed.</a:t>
            </a: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 smtClean="0"/>
              <a:t>Scale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similar.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8" y="1161288"/>
            <a:ext cx="7278624" cy="5687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preprocessing –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/>
              <a:t>variables:</a:t>
            </a:r>
            <a:r>
              <a:rPr lang="zh-CN" altLang="en-US" dirty="0"/>
              <a:t> </a:t>
            </a:r>
          </a:p>
          <a:p>
            <a:pPr marL="0" indent="0">
              <a:buNone/>
            </a:pPr>
            <a:r>
              <a:rPr lang="zh-CN" altLang="en-US" dirty="0"/>
              <a:t>  </a:t>
            </a:r>
            <a:r>
              <a:rPr lang="en-US" altLang="zh-CN" dirty="0"/>
              <a:t>marginal</a:t>
            </a:r>
            <a:r>
              <a:rPr lang="zh-CN" altLang="en-US" dirty="0"/>
              <a:t> </a:t>
            </a:r>
            <a:r>
              <a:rPr lang="en-US" altLang="zh-CN" dirty="0"/>
              <a:t>distributions</a:t>
            </a: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sort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skewness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b="1" dirty="0" smtClean="0"/>
              <a:t>Roughly</a:t>
            </a:r>
            <a:r>
              <a:rPr lang="zh-CN" altLang="en-US" b="1" dirty="0" smtClean="0"/>
              <a:t> </a:t>
            </a:r>
            <a:r>
              <a:rPr lang="en-US" altLang="zh-CN" b="1" dirty="0"/>
              <a:t>G</a:t>
            </a:r>
            <a:r>
              <a:rPr lang="en-US" altLang="zh-CN" b="1" dirty="0" smtClean="0"/>
              <a:t>aussian</a:t>
            </a:r>
            <a:endParaRPr lang="zh-CN" altLang="en-US" b="1" dirty="0" smtClean="0"/>
          </a:p>
          <a:p>
            <a:pPr marL="0" indent="0">
              <a:buNone/>
            </a:pPr>
            <a:r>
              <a:rPr lang="zh-CN" altLang="en-US" b="1" dirty="0"/>
              <a:t> </a:t>
            </a:r>
            <a:r>
              <a:rPr lang="en-US" altLang="zh-CN" b="1" dirty="0" smtClean="0"/>
              <a:t>same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scale</a:t>
            </a:r>
            <a:endParaRPr lang="zh-CN" altLang="en-US" b="1" dirty="0" smtClean="0"/>
          </a:p>
          <a:p>
            <a:pPr marL="0" indent="0">
              <a:buNone/>
            </a:pPr>
            <a:r>
              <a:rPr lang="en-US" altLang="zh-CN" b="1" dirty="0" smtClean="0">
                <a:sym typeface="Wingdings"/>
              </a:rPr>
              <a:t></a:t>
            </a:r>
            <a:r>
              <a:rPr lang="en-US" altLang="zh-CN" b="1" dirty="0" smtClean="0"/>
              <a:t>No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Transformation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b="1" dirty="0"/>
              <a:t>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82065" y="1825625"/>
            <a:ext cx="3775587" cy="3041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82065" y="4866968"/>
            <a:ext cx="6607277" cy="56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introduction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Data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preprocessing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/>
          </a:p>
          <a:p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HCP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zh-CN" altLang="en-US" dirty="0" smtClean="0"/>
              <a:t> </a:t>
            </a:r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1: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bk</a:t>
            </a:r>
            <a:r>
              <a:rPr lang="zh-CN" altLang="en-US" dirty="0" smtClean="0"/>
              <a:t> </a:t>
            </a:r>
            <a:r>
              <a:rPr lang="en-US" altLang="zh-CN" dirty="0" smtClean="0"/>
              <a:t>vs</a:t>
            </a:r>
            <a:r>
              <a:rPr lang="zh-CN" altLang="en-US" dirty="0" smtClean="0"/>
              <a:t> </a:t>
            </a:r>
            <a:r>
              <a:rPr lang="en-US" altLang="zh-CN" dirty="0"/>
              <a:t>0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bk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pPr>
              <a:buFont typeface="Wingdings" charset="2"/>
              <a:buChar char="Ø"/>
            </a:pPr>
            <a:endParaRPr lang="zh-CN" altLang="en-US" dirty="0"/>
          </a:p>
          <a:p>
            <a:pPr>
              <a:buFont typeface="Wingdings" charset="2"/>
              <a:buChar char="Ø"/>
            </a:pPr>
            <a:r>
              <a:rPr lang="zh-CN" altLang="en-US" dirty="0"/>
              <a:t> </a:t>
            </a:r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2: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wm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bk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tool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zh-CN" altLang="en-US" dirty="0" smtClean="0"/>
          </a:p>
          <a:p>
            <a:pPr>
              <a:buFont typeface="Wingdings" charset="2"/>
              <a:buChar char="Ø"/>
            </a:pPr>
            <a:endParaRPr lang="zh-CN" altLang="en-US" dirty="0"/>
          </a:p>
          <a:p>
            <a:pPr>
              <a:buFont typeface="Wingdings" charset="2"/>
              <a:buChar char="Ø"/>
            </a:pPr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3:</a:t>
            </a:r>
            <a:r>
              <a:rPr lang="zh-CN" altLang="en-US" dirty="0" smtClean="0"/>
              <a:t> </a:t>
            </a:r>
            <a:r>
              <a:rPr lang="en-US" altLang="zh-CN" dirty="0" smtClean="0"/>
              <a:t>Behavioral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motor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2220911"/>
            <a:ext cx="7302500" cy="424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Connectome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sym typeface="Wingdings"/>
              </a:rPr>
              <a:t>Task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functional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magnetic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resonance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imaging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(</a:t>
            </a:r>
            <a:r>
              <a:rPr lang="en-US" altLang="zh-CN" dirty="0" err="1">
                <a:sym typeface="Wingdings"/>
              </a:rPr>
              <a:t>tfMRI</a:t>
            </a:r>
            <a:r>
              <a:rPr lang="en-US" altLang="zh-CN" dirty="0">
                <a:sym typeface="Wingdings"/>
              </a:rPr>
              <a:t>)</a:t>
            </a:r>
            <a:endParaRPr lang="zh-CN" altLang="en-US" dirty="0">
              <a:sym typeface="Wingdings"/>
            </a:endParaRPr>
          </a:p>
          <a:p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Brain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</a:t>
            </a:r>
            <a:r>
              <a:rPr lang="en-US" altLang="zh-CN" dirty="0" smtClean="0"/>
              <a:t>Task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/>
              <a:t>m</a:t>
            </a:r>
            <a:r>
              <a:rPr lang="en-US" altLang="zh-CN" dirty="0" smtClean="0"/>
              <a:t>easurements</a:t>
            </a:r>
            <a:r>
              <a:rPr lang="zh-CN" altLang="en-US" dirty="0" smtClean="0"/>
              <a:t> 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endParaRPr lang="zh-CN" altLang="en-US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                                     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err="1"/>
              <a:t>source:http</a:t>
            </a:r>
            <a:r>
              <a:rPr lang="en-US" altLang="zh-CN" dirty="0"/>
              <a:t>://</a:t>
            </a:r>
            <a:r>
              <a:rPr lang="en-US" altLang="zh-CN" dirty="0" err="1" smtClean="0"/>
              <a:t>www.livescience.com</a:t>
            </a:r>
            <a:r>
              <a:rPr lang="zh-CN" altLang="en-US" dirty="0" smtClean="0"/>
              <a:t>       </a:t>
            </a:r>
          </a:p>
          <a:p>
            <a:pPr marL="0" indent="0"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24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JIVE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417507"/>
            <a:ext cx="8283677" cy="5440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sz="2400" dirty="0" smtClean="0"/>
              <a:t>Separate</a:t>
            </a:r>
            <a:r>
              <a:rPr lang="zh-CN" altLang="en-US" sz="2400" dirty="0" smtClean="0"/>
              <a:t>          </a:t>
            </a:r>
            <a:r>
              <a:rPr lang="en-US" altLang="zh-CN" sz="2400" dirty="0" smtClean="0"/>
              <a:t>Joint</a:t>
            </a:r>
            <a:r>
              <a:rPr lang="zh-CN" altLang="en-US" sz="2400" dirty="0" smtClean="0"/>
              <a:t>            </a:t>
            </a:r>
            <a:r>
              <a:rPr lang="en-US" altLang="zh-CN" sz="2400" dirty="0" smtClean="0"/>
              <a:t>Individual</a:t>
            </a:r>
            <a:endParaRPr lang="zh-CN" altLang="en-US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  </a:t>
            </a:r>
            <a:r>
              <a:rPr lang="en-US" altLang="zh-CN" sz="2400" dirty="0" smtClean="0"/>
              <a:t>PCA</a:t>
            </a:r>
            <a:r>
              <a:rPr lang="zh-CN" altLang="en-US" sz="2400" dirty="0" smtClean="0"/>
              <a:t>                 </a:t>
            </a:r>
            <a:r>
              <a:rPr lang="en-US" altLang="zh-CN" sz="2400" dirty="0" smtClean="0"/>
              <a:t>PCA</a:t>
            </a:r>
            <a:r>
              <a:rPr lang="zh-CN" altLang="en-US" sz="2400" dirty="0" smtClean="0"/>
              <a:t>                </a:t>
            </a:r>
            <a:r>
              <a:rPr lang="en-US" altLang="zh-CN" sz="2400" dirty="0" smtClean="0"/>
              <a:t>PCA</a:t>
            </a:r>
            <a:endParaRPr lang="zh-CN" altLang="en-US" sz="2400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65882" y="1835157"/>
            <a:ext cx="6781705" cy="3680739"/>
            <a:chOff x="76200" y="3124200"/>
            <a:chExt cx="4978190" cy="3124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5" t="28240" r="6263" b="24672"/>
            <a:stretch/>
          </p:blipFill>
          <p:spPr bwMode="auto">
            <a:xfrm>
              <a:off x="76200" y="3393524"/>
              <a:ext cx="4978190" cy="285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43000" y="3124200"/>
              <a:ext cx="2619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Figure: Toy example heat-map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741098" y="2598974"/>
            <a:ext cx="1731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Example:</a:t>
            </a:r>
          </a:p>
          <a:p>
            <a:r>
              <a:rPr lang="en-US" altLang="zh-CN" sz="2400" dirty="0"/>
              <a:t>X 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Image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Y = B</a:t>
            </a:r>
            <a:r>
              <a:rPr lang="en-US" altLang="zh-CN" sz="2400" dirty="0" smtClean="0"/>
              <a:t>ehavior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80192" y="5815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81199" y="5515897"/>
            <a:ext cx="1268361" cy="10523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8103" y="5515896"/>
            <a:ext cx="1175400" cy="10523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82046" y="5515896"/>
            <a:ext cx="1405795" cy="105238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Human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Connectome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 smtClean="0"/>
              <a:t>measurements</a:t>
            </a:r>
            <a:r>
              <a:rPr lang="zh-CN" altLang="en-US" dirty="0" smtClean="0"/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✔ </a:t>
            </a:r>
          </a:p>
          <a:p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 smtClean="0"/>
              <a:t>Brain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  </a:t>
            </a:r>
            <a:r>
              <a:rPr lang="en-US" altLang="zh-CN" dirty="0" smtClean="0">
                <a:sym typeface="Wingdings"/>
              </a:rPr>
              <a:t>lots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of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confounding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effects</a:t>
            </a:r>
            <a:endParaRPr lang="zh-CN" altLang="en-US" dirty="0" smtClean="0">
              <a:sym typeface="Wingdings"/>
            </a:endParaRPr>
          </a:p>
          <a:p>
            <a:pPr marL="0" indent="0">
              <a:buNone/>
            </a:pPr>
            <a:endParaRPr lang="zh-CN" altLang="en-US" dirty="0">
              <a:sym typeface="Wingdings"/>
            </a:endParaRPr>
          </a:p>
          <a:p>
            <a:pPr marL="0" indent="0">
              <a:buNone/>
            </a:pPr>
            <a:r>
              <a:rPr lang="zh-CN" altLang="en-US" dirty="0" smtClean="0">
                <a:sym typeface="Wingdings"/>
              </a:rPr>
              <a:t>                           </a:t>
            </a:r>
            <a:r>
              <a:rPr lang="en-US" altLang="zh-CN" dirty="0" smtClean="0">
                <a:sym typeface="Wingdings"/>
              </a:rPr>
              <a:t>Behavior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+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Image</a:t>
            </a:r>
            <a:r>
              <a:rPr lang="zh-CN" altLang="en-US" dirty="0" smtClean="0">
                <a:sym typeface="Wingdings"/>
              </a:rPr>
              <a:t>  </a:t>
            </a:r>
            <a:r>
              <a:rPr lang="en-US" altLang="zh-CN" dirty="0" smtClean="0">
                <a:sym typeface="Wingdings"/>
              </a:rPr>
              <a:t>common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driver</a:t>
            </a:r>
            <a:r>
              <a:rPr lang="zh-CN" altLang="en-US" dirty="0" smtClean="0">
                <a:sym typeface="Wingdings"/>
              </a:rPr>
              <a:t>  </a:t>
            </a:r>
            <a:r>
              <a:rPr lang="en-US" altLang="zh-CN" dirty="0" smtClean="0">
                <a:sym typeface="Wingdings"/>
              </a:rPr>
              <a:t>the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responsible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regions</a:t>
            </a:r>
            <a:endParaRPr lang="zh-CN" altLang="en-US" dirty="0" smtClean="0">
              <a:sym typeface="Wingdings"/>
            </a:endParaRPr>
          </a:p>
          <a:p>
            <a:pPr marL="0" indent="0">
              <a:buNone/>
            </a:pPr>
            <a:r>
              <a:rPr lang="zh-CN" altLang="en-US" dirty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zh-CN" altLang="en-US" dirty="0">
                <a:sym typeface="Wingdings"/>
              </a:rPr>
              <a:t> </a:t>
            </a:r>
            <a:r>
              <a:rPr lang="zh-CN" altLang="en-US" dirty="0" smtClean="0">
                <a:sym typeface="Wingdings"/>
              </a:rPr>
              <a:t>                          </a:t>
            </a:r>
            <a:r>
              <a:rPr lang="en-US" altLang="zh-CN" dirty="0" smtClean="0">
                <a:sym typeface="Wingdings"/>
              </a:rPr>
              <a:t>Joint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and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Individual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V</a:t>
            </a:r>
            <a:r>
              <a:rPr lang="en-US" altLang="zh-CN" dirty="0" smtClean="0">
                <a:sym typeface="Wingdings"/>
              </a:rPr>
              <a:t>ariation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E</a:t>
            </a:r>
            <a:r>
              <a:rPr lang="en-US" altLang="zh-CN" dirty="0" smtClean="0">
                <a:sym typeface="Wingdings"/>
              </a:rPr>
              <a:t>xplained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(JIVE)</a:t>
            </a:r>
            <a:r>
              <a:rPr lang="zh-CN" altLang="en-US" dirty="0" smtClean="0">
                <a:sym typeface="Wingdings"/>
              </a:rPr>
              <a:t>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212574" y="4214192"/>
            <a:ext cx="1669774" cy="258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92087" y="5506278"/>
            <a:ext cx="1510748" cy="318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and Individual Variation Explained </a:t>
            </a:r>
            <a:r>
              <a:rPr lang="en-US" altLang="zh-CN" dirty="0" smtClean="0"/>
              <a:t>(JIVE)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zh-CN" altLang="en-US" dirty="0" smtClean="0"/>
              <a:t> </a:t>
            </a:r>
            <a:r>
              <a:rPr lang="en-US" altLang="zh-CN" dirty="0"/>
              <a:t>g</a:t>
            </a:r>
            <a:r>
              <a:rPr lang="en-US" altLang="zh-CN" dirty="0" smtClean="0"/>
              <a:t>eneration:</a:t>
            </a:r>
            <a:r>
              <a:rPr lang="zh-CN" altLang="en-US" dirty="0" smtClean="0"/>
              <a:t> </a:t>
            </a:r>
            <a:r>
              <a:rPr lang="en-US" dirty="0" smtClean="0"/>
              <a:t>Eric F. Lock, Katherine A. </a:t>
            </a:r>
            <a:r>
              <a:rPr lang="en-US" dirty="0" err="1" smtClean="0"/>
              <a:t>Hoadley</a:t>
            </a:r>
            <a:r>
              <a:rPr lang="en-US" dirty="0" smtClean="0"/>
              <a:t>, J. S. </a:t>
            </a:r>
            <a:r>
              <a:rPr lang="en-US" dirty="0" err="1" smtClean="0"/>
              <a:t>Marron</a:t>
            </a:r>
            <a:r>
              <a:rPr lang="en-US" dirty="0" smtClean="0"/>
              <a:t> and Andrew B. Nobel. </a:t>
            </a:r>
            <a:endParaRPr lang="zh-CN" altLang="en-US" dirty="0" smtClean="0"/>
          </a:p>
          <a:p>
            <a:endParaRPr lang="zh-CN" altLang="en-US" dirty="0"/>
          </a:p>
          <a:p>
            <a:endParaRPr lang="en-US" dirty="0"/>
          </a:p>
          <a:p>
            <a:r>
              <a:rPr lang="en-US" altLang="zh-CN" dirty="0" smtClean="0">
                <a:solidFill>
                  <a:schemeClr val="accent5"/>
                </a:solidFill>
              </a:rPr>
              <a:t>2</a:t>
            </a:r>
            <a:r>
              <a:rPr lang="en-US" altLang="zh-CN" baseline="30000" dirty="0" smtClean="0">
                <a:solidFill>
                  <a:schemeClr val="accent5"/>
                </a:solidFill>
              </a:rPr>
              <a:t>nd</a:t>
            </a:r>
            <a:r>
              <a:rPr lang="zh-CN" altLang="en-US" dirty="0" smtClean="0">
                <a:solidFill>
                  <a:schemeClr val="accent5"/>
                </a:solidFill>
              </a:rPr>
              <a:t> </a:t>
            </a:r>
            <a:r>
              <a:rPr lang="en-US" altLang="zh-CN" dirty="0" smtClean="0">
                <a:solidFill>
                  <a:schemeClr val="accent5"/>
                </a:solidFill>
              </a:rPr>
              <a:t>generation:</a:t>
            </a:r>
            <a:r>
              <a:rPr lang="zh-CN" alt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Qing Feng, Jan </a:t>
            </a:r>
            <a:r>
              <a:rPr lang="en-US" dirty="0" err="1" smtClean="0">
                <a:solidFill>
                  <a:schemeClr val="accent5"/>
                </a:solidFill>
              </a:rPr>
              <a:t>Hannig</a:t>
            </a:r>
            <a:r>
              <a:rPr lang="en-US" dirty="0" smtClean="0">
                <a:solidFill>
                  <a:schemeClr val="accent5"/>
                </a:solidFill>
              </a:rPr>
              <a:t> and J. S. </a:t>
            </a:r>
            <a:r>
              <a:rPr lang="en-US" dirty="0" err="1" smtClean="0">
                <a:solidFill>
                  <a:schemeClr val="accent5"/>
                </a:solidFill>
              </a:rPr>
              <a:t>Marron</a:t>
            </a:r>
            <a:r>
              <a:rPr lang="en-US" dirty="0" smtClean="0">
                <a:solidFill>
                  <a:schemeClr val="accent5"/>
                </a:solidFill>
              </a:rPr>
              <a:t>. 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JIVE Methodology (Qing Feng)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507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Analyze pairwise data types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2209800"/>
            <a:ext cx="4978190" cy="3124200"/>
            <a:chOff x="76200" y="3124200"/>
            <a:chExt cx="4978190" cy="3124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5" t="28240" r="6263" b="24672"/>
            <a:stretch/>
          </p:blipFill>
          <p:spPr bwMode="auto">
            <a:xfrm>
              <a:off x="76200" y="3393524"/>
              <a:ext cx="4978190" cy="285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43000" y="3124200"/>
              <a:ext cx="2619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Figure: Toy example heat-map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1" y="2490285"/>
            <a:ext cx="1132297" cy="3427785"/>
            <a:chOff x="3037521" y="2033084"/>
            <a:chExt cx="1132297" cy="3210465"/>
          </a:xfrm>
        </p:grpSpPr>
        <p:sp>
          <p:nvSpPr>
            <p:cNvPr id="11" name="Rectangle 10"/>
            <p:cNvSpPr/>
            <p:nvPr/>
          </p:nvSpPr>
          <p:spPr>
            <a:xfrm>
              <a:off x="3037521" y="2033084"/>
              <a:ext cx="1132297" cy="2767516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404690" y="4839248"/>
              <a:ext cx="484632" cy="4043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1" y="5859960"/>
            <a:ext cx="487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Matrices containing joint variation</a:t>
            </a:r>
          </a:p>
          <a:p>
            <a:pPr marL="800100" lvl="1" indent="-342900">
              <a:buFontTx/>
              <a:buChar char="-"/>
            </a:pPr>
            <a:r>
              <a:rPr lang="en-US" altLang="zh-CN" sz="2200" dirty="0"/>
              <a:t>Model common latent variation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1" y="2427744"/>
            <a:ext cx="1731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Example:</a:t>
            </a:r>
          </a:p>
          <a:p>
            <a:r>
              <a:rPr lang="en-US" altLang="zh-CN" sz="2400" dirty="0"/>
              <a:t>X 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Image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Y = B</a:t>
            </a:r>
            <a:r>
              <a:rPr lang="en-US" altLang="zh-CN" sz="2400" dirty="0" smtClean="0"/>
              <a:t>ehavior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80192" y="5815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JIVE Methodology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Analyze pairwise data types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2209800"/>
            <a:ext cx="4978190" cy="3124200"/>
            <a:chOff x="76200" y="3124200"/>
            <a:chExt cx="4978190" cy="3124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5" t="28240" r="6263" b="24672"/>
            <a:stretch/>
          </p:blipFill>
          <p:spPr bwMode="auto">
            <a:xfrm>
              <a:off x="76200" y="3393524"/>
              <a:ext cx="4978190" cy="285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43000" y="3124200"/>
              <a:ext cx="2619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Figure: Toy example heat-map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01704" y="2490285"/>
            <a:ext cx="1132297" cy="3427785"/>
            <a:chOff x="3037521" y="2033084"/>
            <a:chExt cx="1132297" cy="3210465"/>
          </a:xfrm>
        </p:grpSpPr>
        <p:sp>
          <p:nvSpPr>
            <p:cNvPr id="11" name="Rectangle 10"/>
            <p:cNvSpPr/>
            <p:nvPr/>
          </p:nvSpPr>
          <p:spPr>
            <a:xfrm>
              <a:off x="3037521" y="2033084"/>
              <a:ext cx="1132297" cy="2767516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404690" y="4839248"/>
              <a:ext cx="484632" cy="4043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09800" y="5867401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Matrices containing individual variation</a:t>
            </a:r>
          </a:p>
          <a:p>
            <a:pPr marL="800100" lvl="1" indent="-342900">
              <a:buFontTx/>
              <a:buChar char="-"/>
            </a:pPr>
            <a:r>
              <a:rPr lang="en-US" altLang="zh-CN" sz="2200" dirty="0" smtClean="0"/>
              <a:t>Model unique latent variation to each data type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7505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JIVE Methodology (Qing Feng)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507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Analyze pairwise data types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2209800"/>
            <a:ext cx="4978190" cy="3124200"/>
            <a:chOff x="76200" y="3124200"/>
            <a:chExt cx="4978190" cy="3124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5" t="28240" r="6263" b="24672"/>
            <a:stretch/>
          </p:blipFill>
          <p:spPr bwMode="auto">
            <a:xfrm>
              <a:off x="76200" y="3393524"/>
              <a:ext cx="4978190" cy="285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43000" y="3124200"/>
              <a:ext cx="2619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Figure: Toy example heat-map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80192" y="5815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28901" y="3785616"/>
            <a:ext cx="304801" cy="23853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343443" y="3906562"/>
            <a:ext cx="1285458" cy="61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838200" y="3848441"/>
                <a:ext cx="673608" cy="561385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48441"/>
                <a:ext cx="673608" cy="561385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16920" y="2209800"/>
            <a:ext cx="4978190" cy="3124200"/>
            <a:chOff x="76200" y="3124200"/>
            <a:chExt cx="4978190" cy="3124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5" t="28240" r="6263" b="24672"/>
            <a:stretch/>
          </p:blipFill>
          <p:spPr bwMode="auto">
            <a:xfrm>
              <a:off x="76200" y="3393524"/>
              <a:ext cx="4978190" cy="285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43000" y="3124200"/>
              <a:ext cx="2619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Figure: Toy example heat-map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JIVE Methodology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Analyze pairwise data types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JIVE obtain approximations of joint and individual matrices for each data 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95110" y="2209801"/>
            <a:ext cx="3996690" cy="3162477"/>
            <a:chOff x="5054390" y="3124200"/>
            <a:chExt cx="3996690" cy="316247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" t="28352" r="4685" b="24560"/>
            <a:stretch/>
          </p:blipFill>
          <p:spPr bwMode="auto">
            <a:xfrm>
              <a:off x="5054390" y="3393877"/>
              <a:ext cx="3996690" cy="289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961889" y="3124200"/>
              <a:ext cx="2343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Figure: JIVE approximation</a:t>
              </a:r>
              <a:endParaRPr lang="zh-CN" altLang="en-US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1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17717</TotalTime>
  <Words>999</Words>
  <Application>Microsoft Office PowerPoint</Application>
  <PresentationFormat>Widescreen</PresentationFormat>
  <Paragraphs>329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 Unicode MS</vt:lpstr>
      <vt:lpstr>宋体</vt:lpstr>
      <vt:lpstr>Arial</vt:lpstr>
      <vt:lpstr>Calibri</vt:lpstr>
      <vt:lpstr>Calibri Light</vt:lpstr>
      <vt:lpstr>Cambria Math</vt:lpstr>
      <vt:lpstr>Wingdings</vt:lpstr>
      <vt:lpstr>Office Theme</vt:lpstr>
      <vt:lpstr>JIVE Integration of HCP Data</vt:lpstr>
      <vt:lpstr>Human Connectome Project (HCP)</vt:lpstr>
      <vt:lpstr>Human Connectome Project</vt:lpstr>
      <vt:lpstr>Human Connectome Project</vt:lpstr>
      <vt:lpstr>Joint and Individual Variation Explained (JIVE)</vt:lpstr>
      <vt:lpstr>JIVE Methodology (Qing Feng)</vt:lpstr>
      <vt:lpstr>JIVE Methodology</vt:lpstr>
      <vt:lpstr>JIVE Methodology (Qing Feng)</vt:lpstr>
      <vt:lpstr>JIVE Methodology</vt:lpstr>
      <vt:lpstr>Roadmap </vt:lpstr>
      <vt:lpstr>Roadmap </vt:lpstr>
      <vt:lpstr>Data</vt:lpstr>
      <vt:lpstr>Working memory/category specific representation task</vt:lpstr>
      <vt:lpstr>Image data format</vt:lpstr>
      <vt:lpstr>Image data</vt:lpstr>
      <vt:lpstr>Behavioral data</vt:lpstr>
      <vt:lpstr>Roadmap </vt:lpstr>
      <vt:lpstr>Data preprocessing – missing data</vt:lpstr>
      <vt:lpstr>Data preprocessing – missing data</vt:lpstr>
      <vt:lpstr>Data preprocessing – missing data</vt:lpstr>
      <vt:lpstr>Data preprocessing – missing data</vt:lpstr>
      <vt:lpstr>Data preprocessing – Visualization</vt:lpstr>
      <vt:lpstr>Data preprocessing – Visualization</vt:lpstr>
      <vt:lpstr>Data preprocessing – Visualization</vt:lpstr>
      <vt:lpstr>Data preprocessing – Visualization</vt:lpstr>
      <vt:lpstr>Data preprocessing – Visualization</vt:lpstr>
      <vt:lpstr>Data preprocessing – Visualization</vt:lpstr>
      <vt:lpstr>Roadmap </vt:lpstr>
      <vt:lpstr>JIVE to HCP data</vt:lpstr>
      <vt:lpstr>How to visualize JIVE results?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JIVE on HCP data</dc:title>
  <dc:creator>Yu, Qunqun</dc:creator>
  <cp:lastModifiedBy>Marron, James Stephen</cp:lastModifiedBy>
  <cp:revision>475</cp:revision>
  <cp:lastPrinted>2016-02-25T01:43:48Z</cp:lastPrinted>
  <dcterms:created xsi:type="dcterms:W3CDTF">2016-01-13T18:21:07Z</dcterms:created>
  <dcterms:modified xsi:type="dcterms:W3CDTF">2016-04-14T15:05:15Z</dcterms:modified>
</cp:coreProperties>
</file>