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1"/>
  </p:notesMasterIdLst>
  <p:sldIdLst>
    <p:sldId id="405" r:id="rId2"/>
    <p:sldId id="312" r:id="rId3"/>
    <p:sldId id="314" r:id="rId4"/>
    <p:sldId id="315" r:id="rId5"/>
    <p:sldId id="330" r:id="rId6"/>
    <p:sldId id="332" r:id="rId7"/>
    <p:sldId id="333" r:id="rId8"/>
    <p:sldId id="334" r:id="rId9"/>
    <p:sldId id="336" r:id="rId10"/>
    <p:sldId id="316" r:id="rId11"/>
    <p:sldId id="318" r:id="rId12"/>
    <p:sldId id="319" r:id="rId13"/>
    <p:sldId id="382" r:id="rId14"/>
    <p:sldId id="342" r:id="rId15"/>
    <p:sldId id="383" r:id="rId16"/>
    <p:sldId id="406" r:id="rId17"/>
    <p:sldId id="379" r:id="rId18"/>
    <p:sldId id="381" r:id="rId19"/>
    <p:sldId id="353" r:id="rId20"/>
    <p:sldId id="345" r:id="rId21"/>
    <p:sldId id="327" r:id="rId22"/>
    <p:sldId id="346" r:id="rId23"/>
    <p:sldId id="347" r:id="rId24"/>
    <p:sldId id="348" r:id="rId25"/>
    <p:sldId id="349" r:id="rId26"/>
    <p:sldId id="385" r:id="rId27"/>
    <p:sldId id="350" r:id="rId28"/>
    <p:sldId id="389" r:id="rId29"/>
    <p:sldId id="352" r:id="rId30"/>
    <p:sldId id="384" r:id="rId31"/>
    <p:sldId id="407" r:id="rId32"/>
    <p:sldId id="364" r:id="rId33"/>
    <p:sldId id="386" r:id="rId34"/>
    <p:sldId id="400" r:id="rId35"/>
    <p:sldId id="367" r:id="rId36"/>
    <p:sldId id="361" r:id="rId37"/>
    <p:sldId id="362" r:id="rId38"/>
    <p:sldId id="363" r:id="rId39"/>
    <p:sldId id="36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94209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B9C9-BF9D-0C4D-8397-2F1EC168ECC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A299-3340-704D-9A14-4DE2F3C5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7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75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0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04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3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0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3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participants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sequentially.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Whenever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appeared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response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2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9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20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briefly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First,</a:t>
            </a:r>
            <a:r>
              <a:rPr lang="is-IS" altLang="zh-CN" baseline="0" dirty="0" smtClean="0"/>
              <a:t>…</a:t>
            </a:r>
            <a:endParaRPr lang="zh-CN" altLang="en-US" baseline="0" dirty="0" smtClean="0"/>
          </a:p>
          <a:p>
            <a:r>
              <a:rPr lang="en-US" altLang="zh-CN" baseline="0" dirty="0" smtClean="0"/>
              <a:t>Second,</a:t>
            </a:r>
            <a:r>
              <a:rPr lang="is-IS" altLang="zh-CN" baseline="0" dirty="0" smtClean="0"/>
              <a:t>…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going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am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going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4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8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slide" Target="slide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01.01986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79922" y="2802194"/>
            <a:ext cx="678425" cy="3156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Cognition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NIH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toolbox</a:t>
            </a:r>
            <a:r>
              <a:rPr lang="zh-CN" altLang="en-US" dirty="0" smtClean="0"/>
              <a:t> </a:t>
            </a:r>
            <a:r>
              <a:rPr lang="en-US" altLang="zh-CN" dirty="0" smtClean="0"/>
              <a:t>(Cog)</a:t>
            </a:r>
            <a:endParaRPr lang="zh-CN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 smtClean="0"/>
              <a:t>vs</a:t>
            </a:r>
            <a:r>
              <a:rPr lang="zh-CN" altLang="en-US" dirty="0" smtClean="0"/>
              <a:t> 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~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endParaRPr lang="zh-CN" altLang="en-US" dirty="0" smtClean="0"/>
          </a:p>
          <a:p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6424803"/>
            <a:ext cx="2298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r>
              <a:rPr lang="zh-CN" altLang="en-US" dirty="0" smtClean="0"/>
              <a:t> 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r>
              <a:rPr lang="en-US" altLang="zh-CN" dirty="0" smtClean="0"/>
              <a:t>Areas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interesting?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HCP</a:t>
            </a: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28103" y="4454013"/>
            <a:ext cx="3539613" cy="353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r>
              <a:rPr lang="zh-CN" altLang="en-US" dirty="0" smtClean="0"/>
              <a:t> 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PC2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a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small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part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WM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 </a:t>
            </a:r>
            <a:r>
              <a:rPr lang="en-US" altLang="zh-CN" dirty="0" smtClean="0">
                <a:sym typeface="Wingdings"/>
              </a:rPr>
              <a:t>system</a:t>
            </a: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07974" y="4247535"/>
            <a:ext cx="2330245" cy="176981"/>
          </a:xfrm>
          <a:prstGeom prst="straightConnector1">
            <a:avLst/>
          </a:prstGeom>
          <a:ln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WM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areas.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4306529"/>
            <a:ext cx="4424516" cy="2654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HCP</a:t>
            </a: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28103" y="4454013"/>
            <a:ext cx="3539613" cy="3539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1316736"/>
            <a:ext cx="7434072" cy="5495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 err="1"/>
              <a:t>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42092"/>
          </a:xfrm>
        </p:spPr>
        <p:txBody>
          <a:bodyPr>
            <a:normAutofit/>
          </a:bodyPr>
          <a:lstStyle/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5551714" y="2449286"/>
            <a:ext cx="555171" cy="45719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flipV="1">
            <a:off x="5551714" y="3746090"/>
            <a:ext cx="2353421" cy="217486"/>
          </a:xfrm>
          <a:prstGeom prst="leftRight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flipV="1">
            <a:off x="5551714" y="5781369"/>
            <a:ext cx="555171" cy="153118"/>
          </a:xfrm>
          <a:prstGeom prst="leftRightArrow">
            <a:avLst/>
          </a:prstGeom>
          <a:solidFill>
            <a:schemeClr val="accent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5441276" y="4887089"/>
            <a:ext cx="665609" cy="53623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overall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vision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None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PCs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highlight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54710" y="4041058"/>
            <a:ext cx="2831690" cy="10913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Vision</a:t>
            </a:r>
            <a:endParaRPr lang="zh-CN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10116" y="4129548"/>
            <a:ext cx="3487032" cy="30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58297" y="5102942"/>
            <a:ext cx="3767251" cy="16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20231" y="2802194"/>
            <a:ext cx="530943" cy="3156154"/>
          </a:xfrm>
          <a:prstGeom prst="ellipse">
            <a:avLst/>
          </a:prstGeom>
          <a:noFill/>
          <a:ln>
            <a:solidFill>
              <a:srgbClr val="00FD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Delay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discounting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DDis</a:t>
            </a:r>
            <a:r>
              <a:rPr lang="en-US" altLang="zh-CN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2bk</a:t>
            </a:r>
            <a:r>
              <a:rPr lang="zh-CN" altLang="en-US" dirty="0" smtClean="0"/>
              <a:t> </a:t>
            </a:r>
            <a:r>
              <a:rPr lang="en-US" altLang="zh-CN" dirty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derived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HCP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community.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3: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Behavioral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data: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 </a:t>
            </a:r>
            <a:r>
              <a:rPr lang="en-US" altLang="zh-CN" dirty="0" smtClean="0">
                <a:sym typeface="Wingdings"/>
              </a:rPr>
              <a:t>motor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task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activity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score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image</a:t>
            </a:r>
            <a:endParaRPr lang="zh-CN" altLang="en-US" dirty="0" smtClean="0">
              <a:sym typeface="Wingdings"/>
            </a:endParaRPr>
          </a:p>
          <a:p>
            <a:endParaRPr lang="zh-CN" altLang="en-US" dirty="0">
              <a:sym typeface="Wingdings"/>
            </a:endParaRPr>
          </a:p>
          <a:p>
            <a:r>
              <a:rPr lang="en-US" altLang="zh-CN" dirty="0">
                <a:sym typeface="Wingdings"/>
              </a:rPr>
              <a:t>B</a:t>
            </a:r>
            <a:r>
              <a:rPr lang="en-US" altLang="zh-CN" dirty="0" smtClean="0">
                <a:sym typeface="Wingdings"/>
              </a:rPr>
              <a:t>ehavioral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data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is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thought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to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be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weakly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related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to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image.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endParaRPr lang="zh-CN" altLang="en-US" dirty="0">
              <a:sym typeface="Wingdings"/>
            </a:endParaRPr>
          </a:p>
          <a:p>
            <a:r>
              <a:rPr lang="en-US" altLang="zh-CN" dirty="0" smtClean="0">
                <a:sym typeface="Wingdings"/>
              </a:rPr>
              <a:t>Expect</a:t>
            </a:r>
            <a:r>
              <a:rPr lang="zh-CN" altLang="en-US" dirty="0" smtClean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n</a:t>
            </a:r>
            <a:r>
              <a:rPr lang="en-US" altLang="zh-CN" dirty="0" smtClean="0">
                <a:sym typeface="Wingdings"/>
              </a:rPr>
              <a:t>o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signals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of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motor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system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show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up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the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joint?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Overall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locations</a:t>
            </a:r>
            <a:endParaRPr lang="en-US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4516" y="4100052"/>
            <a:ext cx="1683676" cy="6182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PC3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cortex</a:t>
            </a:r>
            <a:r>
              <a:rPr lang="zh-CN" alt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69110" y="2377440"/>
            <a:ext cx="3270602" cy="1722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HCP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community.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cortex</a:t>
            </a:r>
            <a:endParaRPr lang="zh-CN" altLang="en-US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57600" y="2477729"/>
            <a:ext cx="3008671" cy="15338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PC3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cortex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69110" y="2377440"/>
            <a:ext cx="3270602" cy="17226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weak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why</a:t>
            </a:r>
            <a:r>
              <a:rPr lang="en-US" altLang="zh-CN" dirty="0"/>
              <a:t>?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1883664"/>
            <a:ext cx="683971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en-US" altLang="zh-CN" dirty="0"/>
              <a:t>: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(dexterity,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gait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speed,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endurance,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strength)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58903" y="1678115"/>
            <a:ext cx="329184" cy="4498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 smtClean="0"/>
              <a:t>behavior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PC1</a:t>
            </a:r>
            <a:r>
              <a:rPr lang="zh-CN" altLang="en-US" dirty="0"/>
              <a:t> </a:t>
            </a:r>
            <a:r>
              <a:rPr lang="en-US" altLang="zh-CN" dirty="0" smtClean="0"/>
              <a:t>loadings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r>
              <a:rPr lang="zh-CN" altLang="en-US" dirty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r>
              <a:rPr lang="zh-CN" altLang="en-US" dirty="0" smtClean="0"/>
              <a:t> </a:t>
            </a:r>
            <a:r>
              <a:rPr lang="en-US" altLang="zh-CN" dirty="0" smtClean="0"/>
              <a:t>vs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58903" y="1678115"/>
            <a:ext cx="329184" cy="4498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467600" y="3020809"/>
            <a:ext cx="1092200" cy="3156154"/>
          </a:xfrm>
          <a:prstGeom prst="ellipse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accuracy</a:t>
            </a:r>
            <a:r>
              <a:rPr lang="zh-CN" altLang="en-US" dirty="0" smtClean="0"/>
              <a:t> </a:t>
            </a:r>
            <a:r>
              <a:rPr lang="en-US" altLang="zh-CN" dirty="0" smtClean="0"/>
              <a:t>(WM_ACC)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1691640"/>
            <a:ext cx="7434072" cy="4965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motor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signals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joint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related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signals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goes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Individual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7200899" y="4457700"/>
            <a:ext cx="2085975" cy="1143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7200900" y="5781675"/>
            <a:ext cx="2085975" cy="1143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2-0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strongest,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PC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weak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</a:t>
            </a:r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Vision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PC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pretty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strong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3: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Reference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case:</a:t>
            </a:r>
            <a:r>
              <a:rPr lang="zh-CN" altLang="en-US" dirty="0" smtClean="0"/>
              <a:t> </a:t>
            </a:r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signals.</a:t>
            </a:r>
            <a:r>
              <a:rPr lang="zh-CN" altLang="en-US" dirty="0"/>
              <a:t> </a:t>
            </a:r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indpen’t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19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joint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well.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separation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3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zh-CN" altLang="en-US" smtClean="0"/>
              <a:t>                                          </a:t>
            </a:r>
            <a:r>
              <a:rPr lang="en-US" altLang="zh-CN" sz="4800" dirty="0" smtClean="0"/>
              <a:t>Thank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02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965200"/>
            <a:ext cx="46736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hlinkClick r:id="rId4" action="ppaction://hlinksldjump"/>
              </a:rPr>
              <a:t>Motor</a:t>
            </a:r>
            <a:r>
              <a:rPr lang="zh-CN" altLang="en-US" dirty="0" smtClean="0">
                <a:hlinkClick r:id="rId4" action="ppaction://hlinksldjump"/>
              </a:rPr>
              <a:t> </a:t>
            </a:r>
            <a:r>
              <a:rPr lang="en-US" altLang="zh-CN" dirty="0" smtClean="0">
                <a:hlinkClick r:id="rId4" action="ppaction://hlinksldjump"/>
              </a:rPr>
              <a:t>task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        </a:t>
            </a:r>
          </a:p>
          <a:p>
            <a:pPr marL="0" indent="0">
              <a:buNone/>
            </a:pPr>
            <a:r>
              <a:rPr lang="zh-CN" altLang="en-US" dirty="0" smtClean="0"/>
              <a:t>      </a:t>
            </a:r>
          </a:p>
          <a:p>
            <a:pPr marL="0" indent="0">
              <a:buNone/>
            </a:pPr>
            <a:r>
              <a:rPr lang="en-US" altLang="zh-CN" dirty="0" smtClean="0"/>
              <a:t>http</a:t>
            </a:r>
            <a:r>
              <a:rPr lang="en-US" altLang="zh-CN" dirty="0"/>
              <a:t>://</a:t>
            </a:r>
            <a:r>
              <a:rPr lang="en-US" altLang="zh-CN" dirty="0" err="1"/>
              <a:t>humanconnectome.org</a:t>
            </a:r>
            <a:r>
              <a:rPr lang="en-US" altLang="zh-CN" dirty="0"/>
              <a:t>/courses/2015/exploring-the-human-</a:t>
            </a:r>
            <a:r>
              <a:rPr lang="en-US" altLang="zh-CN" dirty="0" err="1"/>
              <a:t>connectome.php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017520"/>
            <a:ext cx="1609344" cy="134416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3621024"/>
            <a:ext cx="1608908" cy="1340757"/>
          </a:xfrm>
          <a:prstGeom prst="rect">
            <a:avLst/>
          </a:prstGeom>
          <a:solidFill>
            <a:schemeClr val="bg1"/>
          </a:solidFill>
          <a:effectLst>
            <a:outerShdw dist="50800" dir="5400000" algn="ctr" rotWithShape="0">
              <a:schemeClr val="bg1">
                <a:alpha val="60000"/>
              </a:schemeClr>
            </a:outerShdw>
            <a:reflection endPos="0" dir="5400000" sy="-100000" algn="bl" rotWithShape="0"/>
            <a:softEdge rad="0"/>
          </a:effectLst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160520"/>
            <a:ext cx="1609344" cy="1344168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16" y="2382157"/>
            <a:ext cx="1608908" cy="1340757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hlinkClick r:id="rId7" action="ppaction://hlinksldjump"/>
              </a:rPr>
              <a:t>2-back</a:t>
            </a:r>
            <a:r>
              <a:rPr lang="zh-CN" altLang="en-US" dirty="0">
                <a:hlinkClick r:id="rId7" action="ppaction://hlinksldjump"/>
              </a:rPr>
              <a:t> </a:t>
            </a:r>
            <a:r>
              <a:rPr lang="en-US" altLang="zh-CN" dirty="0">
                <a:hlinkClick r:id="rId7" action="ppaction://hlinksldjump"/>
              </a:rPr>
              <a:t>face</a:t>
            </a:r>
            <a:r>
              <a:rPr lang="zh-CN" altLang="en-US" dirty="0">
                <a:hlinkClick r:id="rId7" action="ppaction://hlinksldjump"/>
              </a:rPr>
              <a:t> </a:t>
            </a:r>
            <a:r>
              <a:rPr lang="en-US" altLang="zh-CN" dirty="0" smtClean="0">
                <a:hlinkClick r:id="rId7" action="ppaction://hlinksldjump"/>
              </a:rPr>
              <a:t>task</a:t>
            </a:r>
            <a:r>
              <a:rPr lang="zh-CN" altLang="en-US" dirty="0" smtClean="0">
                <a:hlinkClick r:id="rId7" action="ppaction://hlinksldjump"/>
              </a:rPr>
              <a:t> </a:t>
            </a:r>
            <a:r>
              <a:rPr lang="en-US" altLang="zh-CN" dirty="0" smtClean="0">
                <a:hlinkClick r:id="rId7" action="ppaction://hlinksldjump"/>
              </a:rPr>
              <a:t>block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 smtClean="0"/>
              <a:t>                                   </a:t>
            </a:r>
          </a:p>
          <a:p>
            <a:pPr marL="0" indent="0">
              <a:buNone/>
            </a:pPr>
            <a:r>
              <a:rPr lang="zh-CN" altLang="en-US" sz="2000" dirty="0" smtClean="0"/>
              <a:t>                                                           </a:t>
            </a:r>
          </a:p>
          <a:p>
            <a:pPr marL="0" indent="0">
              <a:buNone/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                                                                                                                       </a:t>
            </a:r>
            <a:r>
              <a:rPr lang="en-US" altLang="zh-CN" sz="2000" dirty="0" smtClean="0">
                <a:solidFill>
                  <a:schemeClr val="accent2"/>
                </a:solidFill>
              </a:rPr>
              <a:t>2-back</a:t>
            </a:r>
            <a:r>
              <a:rPr lang="zh-CN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dirty="0" smtClean="0">
                <a:solidFill>
                  <a:schemeClr val="accent2"/>
                </a:solidFill>
              </a:rPr>
              <a:t>target</a:t>
            </a:r>
            <a:endParaRPr lang="zh-CN" alt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700016"/>
            <a:ext cx="1609344" cy="13441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1816" y="2382157"/>
            <a:ext cx="1608908" cy="13407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8571" y="32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31512" y="3015123"/>
            <a:ext cx="1608908" cy="13407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91546" y="3618062"/>
            <a:ext cx="1608908" cy="13407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49674" y="4164102"/>
            <a:ext cx="1608908" cy="13407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01436" y="4701975"/>
            <a:ext cx="1608908" cy="13407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88029" y="4160520"/>
            <a:ext cx="5812971" cy="233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8029" y="4958819"/>
            <a:ext cx="225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zh-CN" altLang="en-US" dirty="0"/>
              <a:t> </a:t>
            </a:r>
            <a:r>
              <a:rPr lang="zh-CN" altLang="en-US" dirty="0" smtClean="0"/>
              <a:t>      </a:t>
            </a:r>
            <a:r>
              <a:rPr lang="en-US" altLang="zh-CN" dirty="0" smtClean="0"/>
              <a:t>10</a:t>
            </a:r>
            <a:r>
              <a:rPr lang="zh-CN" altLang="en-US" dirty="0" smtClean="0"/>
              <a:t> </a:t>
            </a:r>
            <a:r>
              <a:rPr lang="en-US" altLang="zh-CN" dirty="0" smtClean="0"/>
              <a:t>trials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block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900458" y="3015123"/>
            <a:ext cx="839285" cy="60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5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0019"/>
            <a:ext cx="7086600" cy="456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r>
              <a:rPr lang="zh-CN" altLang="en-US" dirty="0" smtClean="0"/>
              <a:t> </a:t>
            </a:r>
            <a:r>
              <a:rPr lang="en-US" altLang="zh-CN" dirty="0" smtClean="0"/>
              <a:t>A: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First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level: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GLM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fMRI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subject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9-d: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includes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effects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constant,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body,</a:t>
                </a:r>
                <a:r>
                  <a:rPr lang="zh-CN" altLang="en-US" dirty="0" smtClean="0"/>
                  <a:t> </a:t>
                </a:r>
                <a:r>
                  <a:rPr lang="is-IS" altLang="zh-CN" dirty="0" smtClean="0"/>
                  <a:t>…</a:t>
                </a:r>
                <a:r>
                  <a:rPr lang="en-US" altLang="zh-CN" dirty="0" smtClean="0"/>
                  <a:t>.,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tool,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  <a:r>
                  <a:rPr lang="en-US" altLang="zh-CN" dirty="0"/>
                  <a:t>2</a:t>
                </a:r>
                <a:r>
                  <a:rPr lang="en-US" altLang="zh-CN" dirty="0" smtClean="0"/>
                  <a:t>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body,</a:t>
                </a:r>
                <a:r>
                  <a:rPr lang="is-IS" altLang="zh-CN" dirty="0" smtClean="0"/>
                  <a:t>…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tool.</a:t>
                </a:r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                                                    </a:t>
                </a:r>
                <a:r>
                  <a:rPr lang="en-US" altLang="zh-CN" dirty="0" smtClean="0"/>
                  <a:t>Graph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based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Darren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Gitelman’s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slides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5"/>
                <a:stretch>
                  <a:fillRect l="-928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0019"/>
            <a:ext cx="7086600" cy="456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r>
              <a:rPr lang="zh-CN" altLang="en-US" dirty="0"/>
              <a:t> </a:t>
            </a:r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activity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Second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level:</a:t>
                </a:r>
                <a:r>
                  <a:rPr lang="zh-CN" altLang="en-US" dirty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/>
                  <a:t>Fixed-effects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analyses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/>
                  <a:t>across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runs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(not</a:t>
                </a:r>
                <a:r>
                  <a:rPr lang="zh-CN" altLang="en-US" dirty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 </a:t>
                </a:r>
                <a:r>
                  <a:rPr lang="en-US" altLang="zh-CN" dirty="0"/>
                  <a:t>subjects).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𝜃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1-d: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en-US" altLang="zh-CN" dirty="0"/>
                  <a:t>effect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constant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   </a:t>
                </a:r>
                <a:r>
                  <a:rPr lang="zh-CN" altLang="en-US" dirty="0">
                    <a:sym typeface="Wingdings"/>
                  </a:rPr>
                  <a:t> </a:t>
                </a:r>
                <a:r>
                  <a:rPr lang="en-US" altLang="zh-CN" dirty="0">
                    <a:sym typeface="Wingdings"/>
                  </a:rPr>
                  <a:t>one</a:t>
                </a:r>
                <a:r>
                  <a:rPr lang="zh-CN" altLang="en-US" dirty="0">
                    <a:sym typeface="Wingdings"/>
                  </a:rPr>
                  <a:t> </a:t>
                </a:r>
                <a:r>
                  <a:rPr lang="en-US" altLang="zh-CN" dirty="0">
                    <a:sym typeface="Wingdings"/>
                  </a:rPr>
                  <a:t>sample</a:t>
                </a:r>
                <a:r>
                  <a:rPr lang="zh-CN" altLang="en-US" dirty="0">
                    <a:sym typeface="Wingdings"/>
                  </a:rPr>
                  <a:t> </a:t>
                </a:r>
                <a:r>
                  <a:rPr lang="en-US" altLang="zh-CN" dirty="0">
                    <a:sym typeface="Wingdings"/>
                  </a:rPr>
                  <a:t>t</a:t>
                </a:r>
                <a:r>
                  <a:rPr lang="zh-CN" altLang="en-US" dirty="0">
                    <a:sym typeface="Wingdings"/>
                  </a:rPr>
                  <a:t> </a:t>
                </a:r>
                <a:r>
                  <a:rPr lang="en-US" altLang="zh-CN" dirty="0">
                    <a:sym typeface="Wingdings"/>
                  </a:rPr>
                  <a:t>test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                                       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3"/>
                <a:stretch>
                  <a:fillRect l="-928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20019"/>
            <a:ext cx="7086600" cy="456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r>
              <a:rPr lang="zh-CN" altLang="en-US" dirty="0"/>
              <a:t> </a:t>
            </a:r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activity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40108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Test: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face:</a:t>
                </a:r>
                <a:r>
                  <a:rPr lang="zh-CN" altLang="en-US" dirty="0" smtClean="0"/>
                  <a:t> 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𝑐</m:t>
                    </m:r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0,0,1,0,0,0,0,0,0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face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tool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𝑐</m:t>
                    </m:r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0,0,1,0,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,0,0,0,0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0bk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</a:t>
                </a:r>
                <a:r>
                  <a:rPr lang="en-US" altLang="zh-CN" dirty="0" smtClean="0"/>
                  <a:t>k</a:t>
                </a:r>
                <a:r>
                  <a:rPr lang="en-US" altLang="zh-CN" dirty="0"/>
                  <a:t>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𝑐</m:t>
                    </m:r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0,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,1,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−1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401086"/>
              </a:xfrm>
              <a:blipFill rotWithShape="0">
                <a:blip r:embed="rId4"/>
                <a:stretch>
                  <a:fillRect l="-1217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Shifted</a:t>
            </a:r>
            <a:r>
              <a:rPr lang="zh-CN" altLang="en-US" dirty="0" smtClean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standardize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Idea: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Transform: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~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charset="0"/>
                      </a:rPr>
                      <m:t>log</m:t>
                    </m:r>
                    <m:r>
                      <a:rPr lang="en-US" altLang="zh-CN" b="0" i="1" smtClean="0">
                        <a:latin typeface="Cambria Math" charset="0"/>
                      </a:rPr>
                      <m:t>⁡( ⋅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r>
                      <a:rPr lang="en-US" altLang="zh-CN" b="0" i="1" smtClean="0">
                        <a:latin typeface="Cambria Math" charset="0"/>
                      </a:rPr>
                      <m:t>𝛼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Standardize: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⋅−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𝑠</m:t>
                        </m:r>
                      </m:den>
                    </m:f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Choose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minimize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t</a:t>
                </a:r>
                <a:r>
                  <a:rPr lang="en-US" dirty="0"/>
                  <a:t>he Anderson-Darling statistic</a:t>
                </a:r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                                       </a:t>
                </a:r>
                <a:r>
                  <a:rPr lang="en-US" altLang="zh-CN" dirty="0" smtClean="0"/>
                  <a:t>Qing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(2016)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hlinkClick r:id="rId3"/>
                  </a:rPr>
                  <a:t>Data</a:t>
                </a:r>
                <a:r>
                  <a:rPr lang="zh-CN" altLang="en-US" dirty="0" smtClean="0">
                    <a:hlinkClick r:id="rId3"/>
                  </a:rPr>
                  <a:t> </a:t>
                </a:r>
                <a:r>
                  <a:rPr lang="en-US" altLang="zh-CN" dirty="0" smtClean="0">
                    <a:hlinkClick r:id="rId3"/>
                  </a:rPr>
                  <a:t>Transformation</a:t>
                </a:r>
                <a:r>
                  <a:rPr lang="zh-CN" altLang="en-US" dirty="0" smtClean="0">
                    <a:hlinkClick r:id="rId3"/>
                  </a:rPr>
                  <a:t> 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                           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2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96749" y="1027906"/>
            <a:ext cx="1061885" cy="3941404"/>
          </a:xfrm>
          <a:prstGeom prst="ellipse">
            <a:avLst/>
          </a:prstGeom>
          <a:noFill/>
          <a:ln>
            <a:solidFill>
              <a:srgbClr val="9420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PC1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(WM_RT)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42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err="1" smtClean="0"/>
              <a:t>DDis</a:t>
            </a:r>
            <a:r>
              <a:rPr lang="zh-CN" altLang="en-US" dirty="0" smtClean="0"/>
              <a:t> </a:t>
            </a:r>
            <a:r>
              <a:rPr lang="en-US" altLang="zh-CN" dirty="0" smtClean="0"/>
              <a:t>(delay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discounting)</a:t>
            </a:r>
            <a:endParaRPr lang="zh-CN" alt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7403690" y="365125"/>
            <a:ext cx="855407" cy="46373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42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WM_RT</a:t>
            </a:r>
            <a:r>
              <a:rPr lang="zh-CN" altLang="en-US" dirty="0" smtClean="0"/>
              <a:t> </a:t>
            </a:r>
            <a:r>
              <a:rPr lang="en-US" altLang="zh-CN" dirty="0" smtClean="0"/>
              <a:t>(working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66668" y="781391"/>
            <a:ext cx="1045029" cy="427808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PC3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Emotion: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(sadness,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anger,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fear,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loneliness)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flipH="1">
            <a:off x="5904446" y="365125"/>
            <a:ext cx="437359" cy="525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PC3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Emotion: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(life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satisfaction,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friendship)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12310" y="1027906"/>
            <a:ext cx="324463" cy="525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PC3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loadings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Personality: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dirty="0"/>
              <a:t> ↓ </a:t>
            </a: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r>
              <a:rPr lang="zh-CN" altLang="en-US" dirty="0"/>
              <a:t> ↑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zh-CN" altLang="en-US" dirty="0" smtClean="0"/>
              <a:t> 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Consistent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Emotion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13755" y="365125"/>
            <a:ext cx="294968" cy="525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17715</TotalTime>
  <Words>884</Words>
  <Application>Microsoft Office PowerPoint</Application>
  <PresentationFormat>Widescreen</PresentationFormat>
  <Paragraphs>335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宋体</vt:lpstr>
      <vt:lpstr>Arial</vt:lpstr>
      <vt:lpstr>Calibri</vt:lpstr>
      <vt:lpstr>Calibri Light</vt:lpstr>
      <vt:lpstr>Cambria Math</vt:lpstr>
      <vt:lpstr>Wingdings</vt:lpstr>
      <vt:lpstr>Office Theme</vt:lpstr>
      <vt:lpstr>Separate Behavior </vt:lpstr>
      <vt:lpstr>Separate Behavior </vt:lpstr>
      <vt:lpstr>Separate Behavior </vt:lpstr>
      <vt:lpstr>Separate Behavior </vt:lpstr>
      <vt:lpstr>Separate Behavior </vt:lpstr>
      <vt:lpstr>Separate Behavior </vt:lpstr>
      <vt:lpstr>Separate Behavior </vt:lpstr>
      <vt:lpstr>Separate Behavior </vt:lpstr>
      <vt:lpstr>Separate Behavior </vt:lpstr>
      <vt:lpstr>Case 1: wm 2bk vs 0 bk</vt:lpstr>
      <vt:lpstr>Case 1: wm 2bk vs 0 bk</vt:lpstr>
      <vt:lpstr>Case 1: wm 2bk vs 0 bk</vt:lpstr>
      <vt:lpstr>Case 1: wm 2bk vs 0 bk</vt:lpstr>
      <vt:lpstr>Case 1: wm 2bk vs 0 bk</vt:lpstr>
      <vt:lpstr>Case 1: wm 2bk vs 0 bk</vt:lpstr>
      <vt:lpstr>Case 1: wm 2bk vs 0 bk</vt:lpstr>
      <vt:lpstr>Case 2: wm 2bk tool</vt:lpstr>
      <vt:lpstr>Case 2: wm 2bk tool</vt:lpstr>
      <vt:lpstr>Case 2: wm 2bk tool</vt:lpstr>
      <vt:lpstr>Case 2: wm 2bk tool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Case 3: motor right hand</vt:lpstr>
      <vt:lpstr>Recap</vt:lpstr>
      <vt:lpstr>Conclusion</vt:lpstr>
      <vt:lpstr>PowerPoint Presentation</vt:lpstr>
      <vt:lpstr>Motor task</vt:lpstr>
      <vt:lpstr>2-back face task block</vt:lpstr>
      <vt:lpstr>Appendix A: Image activity scores</vt:lpstr>
      <vt:lpstr>Appendix A: Image activity scores</vt:lpstr>
      <vt:lpstr>Appendix A: Image activity scores</vt:lpstr>
      <vt:lpstr>Appendix B: Shifted log and standardize transformation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JIVE on HCP data</dc:title>
  <dc:creator>Yu, Qunqun</dc:creator>
  <cp:lastModifiedBy>Marron, James Stephen</cp:lastModifiedBy>
  <cp:revision>470</cp:revision>
  <cp:lastPrinted>2016-02-25T01:43:48Z</cp:lastPrinted>
  <dcterms:created xsi:type="dcterms:W3CDTF">2016-01-13T18:21:07Z</dcterms:created>
  <dcterms:modified xsi:type="dcterms:W3CDTF">2016-04-14T15:06:38Z</dcterms:modified>
</cp:coreProperties>
</file>