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32" r:id="rId2"/>
    <p:sldMasterId id="2147483746" r:id="rId3"/>
    <p:sldMasterId id="2147483760" r:id="rId4"/>
    <p:sldMasterId id="2147483772" r:id="rId5"/>
  </p:sldMasterIdLst>
  <p:notesMasterIdLst>
    <p:notesMasterId r:id="rId91"/>
  </p:notesMasterIdLst>
  <p:sldIdLst>
    <p:sldId id="1001" r:id="rId6"/>
    <p:sldId id="1002" r:id="rId7"/>
    <p:sldId id="1003" r:id="rId8"/>
    <p:sldId id="1004" r:id="rId9"/>
    <p:sldId id="1005" r:id="rId10"/>
    <p:sldId id="1006" r:id="rId11"/>
    <p:sldId id="1007" r:id="rId12"/>
    <p:sldId id="1008" r:id="rId13"/>
    <p:sldId id="1009" r:id="rId14"/>
    <p:sldId id="1010" r:id="rId15"/>
    <p:sldId id="1011" r:id="rId16"/>
    <p:sldId id="1012" r:id="rId17"/>
    <p:sldId id="1013" r:id="rId18"/>
    <p:sldId id="1014" r:id="rId19"/>
    <p:sldId id="1015" r:id="rId20"/>
    <p:sldId id="1016" r:id="rId21"/>
    <p:sldId id="1017" r:id="rId22"/>
    <p:sldId id="1018" r:id="rId23"/>
    <p:sldId id="1019" r:id="rId24"/>
    <p:sldId id="1020" r:id="rId25"/>
    <p:sldId id="1021" r:id="rId26"/>
    <p:sldId id="1022" r:id="rId27"/>
    <p:sldId id="1023" r:id="rId28"/>
    <p:sldId id="1024" r:id="rId29"/>
    <p:sldId id="1025" r:id="rId30"/>
    <p:sldId id="1026" r:id="rId31"/>
    <p:sldId id="1027" r:id="rId32"/>
    <p:sldId id="1028" r:id="rId33"/>
    <p:sldId id="1029" r:id="rId34"/>
    <p:sldId id="1030" r:id="rId35"/>
    <p:sldId id="1031" r:id="rId36"/>
    <p:sldId id="1032" r:id="rId37"/>
    <p:sldId id="1033" r:id="rId38"/>
    <p:sldId id="1034" r:id="rId39"/>
    <p:sldId id="1035" r:id="rId40"/>
    <p:sldId id="1036" r:id="rId41"/>
    <p:sldId id="1037" r:id="rId42"/>
    <p:sldId id="1038" r:id="rId43"/>
    <p:sldId id="1039" r:id="rId44"/>
    <p:sldId id="1040" r:id="rId45"/>
    <p:sldId id="1041" r:id="rId46"/>
    <p:sldId id="1042" r:id="rId47"/>
    <p:sldId id="1043" r:id="rId48"/>
    <p:sldId id="1044" r:id="rId49"/>
    <p:sldId id="1045" r:id="rId50"/>
    <p:sldId id="1046" r:id="rId51"/>
    <p:sldId id="1047" r:id="rId52"/>
    <p:sldId id="703" r:id="rId53"/>
    <p:sldId id="708" r:id="rId54"/>
    <p:sldId id="704" r:id="rId55"/>
    <p:sldId id="705" r:id="rId56"/>
    <p:sldId id="706" r:id="rId57"/>
    <p:sldId id="707" r:id="rId58"/>
    <p:sldId id="789" r:id="rId59"/>
    <p:sldId id="709" r:id="rId60"/>
    <p:sldId id="710" r:id="rId61"/>
    <p:sldId id="711" r:id="rId62"/>
    <p:sldId id="712" r:id="rId63"/>
    <p:sldId id="713" r:id="rId64"/>
    <p:sldId id="714" r:id="rId65"/>
    <p:sldId id="715" r:id="rId66"/>
    <p:sldId id="716" r:id="rId67"/>
    <p:sldId id="717" r:id="rId68"/>
    <p:sldId id="718" r:id="rId69"/>
    <p:sldId id="719" r:id="rId70"/>
    <p:sldId id="720" r:id="rId71"/>
    <p:sldId id="721" r:id="rId72"/>
    <p:sldId id="722" r:id="rId73"/>
    <p:sldId id="723" r:id="rId74"/>
    <p:sldId id="724" r:id="rId75"/>
    <p:sldId id="725" r:id="rId76"/>
    <p:sldId id="726" r:id="rId77"/>
    <p:sldId id="727" r:id="rId78"/>
    <p:sldId id="728" r:id="rId79"/>
    <p:sldId id="729" r:id="rId80"/>
    <p:sldId id="730" r:id="rId81"/>
    <p:sldId id="731" r:id="rId82"/>
    <p:sldId id="732" r:id="rId83"/>
    <p:sldId id="733" r:id="rId84"/>
    <p:sldId id="734" r:id="rId85"/>
    <p:sldId id="735" r:id="rId86"/>
    <p:sldId id="736" r:id="rId87"/>
    <p:sldId id="737" r:id="rId88"/>
    <p:sldId id="738" r:id="rId89"/>
    <p:sldId id="739" r:id="rId9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57FF"/>
    <a:srgbClr val="000000"/>
    <a:srgbClr val="FFDCDC"/>
    <a:srgbClr val="99FF99"/>
    <a:srgbClr val="FFB279"/>
    <a:srgbClr val="DA71FF"/>
    <a:srgbClr val="D1FFD1"/>
    <a:srgbClr val="E1FFE1"/>
    <a:srgbClr val="C8C8FF"/>
    <a:srgbClr val="E1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6" d="100"/>
          <a:sy n="66" d="100"/>
        </p:scale>
        <p:origin x="-12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11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7254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9292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5064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5749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4298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7786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2683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116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9032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4877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968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10335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283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7866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6974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10335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74649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84410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99539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68593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8904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59265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18740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28517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73512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69257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91738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63455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63891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74562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42143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4495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CD5C62-98D8-40D9-B8D5-450CF75E21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6216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71316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76551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1335C6-141A-4EE8-8C3C-563A22744C6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4521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3C9BD2-B715-4636-9E8B-CA05735883A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09203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24B109-713F-4326-ABFA-8604000D2FA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397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24B109-713F-4326-ABFA-8604000D2FA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390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FC97B4-F736-4F48-B19F-5145D5E4BD2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374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4BBADB-1309-4248-96D7-6598BA56886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5610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ED8140-7DFB-450D-A221-DEBDF8D1507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1689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2C6383-C282-4651-9769-AE8A895F6B4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02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3AC7F1-685C-4228-98DA-D7FE08DA418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34082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2C6383-C282-4651-9769-AE8A895F6B4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4461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B7685-39BD-4158-B49C-24ECB0A463A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7749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06F712-E4F3-423C-8CA1-8FC87C1FA14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158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AB9F10-C2A3-4A8B-A9E9-A049F239A92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96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CD4FEC-A2A1-4373-98DE-391147B20DD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957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651D12-A53C-4E62-AC5A-E4A65EA5E43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0680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CDF317-5F3A-4FB4-8264-3EFAA1C4101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25461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F48DBD-114D-4CE3-8494-4747230FBAA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08842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7399FD-AD1C-46DE-86A1-10EB412034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6179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1B22AE-8E2F-431A-839C-351ADE2B6E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46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3AC7F1-685C-4228-98DA-D7FE08DA418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410593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3ECB9C-90F3-4EFB-B065-AAACA68E185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49403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D25ACF-4ADD-4E06-8B36-AB4D8298638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9819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EC8DE1-8374-4BC7-BA20-E7D874A281D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92324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786F7E-12EF-45C3-B958-1D7367DE2E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33671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7695BD-9B6F-4DFE-9AF6-E3A4898265A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83309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ABB89B-B9EC-4DE6-9947-80E48EC077A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3802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E179F1-2C3A-4CBA-8D2B-E53C02A02BF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3894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84F334-B2D7-475B-A05D-FAAFDB6FE7F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7569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16B312-53F4-4176-9114-9CE00712EC9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5205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2B47B5-36F4-4373-A3E9-2A28DB8F15F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677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F96ABB-9466-4D9F-BA7B-BE71C9512E9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3281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551E46-3B6A-42C9-A3F5-2725EB5A184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5129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96DA61-88D9-4D1D-8BC6-19E47368C9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72111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F2C2ED-52A2-4F48-9D1B-19936370DFD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10651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3A3BF1-CB16-4F5F-97A7-C35A10FDE5A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1685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0E8251-31EE-4EDC-B223-5D46F6CD734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4861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91BE9F-82A9-4652-98DB-D574017B32A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45963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91BE9F-82A9-4652-98DB-D574017B32A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39932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29412F-AD30-4638-816E-080CE889CA4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86999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542806-B889-47C8-841F-0BD3456E407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58955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7140FA-4D01-4891-8351-A2A4CE5255A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31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A9AE17-F08A-4AA0-A60F-0AABAB7DD94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2311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F5E621-4CFD-4C81-BC44-23D1B633AD2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5976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3526EB-9A6A-4CFC-94CA-6DFDA7D677C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272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0BBB0F-17A1-46B9-8B57-F1D83D09093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907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1765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5986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0765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269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8795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6176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1049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9760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979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4661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2747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1003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9043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60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87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7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88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53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856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02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844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33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856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089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850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3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389B4-7DEC-4C5F-BA44-1D52004E4C4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201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D614C-CDB2-4E6D-ABB3-F67E5B00827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1819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7AC6E-842D-4CF1-B7EE-2B85EFF03D5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37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1DDBC-31B0-4275-990E-5BDDAB780D1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50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07A34-53EB-4809-90F7-54162EBC994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4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AF4E65-2D1B-4F08-B103-503330C8401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347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12BAE-8D32-4693-ABED-959E1549508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442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20B98-1C30-4CA4-A71B-202AC482DEB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938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D662A-A4AD-4192-88FB-03F6F188F7C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690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45BD31-BEB1-4DA7-A626-34F73C8080E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7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80883-1AA5-46F2-AC0D-D659C5EFA5D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014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FFBF0-E04B-49EE-9127-393E287D0F1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765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89CF8-E256-4402-B857-B9C07836CF5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278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6E4BE-31CD-4C40-B689-6F4ED978E4D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466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64120-2BB5-4DE8-8945-AC30484AF68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235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0D6B8-80CD-4A1B-8892-62CB4D33403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172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F9F20-B0F7-4562-84BB-179605DC295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052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404BC-7528-448F-8992-4DD3F703F27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320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2E58A-8C8C-4CC2-A7F1-FB1E45A6C00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710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D6CAA-203A-4F82-A7DF-13F0689B0C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2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EB303-23B9-4BE2-90F9-91A0833AB8E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325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B84B6-69F7-4A92-9D0C-60EB67D5C06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9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1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207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B64B50-58F1-45D0-857F-BFFAA7C8676A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3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B06DE3-929E-4BA4-9A79-F8082D5BA9F2}" type="slidenum">
              <a:rPr lang="en-US" altLang="zh-CN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026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893spring2016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4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5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5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6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6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wmv"/><Relationship Id="rId1" Type="http://schemas.microsoft.com/office/2007/relationships/media" Target="../media/media5.wmv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6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7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0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 smtClean="0"/>
              <a:t>Draft Schedule Now on Course Web Page: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https://stor893spring2016.web.unc.edu/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6553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of eigenvalues?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Eigenvalues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But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nown Distribution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when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as Well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  <a:blipFill rotWithShape="1">
                <a:blip r:embed="rId4"/>
                <a:stretch>
                  <a:fillRect l="-1926" b="-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3276600" y="2438400"/>
          <a:ext cx="32385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Equation" r:id="rId5" imgW="1079280" imgH="419040" progId="Equation.3">
                  <p:embed/>
                </p:oleObj>
              </mc:Choice>
              <mc:Fallback>
                <p:oleObj name="Equation" r:id="rId5" imgW="1079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438400"/>
                        <a:ext cx="32385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410556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𝑗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+∞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/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Assume: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𝜌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𝑚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=0</m:t>
                        </m:r>
                      </m:e>
                    </m:func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 Uncorrelated at Far Lags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t="-1508" b="-8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5483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Condition from Jung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(2009):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where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Define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Assume:    Ǝ  a permutation,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So that                 is  ρ-mixing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85800" y="2590800"/>
          <a:ext cx="26273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name="Equation" r:id="rId4" imgW="800100" imgH="228600" progId="Equation.3">
                  <p:embed/>
                </p:oleObj>
              </mc:Choice>
              <mc:Fallback>
                <p:oleObj name="Equation" r:id="rId4" imgW="800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262731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376862" y="2514600"/>
          <a:ext cx="30051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name="Equation" r:id="rId6" imgW="888614" imgH="241195" progId="Equation.3">
                  <p:embed/>
                </p:oleObj>
              </mc:Choice>
              <mc:Fallback>
                <p:oleObj name="Equation" r:id="rId6" imgW="88861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2" y="2514600"/>
                        <a:ext cx="3005138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192337" y="4162425"/>
          <a:ext cx="32940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" name="Equation" r:id="rId8" imgW="1002865" imgH="241195" progId="Equation.3">
                  <p:embed/>
                </p:oleObj>
              </mc:Choice>
              <mc:Fallback>
                <p:oleObj name="Equation" r:id="rId8" imgW="100286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7" y="4162425"/>
                        <a:ext cx="32940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905500" y="4953000"/>
          <a:ext cx="571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Equation" r:id="rId10" imgW="190500" imgH="228600" progId="Equation.3">
                  <p:embed/>
                </p:oleObj>
              </mc:Choice>
              <mc:Fallback>
                <p:oleObj name="Equation" r:id="rId10" imgW="19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4953000"/>
                        <a:ext cx="5715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209800" y="5715000"/>
          <a:ext cx="1066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Equation" r:id="rId12" imgW="355446" imgH="228501" progId="Equation.3">
                  <p:embed/>
                </p:oleObj>
              </mc:Choice>
              <mc:Fallback>
                <p:oleObj name="Equation" r:id="rId12" imgW="35544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715000"/>
                        <a:ext cx="1066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691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Careful look at: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PCA  Consistency  -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spike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Independent of Sample Size,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true for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=1   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(!?!)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Reviewers Conclusion:  Absurd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(???)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 rotWithShape="0">
                <a:blip r:embed="rId3"/>
                <a:stretch>
                  <a:fillRect l="-1926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" y="1916112"/>
            <a:ext cx="6880410" cy="4474508"/>
            <a:chOff x="304800" y="1916112"/>
            <a:chExt cx="6880410" cy="4474508"/>
          </a:xfrm>
        </p:grpSpPr>
        <p:sp>
          <p:nvSpPr>
            <p:cNvPr id="25" name="Oval 24"/>
            <p:cNvSpPr/>
            <p:nvPr/>
          </p:nvSpPr>
          <p:spPr bwMode="auto">
            <a:xfrm>
              <a:off x="4114800" y="1916112"/>
              <a:ext cx="2590800" cy="674688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240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flipV="1">
              <a:off x="3505200" y="2590800"/>
              <a:ext cx="1876567" cy="3276600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" name="TextBox 2"/>
            <p:cNvSpPr txBox="1"/>
            <p:nvPr/>
          </p:nvSpPr>
          <p:spPr>
            <a:xfrm>
              <a:off x="304800" y="5867400"/>
              <a:ext cx="68804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Shows </a:t>
              </a:r>
              <a:r>
                <a:rPr lang="en-US" sz="2800" dirty="0">
                  <a:solidFill>
                    <a:srgbClr val="0000FF"/>
                  </a:solidFill>
                  <a:cs typeface="Arial" charset="0"/>
                </a:rPr>
                <a:t>assumption too strong</a:t>
              </a:r>
              <a:r>
                <a:rPr lang="en-US" sz="2800" dirty="0">
                  <a:solidFill>
                    <a:srgbClr val="000000"/>
                  </a:solidFill>
                  <a:cs typeface="Arial" charset="0"/>
                </a:rPr>
                <a:t> for practice 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97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4582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Often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Finds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Signal,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Not Pure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Noise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98115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Theoretical Separation:</a:t>
                </a:r>
              </a:p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Inconsistency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spike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 -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Mathematically Driven Conclusion: </a:t>
                </a:r>
              </a:p>
              <a:p>
                <a:pPr marL="533400" indent="-533400" algn="ctr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Real Data Signals Are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This Strong</a:t>
                </a:r>
                <a:endParaRPr lang="en-US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2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sp>
        <p:nvSpPr>
          <p:cNvPr id="4" name="Oval 3"/>
          <p:cNvSpPr/>
          <p:nvPr/>
        </p:nvSpPr>
        <p:spPr>
          <a:xfrm>
            <a:off x="3048000" y="3429000"/>
            <a:ext cx="2514600" cy="76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 Interesting Objection: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Should not Study Angles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PCA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Recall,    for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Consistency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→0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Strong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Inconsistency: 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)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90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296402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 Interesting Objection: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Should not Study Angles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PCA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Because PC Scores (i.e. projections)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Scores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6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76400" y="4267200"/>
            <a:ext cx="6450612" cy="1880175"/>
            <a:chOff x="1676400" y="4267200"/>
            <a:chExt cx="6450612" cy="1880175"/>
          </a:xfrm>
        </p:grpSpPr>
        <p:sp>
          <p:nvSpPr>
            <p:cNvPr id="28" name="Oval 27"/>
            <p:cNvSpPr/>
            <p:nvPr/>
          </p:nvSpPr>
          <p:spPr bwMode="auto">
            <a:xfrm>
              <a:off x="2514600" y="4267200"/>
              <a:ext cx="2286000" cy="838200"/>
            </a:xfrm>
            <a:prstGeom prst="ellips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240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76400" y="5562600"/>
              <a:ext cx="64506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0000"/>
                  </a:solidFill>
                </a:rPr>
                <a:t>What we study in </a:t>
              </a:r>
              <a:r>
                <a:rPr lang="en-US" sz="3200" dirty="0" smtClean="0">
                  <a:solidFill>
                    <a:srgbClr val="0000FF"/>
                  </a:solidFill>
                </a:rPr>
                <a:t>PCA scatterplots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422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 Interesting Objection: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Should not Study Angles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PCA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Because PC Scores (i.e. projections)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Scores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Can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Show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(Random!)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2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80019" y="1061874"/>
            <a:ext cx="1954381" cy="2598340"/>
            <a:chOff x="7180019" y="1061874"/>
            <a:chExt cx="1954381" cy="2598340"/>
          </a:xfrm>
        </p:grpSpPr>
        <p:pic>
          <p:nvPicPr>
            <p:cNvPr id="538768" name="Picture 144" descr="Dan  She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5" r="19805" b="12978"/>
            <a:stretch/>
          </p:blipFill>
          <p:spPr bwMode="auto">
            <a:xfrm>
              <a:off x="7315200" y="1061874"/>
              <a:ext cx="1742401" cy="2138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180019" y="3290882"/>
              <a:ext cx="1954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Due to Dan Shen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299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 Scores (i.e. projections)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Not Consistent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So how can PCA find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Useful Signals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in Data?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17457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Three Major Parts of OODA Applications: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 smtClean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Is it Really There (vs. Noise Artifact)?</a:t>
            </a:r>
          </a:p>
        </p:txBody>
      </p:sp>
    </p:spTree>
    <p:extLst>
      <p:ext uri="{BB962C8B-B14F-4D97-AF65-F5344CB8AC3E}">
        <p14:creationId xmlns:p14="http://schemas.microsoft.com/office/powerpoint/2010/main" val="2770681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4582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Often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Finds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Signal,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Not Pure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Noise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287071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 Scores (i.e. projections)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Not Consistent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So how can PCA find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Useful Signals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in Data?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Key is “Proportional Errors”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5664200" y="3505200"/>
          <a:ext cx="2260600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Equation" r:id="rId4" imgW="825480" imgH="469800" progId="Equation.3">
                  <p:embed/>
                </p:oleObj>
              </mc:Choice>
              <mc:Fallback>
                <p:oleObj name="Equation" r:id="rId4" imgW="825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3505200"/>
                        <a:ext cx="2260600" cy="128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376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 Scores (i.e. projections)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how can PCA find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Useful Signals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Data?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Key is “Proportional Errors”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Same Realization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=1,⋯,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4"/>
                <a:stretch>
                  <a:fillRect l="-1891" r="-1527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5664200" y="3505200"/>
          <a:ext cx="2260600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Equation" r:id="rId5" imgW="825480" imgH="469800" progId="Equation.3">
                  <p:embed/>
                </p:oleObj>
              </mc:Choice>
              <mc:Fallback>
                <p:oleObj name="Equation" r:id="rId5" imgW="825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3505200"/>
                        <a:ext cx="2260600" cy="128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4267200" y="4343400"/>
            <a:ext cx="2819400" cy="1524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6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 Scores (i.e. projections)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Not Consistent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So how can PCA find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Useful Signals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in Data?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Key is “Proportional Errors”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Axes have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Inconsistent Scales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But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Relationships are Still Useful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5664200" y="3505200"/>
          <a:ext cx="2260600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Equation" r:id="rId4" imgW="825480" imgH="469800" progId="Equation.3">
                  <p:embed/>
                </p:oleObj>
              </mc:Choice>
              <mc:Fallback>
                <p:oleObj name="Equation" r:id="rId4" imgW="825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3505200"/>
                        <a:ext cx="2260600" cy="128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692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4582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 Axes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Are Wrong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But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Relationships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Are Right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397910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PCA Consistency: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Strong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Inconsistency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Consistency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-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What happens at boundary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)???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Deep Open Problem</a:t>
            </a:r>
          </a:p>
        </p:txBody>
      </p:sp>
    </p:spTree>
    <p:extLst>
      <p:ext uri="{BB962C8B-B14F-4D97-AF65-F5344CB8AC3E}">
        <p14:creationId xmlns:p14="http://schemas.microsoft.com/office/powerpoint/2010/main" val="185409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PCA Consistency: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Strong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Inconsistency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Consistency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-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What happens at boundary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)???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Ǝ interesting Limit </a:t>
                </a:r>
                <a:r>
                  <a:rPr lang="en-US" dirty="0" err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Distn’s</a:t>
                </a: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 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Jung, </a:t>
                </a:r>
                <a:r>
                  <a:rPr lang="en-US" dirty="0" err="1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Sen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&amp; </a:t>
                </a:r>
                <a:r>
                  <a:rPr lang="en-US" dirty="0" err="1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Marron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(2012)</a:t>
                </a:r>
                <a:endParaRPr lang="en-US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Deep Open Problem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5809" y="228600"/>
            <a:ext cx="162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Result</a:t>
            </a:r>
            <a:endParaRPr lang="en-US" sz="3600" dirty="0">
              <a:solidFill>
                <a:srgbClr val="0000FF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H="1" flipV="1">
            <a:off x="4038600" y="381000"/>
            <a:ext cx="2819400" cy="30480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960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Shen et al (2013)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Context:    PCA,  with many 0 entries in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direction vector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Assumptions: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 Index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(as above: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Sparsity Index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𝛽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# non-0 entries  ~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Sparsity</a:t>
            </a:r>
          </a:p>
        </p:txBody>
      </p:sp>
    </p:spTree>
    <p:extLst>
      <p:ext uri="{BB962C8B-B14F-4D97-AF65-F5344CB8AC3E}">
        <p14:creationId xmlns:p14="http://schemas.microsoft.com/office/powerpoint/2010/main" val="320161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PCA Context: 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 Index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(as above: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Sparsity Index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𝛽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# non-0 entries  ~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Compare:</a:t>
                </a:r>
              </a:p>
              <a:p>
                <a:pPr eaLnBrk="1" hangingPunct="1">
                  <a:lnSpc>
                    <a:spcPct val="14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Conventional Sample PCA</a:t>
                </a:r>
              </a:p>
              <a:p>
                <a:pPr eaLnBrk="1" hangingPunct="1">
                  <a:lnSpc>
                    <a:spcPct val="14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Sparse PCA:        Shen &amp; Huang (2008)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Over Parameters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𝛽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Sparsity</a:t>
            </a:r>
          </a:p>
        </p:txBody>
      </p:sp>
    </p:spTree>
    <p:extLst>
      <p:ext uri="{BB962C8B-B14F-4D97-AF65-F5344CB8AC3E}">
        <p14:creationId xmlns:p14="http://schemas.microsoft.com/office/powerpoint/2010/main" val="397694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15"/>
          <p:cNvSpPr>
            <a:spLocks noChangeShapeType="1"/>
          </p:cNvSpPr>
          <p:nvPr/>
        </p:nvSpPr>
        <p:spPr bwMode="auto">
          <a:xfrm>
            <a:off x="2915816" y="5741988"/>
            <a:ext cx="136815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scene3d>
            <a:camera prst="orthographicFront">
              <a:rot lat="5400000" lon="10799999" rev="107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52" name="Straight Connector 51"/>
          <p:cNvCxnSpPr>
            <a:stCxn id="2064" idx="0"/>
            <a:endCxn id="2059" idx="0"/>
          </p:cNvCxnSpPr>
          <p:nvPr/>
        </p:nvCxnSpPr>
        <p:spPr>
          <a:xfrm flipV="1">
            <a:off x="720725" y="741363"/>
            <a:ext cx="6350000" cy="47529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Group 53"/>
          <p:cNvGrpSpPr>
            <a:grpSpLocks/>
          </p:cNvGrpSpPr>
          <p:nvPr/>
        </p:nvGrpSpPr>
        <p:grpSpPr bwMode="auto">
          <a:xfrm>
            <a:off x="20638" y="506413"/>
            <a:ext cx="11044237" cy="6162675"/>
            <a:chOff x="20638" y="188642"/>
            <a:chExt cx="11044180" cy="6163144"/>
          </a:xfrm>
        </p:grpSpPr>
        <p:grpSp>
          <p:nvGrpSpPr>
            <p:cNvPr id="2053" name="Group 52"/>
            <p:cNvGrpSpPr>
              <a:grpSpLocks/>
            </p:cNvGrpSpPr>
            <p:nvPr/>
          </p:nvGrpSpPr>
          <p:grpSpPr bwMode="auto">
            <a:xfrm>
              <a:off x="20638" y="188642"/>
              <a:ext cx="11044180" cy="6163144"/>
              <a:chOff x="20638" y="764706"/>
              <a:chExt cx="11044180" cy="6163144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5707034" y="3165189"/>
                <a:ext cx="195261" cy="1619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056" name="Group 48"/>
              <p:cNvGrpSpPr>
                <a:grpSpLocks/>
              </p:cNvGrpSpPr>
              <p:nvPr/>
            </p:nvGrpSpPr>
            <p:grpSpPr bwMode="auto">
              <a:xfrm>
                <a:off x="20638" y="764706"/>
                <a:ext cx="11044180" cy="6163144"/>
                <a:chOff x="63060" y="1226274"/>
                <a:chExt cx="10857862" cy="5669608"/>
              </a:xfrm>
            </p:grpSpPr>
            <p:grpSp>
              <p:nvGrpSpPr>
                <p:cNvPr id="2057" name="Group 57"/>
                <p:cNvGrpSpPr>
                  <a:grpSpLocks/>
                </p:cNvGrpSpPr>
                <p:nvPr/>
              </p:nvGrpSpPr>
              <p:grpSpPr bwMode="auto">
                <a:xfrm>
                  <a:off x="63060" y="1226274"/>
                  <a:ext cx="8757409" cy="5669608"/>
                  <a:chOff x="2568073" y="2523916"/>
                  <a:chExt cx="3362459" cy="2553894"/>
                </a:xfrm>
              </p:grpSpPr>
              <p:sp>
                <p:nvSpPr>
                  <p:cNvPr id="2059" name="AutoShape 1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052052" y="2399618"/>
                    <a:ext cx="1955800" cy="2398548"/>
                  </a:xfrm>
                  <a:prstGeom prst="rtTriangl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6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0804" y="4905485"/>
                    <a:ext cx="376238" cy="1580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600" b="1" smtClean="0">
                        <a:solidFill>
                          <a:srgbClr val="000000"/>
                        </a:solidFill>
                        <a:latin typeface="Symbol" pitchFamily="18" charset="2"/>
                      </a:rPr>
                      <a:t>a</a:t>
                    </a:r>
                  </a:p>
                </p:txBody>
              </p:sp>
              <p:sp>
                <p:nvSpPr>
                  <p:cNvPr id="2061" name="Text Box 8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2517788" y="3138198"/>
                    <a:ext cx="241722" cy="1411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600" b="1" smtClean="0">
                        <a:solidFill>
                          <a:srgbClr val="000000"/>
                        </a:solidFill>
                        <a:latin typeface="Symbol" pitchFamily="18" charset="2"/>
                      </a:rPr>
                      <a:t>b</a:t>
                    </a:r>
                  </a:p>
                </p:txBody>
              </p:sp>
              <p:sp>
                <p:nvSpPr>
                  <p:cNvPr id="2062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86279" y="4784507"/>
                    <a:ext cx="18256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063" name="Line 6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4378784" y="3255667"/>
                    <a:ext cx="0" cy="309621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6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832100" y="4591050"/>
                    <a:ext cx="241141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5231113" y="2614704"/>
                    <a:ext cx="638195" cy="1978906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6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3767" y="2586837"/>
                    <a:ext cx="28733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067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3343" y="4803180"/>
                    <a:ext cx="336716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068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5445" y="4508081"/>
                    <a:ext cx="336261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06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16157" y="3285513"/>
                    <a:ext cx="714375" cy="5876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altLang="zh-CN" sz="2400" b="1" smtClean="0">
                        <a:solidFill>
                          <a:srgbClr val="FFFFFF"/>
                        </a:solidFill>
                        <a:latin typeface="Symbol" pitchFamily="18" charset="2"/>
                      </a:rPr>
                      <a:t>a&gt;1</a:t>
                    </a:r>
                  </a:p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0 ≤ </a:t>
                    </a:r>
                    <a:r>
                      <a:rPr lang="el-GR" altLang="zh-CN" sz="2400" b="1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β </a:t>
                    </a:r>
                    <a:r>
                      <a:rPr lang="en-US" altLang="zh-CN" sz="2400" b="1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≤1</a:t>
                    </a:r>
                    <a:endParaRPr lang="en-US" altLang="zh-CN" sz="2400" b="1" smtClean="0">
                      <a:solidFill>
                        <a:srgbClr val="FFFFFF"/>
                      </a:solidFill>
                      <a:latin typeface="Symbol" pitchFamily="18" charset="2"/>
                    </a:endParaRPr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zh-CN" sz="1200" smtClean="0">
                      <a:solidFill>
                        <a:srgbClr val="000000"/>
                      </a:solidFill>
                      <a:latin typeface="Symbol" pitchFamily="18" charset="2"/>
                    </a:endParaRPr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3261998" y="4547558"/>
                    <a:ext cx="44344" cy="743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3737198" y="3516001"/>
                    <a:ext cx="46142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4230975" y="3517316"/>
                    <a:ext cx="44943" cy="7039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4749321" y="4548874"/>
                    <a:ext cx="46741" cy="743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3262597" y="4341641"/>
                    <a:ext cx="44943" cy="7170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3261998" y="3919281"/>
                    <a:ext cx="44344" cy="7302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3260200" y="3523895"/>
                    <a:ext cx="44943" cy="736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3737198" y="3137061"/>
                    <a:ext cx="46142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3737198" y="4550189"/>
                    <a:ext cx="46142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4749321" y="3131798"/>
                    <a:ext cx="46741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80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671402" y="3081225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0.7</a:t>
                    </a:r>
                  </a:p>
                </p:txBody>
              </p:sp>
              <p:sp>
                <p:nvSpPr>
                  <p:cNvPr id="2081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669572" y="3480040"/>
                    <a:ext cx="264522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0.5</a:t>
                    </a:r>
                  </a:p>
                </p:txBody>
              </p:sp>
              <p:sp>
                <p:nvSpPr>
                  <p:cNvPr id="2082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2668638" y="3899549"/>
                    <a:ext cx="37623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0.3</a:t>
                    </a:r>
                  </a:p>
                </p:txBody>
              </p:sp>
              <p:sp>
                <p:nvSpPr>
                  <p:cNvPr id="208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676167" y="4280832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0.1</a:t>
                    </a:r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4747523" y="3908755"/>
                    <a:ext cx="46142" cy="736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3734801" y="4339009"/>
                    <a:ext cx="47940" cy="7170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4230975" y="4550189"/>
                    <a:ext cx="46741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4226780" y="3137061"/>
                    <a:ext cx="45543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4230975" y="3913361"/>
                    <a:ext cx="46741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4748123" y="4343615"/>
                    <a:ext cx="46142" cy="697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90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188928" y="4799360"/>
                    <a:ext cx="427038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0.2</a:t>
                    </a:r>
                  </a:p>
                </p:txBody>
              </p:sp>
              <p:sp>
                <p:nvSpPr>
                  <p:cNvPr id="2091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675728" y="4799817"/>
                    <a:ext cx="376238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0.4</a:t>
                    </a:r>
                  </a:p>
                </p:txBody>
              </p:sp>
              <p:sp>
                <p:nvSpPr>
                  <p:cNvPr id="2092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170606" y="4790539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0.6</a:t>
                    </a:r>
                  </a:p>
                </p:txBody>
              </p:sp>
              <p:sp>
                <p:nvSpPr>
                  <p:cNvPr id="209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689120" y="4791110"/>
                    <a:ext cx="24888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0.8</a:t>
                    </a:r>
                  </a:p>
                </p:txBody>
              </p:sp>
              <p:sp>
                <p:nvSpPr>
                  <p:cNvPr id="2094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57108" y="4919776"/>
                    <a:ext cx="1122349" cy="1580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400" b="1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Spike Index </a:t>
                    </a:r>
                  </a:p>
                </p:txBody>
              </p:sp>
              <p:sp>
                <p:nvSpPr>
                  <p:cNvPr id="2095" name="Text Box 1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2073443" y="3240352"/>
                    <a:ext cx="1109663" cy="1153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400" b="1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Sparsity Index </a:t>
                    </a:r>
                  </a:p>
                </p:txBody>
              </p:sp>
              <p:sp>
                <p:nvSpPr>
                  <p:cNvPr id="2096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6328" y="2845078"/>
                    <a:ext cx="1130299" cy="4215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0≤</a:t>
                    </a:r>
                    <a:r>
                      <a:rPr lang="el-GR" altLang="zh-CN" sz="2400" b="1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α </a:t>
                    </a:r>
                    <a:r>
                      <a:rPr lang="en-US" altLang="zh-CN" sz="2400" b="1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&lt;</a:t>
                    </a:r>
                    <a:r>
                      <a:rPr lang="el-GR" altLang="zh-CN" sz="2400" b="1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β </a:t>
                    </a:r>
                    <a:r>
                      <a:rPr lang="en-US" altLang="zh-CN" sz="2400" b="1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≤1</a:t>
                    </a:r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zh-CN" sz="120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4215994" y="4337036"/>
                    <a:ext cx="73108" cy="710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3722816" y="3908098"/>
                    <a:ext cx="71310" cy="7302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3246417" y="3131798"/>
                    <a:ext cx="73707" cy="7368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100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9475" y="4061710"/>
                    <a:ext cx="900113" cy="4215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0≤</a:t>
                    </a:r>
                    <a:r>
                      <a:rPr lang="el-GR" altLang="zh-CN" sz="2400" b="1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β</a:t>
                    </a:r>
                    <a:r>
                      <a:rPr lang="en-US" altLang="zh-CN" sz="2400" b="1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&lt;</a:t>
                    </a:r>
                    <a:r>
                      <a:rPr lang="el-GR" altLang="zh-CN" sz="2400" b="1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α</a:t>
                    </a:r>
                    <a:r>
                      <a:rPr lang="en-US" altLang="zh-CN" sz="2400" b="1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≤1</a:t>
                    </a:r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zh-CN" sz="120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01" name="Line 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1136" y="2523916"/>
                    <a:ext cx="0" cy="238551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05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252209" y="6255087"/>
                  <a:ext cx="3668713" cy="307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400" b="1" smtClean="0">
                      <a:solidFill>
                        <a:srgbClr val="000000"/>
                      </a:solidFill>
                      <a:latin typeface="Times" pitchFamily="18" charset="0"/>
                    </a:rPr>
                    <a:t>Jung and Marron  </a:t>
                  </a:r>
                  <a:endParaRPr lang="en-US" altLang="zh-CN" sz="1400" b="1" smtClean="0">
                    <a:solidFill>
                      <a:srgbClr val="000000"/>
                    </a:solidFill>
                    <a:latin typeface="Times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054" name="Text Box 8"/>
            <p:cNvSpPr txBox="1">
              <a:spLocks noChangeArrowheads="1"/>
            </p:cNvSpPr>
            <p:nvPr/>
          </p:nvSpPr>
          <p:spPr bwMode="auto">
            <a:xfrm rot="-2277291">
              <a:off x="3074242" y="1782741"/>
              <a:ext cx="2994025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0≤</a:t>
              </a:r>
              <a:r>
                <a:rPr lang="el-GR" altLang="zh-CN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α </a:t>
              </a:r>
              <a:r>
                <a:rPr lang="en-US" altLang="zh-CN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l-GR" altLang="zh-CN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β </a:t>
              </a:r>
              <a:r>
                <a:rPr lang="en-US" altLang="zh-CN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≤1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zh-CN" sz="1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59220" y="6484422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Regular PCA:  Inconsistent &amp; Consistent</a:t>
            </a:r>
            <a:endParaRPr lang="en-US" dirty="0">
              <a:solidFill>
                <a:srgbClr val="333399"/>
              </a:solidFill>
            </a:endParaRPr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H="1" flipV="1">
            <a:off x="4114800" y="4343400"/>
            <a:ext cx="607833" cy="214102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6248401" y="4495800"/>
            <a:ext cx="1733716" cy="20574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7333189" y="5961333"/>
            <a:ext cx="1506011" cy="32641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8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Personal Observations: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world is…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Surprising (many times!)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[Think I’ve got it, and then …]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Mathematically Beautiful (?)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Practically Relevant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9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15"/>
          <p:cNvSpPr>
            <a:spLocks noChangeShapeType="1"/>
          </p:cNvSpPr>
          <p:nvPr/>
        </p:nvSpPr>
        <p:spPr bwMode="auto">
          <a:xfrm>
            <a:off x="2915816" y="5741988"/>
            <a:ext cx="136815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scene3d>
            <a:camera prst="orthographicFront">
              <a:rot lat="5400000" lon="10799999" rev="107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52" name="Straight Connector 51"/>
          <p:cNvCxnSpPr>
            <a:stCxn id="2064" idx="0"/>
            <a:endCxn id="2059" idx="0"/>
          </p:cNvCxnSpPr>
          <p:nvPr/>
        </p:nvCxnSpPr>
        <p:spPr>
          <a:xfrm flipV="1">
            <a:off x="720725" y="741363"/>
            <a:ext cx="6350000" cy="47529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Group 53"/>
          <p:cNvGrpSpPr>
            <a:grpSpLocks/>
          </p:cNvGrpSpPr>
          <p:nvPr/>
        </p:nvGrpSpPr>
        <p:grpSpPr bwMode="auto">
          <a:xfrm>
            <a:off x="20638" y="506413"/>
            <a:ext cx="11044237" cy="6162675"/>
            <a:chOff x="20638" y="188642"/>
            <a:chExt cx="11044180" cy="6163144"/>
          </a:xfrm>
        </p:grpSpPr>
        <p:grpSp>
          <p:nvGrpSpPr>
            <p:cNvPr id="2053" name="Group 52"/>
            <p:cNvGrpSpPr>
              <a:grpSpLocks/>
            </p:cNvGrpSpPr>
            <p:nvPr/>
          </p:nvGrpSpPr>
          <p:grpSpPr bwMode="auto">
            <a:xfrm>
              <a:off x="20638" y="188642"/>
              <a:ext cx="11044180" cy="6163144"/>
              <a:chOff x="20638" y="764706"/>
              <a:chExt cx="11044180" cy="6163144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5707034" y="3165189"/>
                <a:ext cx="195261" cy="1619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056" name="Group 48"/>
              <p:cNvGrpSpPr>
                <a:grpSpLocks/>
              </p:cNvGrpSpPr>
              <p:nvPr/>
            </p:nvGrpSpPr>
            <p:grpSpPr bwMode="auto">
              <a:xfrm>
                <a:off x="20638" y="764706"/>
                <a:ext cx="11044180" cy="6163144"/>
                <a:chOff x="63060" y="1226274"/>
                <a:chExt cx="10857862" cy="5669608"/>
              </a:xfrm>
            </p:grpSpPr>
            <p:grpSp>
              <p:nvGrpSpPr>
                <p:cNvPr id="2057" name="Group 57"/>
                <p:cNvGrpSpPr>
                  <a:grpSpLocks/>
                </p:cNvGrpSpPr>
                <p:nvPr/>
              </p:nvGrpSpPr>
              <p:grpSpPr bwMode="auto">
                <a:xfrm>
                  <a:off x="63060" y="1226274"/>
                  <a:ext cx="8757409" cy="5669608"/>
                  <a:chOff x="2568073" y="2523916"/>
                  <a:chExt cx="3362459" cy="2553894"/>
                </a:xfrm>
              </p:grpSpPr>
              <p:sp>
                <p:nvSpPr>
                  <p:cNvPr id="2059" name="AutoShape 1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052052" y="2399618"/>
                    <a:ext cx="1955800" cy="2398548"/>
                  </a:xfrm>
                  <a:prstGeom prst="rtTriangl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6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0804" y="4905485"/>
                    <a:ext cx="376238" cy="1580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600" b="1" smtClean="0">
                        <a:solidFill>
                          <a:srgbClr val="000000"/>
                        </a:solidFill>
                        <a:latin typeface="Symbol" pitchFamily="18" charset="2"/>
                      </a:rPr>
                      <a:t>a</a:t>
                    </a:r>
                  </a:p>
                </p:txBody>
              </p:sp>
              <p:sp>
                <p:nvSpPr>
                  <p:cNvPr id="2061" name="Text Box 8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2517788" y="3138198"/>
                    <a:ext cx="241722" cy="1411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600" b="1" smtClean="0">
                        <a:solidFill>
                          <a:srgbClr val="000000"/>
                        </a:solidFill>
                        <a:latin typeface="Symbol" pitchFamily="18" charset="2"/>
                      </a:rPr>
                      <a:t>b</a:t>
                    </a:r>
                  </a:p>
                </p:txBody>
              </p:sp>
              <p:sp>
                <p:nvSpPr>
                  <p:cNvPr id="2062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86279" y="4784507"/>
                    <a:ext cx="18256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063" name="Line 6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4378784" y="3255667"/>
                    <a:ext cx="0" cy="309621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6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832100" y="4591050"/>
                    <a:ext cx="241141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5231113" y="2614704"/>
                    <a:ext cx="638195" cy="1978906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6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3767" y="2586837"/>
                    <a:ext cx="28733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067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3343" y="4803180"/>
                    <a:ext cx="336716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068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5445" y="4508081"/>
                    <a:ext cx="336261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06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16157" y="3285513"/>
                    <a:ext cx="714375" cy="5876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altLang="zh-CN" sz="2400" b="1" smtClean="0">
                        <a:solidFill>
                          <a:srgbClr val="FFFFFF"/>
                        </a:solidFill>
                        <a:latin typeface="Symbol" pitchFamily="18" charset="2"/>
                      </a:rPr>
                      <a:t>a&gt;1</a:t>
                    </a:r>
                  </a:p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0 ≤ </a:t>
                    </a:r>
                    <a:r>
                      <a:rPr lang="el-GR" altLang="zh-CN" sz="2400" b="1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β </a:t>
                    </a:r>
                    <a:r>
                      <a:rPr lang="en-US" altLang="zh-CN" sz="2400" b="1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≤1</a:t>
                    </a:r>
                    <a:endParaRPr lang="en-US" altLang="zh-CN" sz="2400" b="1" smtClean="0">
                      <a:solidFill>
                        <a:srgbClr val="FFFFFF"/>
                      </a:solidFill>
                      <a:latin typeface="Symbol" pitchFamily="18" charset="2"/>
                    </a:endParaRPr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zh-CN" sz="1200" smtClean="0">
                      <a:solidFill>
                        <a:srgbClr val="000000"/>
                      </a:solidFill>
                      <a:latin typeface="Symbol" pitchFamily="18" charset="2"/>
                    </a:endParaRPr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3261998" y="4547558"/>
                    <a:ext cx="44344" cy="743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3737198" y="3516001"/>
                    <a:ext cx="46142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4230975" y="3517316"/>
                    <a:ext cx="44943" cy="7039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4749321" y="4548874"/>
                    <a:ext cx="46741" cy="743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3262597" y="4341641"/>
                    <a:ext cx="44943" cy="7170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3261998" y="3919281"/>
                    <a:ext cx="44344" cy="7302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3260200" y="3523895"/>
                    <a:ext cx="44943" cy="736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3737198" y="3137061"/>
                    <a:ext cx="46142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3737198" y="4550189"/>
                    <a:ext cx="46142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4749321" y="3131798"/>
                    <a:ext cx="46741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80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671402" y="3081225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0.7</a:t>
                    </a:r>
                  </a:p>
                </p:txBody>
              </p:sp>
              <p:sp>
                <p:nvSpPr>
                  <p:cNvPr id="2081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669572" y="3480040"/>
                    <a:ext cx="264522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0.5</a:t>
                    </a:r>
                  </a:p>
                </p:txBody>
              </p:sp>
              <p:sp>
                <p:nvSpPr>
                  <p:cNvPr id="2082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2668638" y="3899549"/>
                    <a:ext cx="37623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0.3</a:t>
                    </a:r>
                  </a:p>
                </p:txBody>
              </p:sp>
              <p:sp>
                <p:nvSpPr>
                  <p:cNvPr id="208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676167" y="4280832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0.1</a:t>
                    </a:r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4747523" y="3908755"/>
                    <a:ext cx="46142" cy="736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3734801" y="4339009"/>
                    <a:ext cx="47940" cy="7170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4230975" y="4550189"/>
                    <a:ext cx="46741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4226780" y="3137061"/>
                    <a:ext cx="45543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4230975" y="3913361"/>
                    <a:ext cx="46741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4748123" y="4343615"/>
                    <a:ext cx="46142" cy="697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90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188928" y="4799360"/>
                    <a:ext cx="427038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0.2</a:t>
                    </a:r>
                  </a:p>
                </p:txBody>
              </p:sp>
              <p:sp>
                <p:nvSpPr>
                  <p:cNvPr id="2091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675728" y="4799817"/>
                    <a:ext cx="376238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0.4</a:t>
                    </a:r>
                  </a:p>
                </p:txBody>
              </p:sp>
              <p:sp>
                <p:nvSpPr>
                  <p:cNvPr id="2092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170606" y="4790539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0.6</a:t>
                    </a:r>
                  </a:p>
                </p:txBody>
              </p:sp>
              <p:sp>
                <p:nvSpPr>
                  <p:cNvPr id="209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689120" y="4791110"/>
                    <a:ext cx="24888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0.8</a:t>
                    </a:r>
                  </a:p>
                </p:txBody>
              </p:sp>
              <p:sp>
                <p:nvSpPr>
                  <p:cNvPr id="2094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57108" y="4919776"/>
                    <a:ext cx="1122349" cy="1580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400" b="1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Spike Index </a:t>
                    </a:r>
                  </a:p>
                </p:txBody>
              </p:sp>
              <p:sp>
                <p:nvSpPr>
                  <p:cNvPr id="2095" name="Text Box 1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2073443" y="3240352"/>
                    <a:ext cx="1109663" cy="1153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400" b="1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Sparsity Index </a:t>
                    </a:r>
                  </a:p>
                </p:txBody>
              </p:sp>
              <p:sp>
                <p:nvSpPr>
                  <p:cNvPr id="2096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6328" y="2845078"/>
                    <a:ext cx="1130299" cy="4215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0≤</a:t>
                    </a:r>
                    <a:r>
                      <a:rPr lang="el-GR" altLang="zh-CN" sz="2400" b="1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α </a:t>
                    </a:r>
                    <a:r>
                      <a:rPr lang="en-US" altLang="zh-CN" sz="2400" b="1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&lt;</a:t>
                    </a:r>
                    <a:r>
                      <a:rPr lang="el-GR" altLang="zh-CN" sz="2400" b="1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β </a:t>
                    </a:r>
                    <a:r>
                      <a:rPr lang="en-US" altLang="zh-CN" sz="2400" b="1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≤1</a:t>
                    </a:r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zh-CN" sz="120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4215994" y="4337036"/>
                    <a:ext cx="73108" cy="710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3722816" y="3908098"/>
                    <a:ext cx="71310" cy="7302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3246417" y="3131798"/>
                    <a:ext cx="73707" cy="7368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100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9475" y="4061710"/>
                    <a:ext cx="900113" cy="4215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0≤</a:t>
                    </a:r>
                    <a:r>
                      <a:rPr lang="el-GR" altLang="zh-CN" sz="2400" b="1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β</a:t>
                    </a:r>
                    <a:r>
                      <a:rPr lang="en-US" altLang="zh-CN" sz="2400" b="1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&lt;</a:t>
                    </a:r>
                    <a:r>
                      <a:rPr lang="el-GR" altLang="zh-CN" sz="2400" b="1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α</a:t>
                    </a:r>
                    <a:r>
                      <a:rPr lang="en-US" altLang="zh-CN" sz="2400" b="1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≤1</a:t>
                    </a:r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zh-CN" sz="120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01" name="Line 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1136" y="2523916"/>
                    <a:ext cx="0" cy="238551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05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252209" y="6255087"/>
                  <a:ext cx="3668713" cy="307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400" b="1" smtClean="0">
                      <a:solidFill>
                        <a:srgbClr val="000000"/>
                      </a:solidFill>
                      <a:latin typeface="Times" pitchFamily="18" charset="0"/>
                    </a:rPr>
                    <a:t>Jung and Marron  </a:t>
                  </a:r>
                  <a:endParaRPr lang="en-US" altLang="zh-CN" sz="1400" b="1" smtClean="0">
                    <a:solidFill>
                      <a:srgbClr val="000000"/>
                    </a:solidFill>
                    <a:latin typeface="Times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054" name="Text Box 8"/>
            <p:cNvSpPr txBox="1">
              <a:spLocks noChangeArrowheads="1"/>
            </p:cNvSpPr>
            <p:nvPr/>
          </p:nvSpPr>
          <p:spPr bwMode="auto">
            <a:xfrm rot="-2277291">
              <a:off x="3074242" y="1782741"/>
              <a:ext cx="2994025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0≤</a:t>
              </a:r>
              <a:r>
                <a:rPr lang="el-GR" altLang="zh-CN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α </a:t>
              </a:r>
              <a:r>
                <a:rPr lang="en-US" altLang="zh-CN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l-GR" altLang="zh-CN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β </a:t>
              </a:r>
              <a:r>
                <a:rPr lang="en-US" altLang="zh-CN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≤1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zh-CN" sz="1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85800" y="6484422"/>
            <a:ext cx="573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Sparse PCA:  Inconsistent &amp; New Consistency Region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514600" y="2667000"/>
            <a:ext cx="228600" cy="381742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648200" y="3825885"/>
            <a:ext cx="381000" cy="272731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47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Sparse PCA Opens Up Whole New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Region of Consistency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Sparsity</a:t>
            </a:r>
          </a:p>
        </p:txBody>
      </p:sp>
    </p:spTree>
    <p:extLst>
      <p:ext uri="{BB962C8B-B14F-4D97-AF65-F5344CB8AC3E}">
        <p14:creationId xmlns:p14="http://schemas.microsoft.com/office/powerpoint/2010/main" val="314766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Shen et al (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2013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Explores  PCA  Consistency under all of:</a:t>
                </a:r>
              </a:p>
              <a:p>
                <a:pPr marL="182880" lvl="0" indent="-533400" eaLnBrk="1" hangingPunct="1">
                  <a:lnSpc>
                    <a:spcPct val="140000"/>
                  </a:lnSpc>
                  <a:spcBef>
                    <a:spcPts val="300"/>
                  </a:spcBef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Classical: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fixed,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∞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182880" lvl="0" indent="-533400" eaLnBrk="1" hangingPunct="1">
                  <a:lnSpc>
                    <a:spcPct val="140000"/>
                  </a:lnSpc>
                  <a:spcBef>
                    <a:spcPts val="300"/>
                  </a:spcBef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Portnoy: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Tahoma"/>
                    <a:sym typeface="Wingdings" pitchFamily="2" charset="2"/>
                  </a:rPr>
                  <a:t>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𝑑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≪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𝑛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182880" lvl="0" indent="-533400" eaLnBrk="1" hangingPunct="1">
                  <a:lnSpc>
                    <a:spcPct val="140000"/>
                  </a:lnSpc>
                  <a:spcBef>
                    <a:spcPts val="300"/>
                  </a:spcBef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Random Matrices: 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  <a:sym typeface="Wingdings" pitchFamily="2" charset="2"/>
                  </a:rPr>
                  <a:t>,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𝑑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~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𝑛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182880" lvl="0" indent="-533400" eaLnBrk="1" hangingPunct="1">
                  <a:lnSpc>
                    <a:spcPct val="140000"/>
                  </a:lnSpc>
                  <a:spcBef>
                    <a:spcPts val="300"/>
                  </a:spcBef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HDMSS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: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  <a:sym typeface="Wingdings" pitchFamily="2" charset="2"/>
                  </a:rPr>
                  <a:t>,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𝑑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≫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𝑛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182880" lvl="0" indent="-533400" eaLnBrk="1" hangingPunct="1">
                  <a:lnSpc>
                    <a:spcPct val="140000"/>
                  </a:lnSpc>
                  <a:spcBef>
                    <a:spcPts val="300"/>
                  </a:spcBef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Tahoma"/>
                  </a:rPr>
                  <a:t>HDLSS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: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Tahoma"/>
                    <a:sym typeface="Wingdings" pitchFamily="2" charset="2"/>
                  </a:rPr>
                  <a:t>,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  <a:sym typeface="Wingdings" pitchFamily="2" charset="2"/>
                  </a:rPr>
                  <a:t> fixed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Other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3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28"/>
          <p:cNvSpPr txBox="1">
            <a:spLocks noChangeArrowheads="1"/>
          </p:cNvSpPr>
          <p:nvPr/>
        </p:nvSpPr>
        <p:spPr bwMode="auto">
          <a:xfrm>
            <a:off x="629807" y="-51770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solidFill>
                  <a:srgbClr val="000000"/>
                </a:solidFill>
              </a:rPr>
              <a:t>(A) Single Spike - Example 1.1</a:t>
            </a:r>
          </a:p>
        </p:txBody>
      </p:sp>
      <p:sp>
        <p:nvSpPr>
          <p:cNvPr id="8198" name="TextBox 28"/>
          <p:cNvSpPr txBox="1">
            <a:spLocks noChangeArrowheads="1"/>
          </p:cNvSpPr>
          <p:nvPr/>
        </p:nvSpPr>
        <p:spPr bwMode="auto">
          <a:xfrm>
            <a:off x="5237163" y="-43512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solidFill>
                  <a:srgbClr val="000000"/>
                </a:solidFill>
              </a:rPr>
              <a:t>(B) Multi Spike - Example 1.2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-83904" y="257127"/>
            <a:ext cx="4598434" cy="4475799"/>
            <a:chOff x="-151039" y="2276871"/>
            <a:chExt cx="4598434" cy="4475799"/>
          </a:xfrm>
        </p:grpSpPr>
        <p:sp>
          <p:nvSpPr>
            <p:cNvPr id="2" name="Rectangle 1"/>
            <p:cNvSpPr/>
            <p:nvPr/>
          </p:nvSpPr>
          <p:spPr bwMode="auto">
            <a:xfrm>
              <a:off x="497600" y="2714355"/>
              <a:ext cx="3628262" cy="35080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8207" name="Group 36"/>
            <p:cNvGrpSpPr>
              <a:grpSpLocks/>
            </p:cNvGrpSpPr>
            <p:nvPr/>
          </p:nvGrpSpPr>
          <p:grpSpPr bwMode="auto">
            <a:xfrm>
              <a:off x="-151039" y="2303106"/>
              <a:ext cx="4598434" cy="4449564"/>
              <a:chOff x="-349674" y="632484"/>
              <a:chExt cx="10001921" cy="5629971"/>
            </a:xfrm>
          </p:grpSpPr>
          <p:grpSp>
            <p:nvGrpSpPr>
              <p:cNvPr id="8209" name="Group 126"/>
              <p:cNvGrpSpPr>
                <a:grpSpLocks/>
              </p:cNvGrpSpPr>
              <p:nvPr/>
            </p:nvGrpSpPr>
            <p:grpSpPr bwMode="auto">
              <a:xfrm>
                <a:off x="-349674" y="669505"/>
                <a:ext cx="9793264" cy="5592950"/>
                <a:chOff x="940105" y="258233"/>
                <a:chExt cx="7032231" cy="5222439"/>
              </a:xfrm>
            </p:grpSpPr>
            <p:sp>
              <p:nvSpPr>
                <p:cNvPr id="126" name="Right Triangle 125"/>
                <p:cNvSpPr/>
                <p:nvPr/>
              </p:nvSpPr>
              <p:spPr>
                <a:xfrm>
                  <a:off x="1969604" y="1571645"/>
                  <a:ext cx="4520064" cy="3263441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216" name="Rectangle 78"/>
                <p:cNvSpPr>
                  <a:spLocks noChangeArrowheads="1"/>
                </p:cNvSpPr>
                <p:nvPr/>
              </p:nvSpPr>
              <p:spPr bwMode="auto">
                <a:xfrm rot="16200000">
                  <a:off x="1046890" y="2874789"/>
                  <a:ext cx="321878" cy="535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altLang="zh-CN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γ</a:t>
                  </a:r>
                  <a:r>
                    <a:rPr lang="en-US" altLang="zh-CN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</p:txBody>
            </p:sp>
            <p:grpSp>
              <p:nvGrpSpPr>
                <p:cNvPr id="8217" name="Group 102"/>
                <p:cNvGrpSpPr>
                  <a:grpSpLocks/>
                </p:cNvGrpSpPr>
                <p:nvPr/>
              </p:nvGrpSpPr>
              <p:grpSpPr bwMode="auto">
                <a:xfrm>
                  <a:off x="1011714" y="258233"/>
                  <a:ext cx="6960622" cy="5222439"/>
                  <a:chOff x="795690" y="786965"/>
                  <a:chExt cx="6960622" cy="5522586"/>
                </a:xfrm>
              </p:grpSpPr>
              <p:sp>
                <p:nvSpPr>
                  <p:cNvPr id="8222" name="Text Box 11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-1057707" y="2988022"/>
                    <a:ext cx="4109120" cy="4023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Sample Index      (</a:t>
                    </a:r>
                    <a:r>
                      <a:rPr lang="en-US" altLang="zh-CN" sz="1200" b="1" dirty="0" err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Johnstone</a:t>
                    </a:r>
                    <a:r>
                      <a:rPr lang="en-US" altLang="zh-CN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and Lu (2009))</a:t>
                    </a:r>
                  </a:p>
                </p:txBody>
              </p:sp>
              <p:sp>
                <p:nvSpPr>
                  <p:cNvPr id="5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760112" y="6295772"/>
                    <a:ext cx="136815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scene3d>
                    <a:camera prst="orthographicFront">
                      <a:rot lat="5400000" lon="10799999" rev="10799999"/>
                    </a:camera>
                    <a:lightRig rig="threePt" dir="t"/>
                  </a:scene3d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821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81136" y="4234772"/>
                    <a:ext cx="1896766" cy="7498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500" b="1" dirty="0">
                        <a:solidFill>
                          <a:srgbClr val="000000"/>
                        </a:solidFill>
                        <a:latin typeface="Symbol" pitchFamily="18" charset="2"/>
                      </a:rPr>
                      <a:t>0</a:t>
                    </a:r>
                    <a:r>
                      <a:rPr lang="el-GR" altLang="zh-CN" sz="15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≤</a:t>
                    </a:r>
                    <a:r>
                      <a:rPr lang="en-US" altLang="zh-CN" sz="15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l-GR" altLang="zh-CN" sz="15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α </a:t>
                    </a:r>
                    <a:r>
                      <a:rPr lang="en-US" altLang="zh-CN" sz="15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+</a:t>
                    </a:r>
                    <a:r>
                      <a:rPr lang="el-GR" altLang="zh-CN" sz="15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γ </a:t>
                    </a:r>
                    <a:r>
                      <a:rPr lang="en-US" altLang="zh-CN" sz="15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&lt;1</a:t>
                    </a:r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zh-CN" sz="12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59" name="Straight Arrow Connector 58"/>
                  <p:cNvCxnSpPr/>
                  <p:nvPr/>
                </p:nvCxnSpPr>
                <p:spPr>
                  <a:xfrm flipV="1">
                    <a:off x="1751279" y="1101940"/>
                    <a:ext cx="0" cy="4560667"/>
                  </a:xfrm>
                  <a:prstGeom prst="straightConnector1">
                    <a:avLst/>
                  </a:prstGeom>
                  <a:ln w="38100" cmpd="sng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Arrow Connector 59"/>
                  <p:cNvCxnSpPr/>
                  <p:nvPr/>
                </p:nvCxnSpPr>
                <p:spPr>
                  <a:xfrm>
                    <a:off x="1315104" y="5649204"/>
                    <a:ext cx="6277191" cy="0"/>
                  </a:xfrm>
                  <a:prstGeom prst="straightConnector1">
                    <a:avLst/>
                  </a:prstGeom>
                  <a:ln w="38100" cmpd="sng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23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7367" y="2058307"/>
                    <a:ext cx="287338" cy="3460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8224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42410" y="5701959"/>
                    <a:ext cx="287338" cy="3460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8225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13072" y="6035854"/>
                    <a:ext cx="4743720" cy="2297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Spike Index     </a:t>
                    </a:r>
                    <a:r>
                      <a:rPr lang="en-US" altLang="zh-CN" sz="12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(</a:t>
                    </a:r>
                    <a:r>
                      <a:rPr lang="en-US" altLang="zh-CN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Jung and </a:t>
                    </a:r>
                    <a:r>
                      <a:rPr lang="en-US" altLang="zh-CN" sz="1200" b="1" dirty="0" err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Marron</a:t>
                    </a:r>
                    <a:r>
                      <a:rPr lang="en-US" altLang="zh-CN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(2009))</a:t>
                    </a:r>
                  </a:p>
                </p:txBody>
              </p:sp>
              <p:sp>
                <p:nvSpPr>
                  <p:cNvPr id="822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1801" y="5939665"/>
                    <a:ext cx="376237" cy="3698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dirty="0">
                        <a:solidFill>
                          <a:srgbClr val="000000"/>
                        </a:solidFill>
                        <a:latin typeface="Symbol" pitchFamily="18" charset="2"/>
                      </a:rPr>
                      <a:t>a</a:t>
                    </a:r>
                  </a:p>
                </p:txBody>
              </p:sp>
              <p:sp>
                <p:nvSpPr>
                  <p:cNvPr id="8227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5139" y="2635440"/>
                    <a:ext cx="1418331" cy="6001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l-GR" altLang="zh-CN" sz="15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α </a:t>
                    </a:r>
                    <a:r>
                      <a:rPr lang="en-US" altLang="zh-CN" sz="15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+</a:t>
                    </a:r>
                    <a:r>
                      <a:rPr lang="el-GR" altLang="zh-CN" sz="15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γ </a:t>
                    </a:r>
                    <a:r>
                      <a:rPr lang="en-US" altLang="zh-CN" sz="15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&gt;1</a:t>
                    </a:r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zh-CN" sz="12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1772025" y="2175862"/>
                    <a:ext cx="4520064" cy="3450999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229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1465883" y="786965"/>
                    <a:ext cx="6290429" cy="5092918"/>
                    <a:chOff x="1465883" y="786965"/>
                    <a:chExt cx="6290429" cy="5092918"/>
                  </a:xfrm>
                </p:grpSpPr>
                <p:sp>
                  <p:nvSpPr>
                    <p:cNvPr id="100" name="Left Brace 99"/>
                    <p:cNvSpPr/>
                    <p:nvPr/>
                  </p:nvSpPr>
                  <p:spPr>
                    <a:xfrm rot="16200000">
                      <a:off x="6910994" y="5028178"/>
                      <a:ext cx="226417" cy="1464218"/>
                    </a:xfrm>
                    <a:prstGeom prst="leftBrac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4" name="Left Brace 93"/>
                    <p:cNvSpPr/>
                    <p:nvPr/>
                  </p:nvSpPr>
                  <p:spPr>
                    <a:xfrm>
                      <a:off x="1494229" y="786965"/>
                      <a:ext cx="245854" cy="1388897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5" name="Left Brace 94"/>
                    <p:cNvSpPr/>
                    <p:nvPr/>
                  </p:nvSpPr>
                  <p:spPr>
                    <a:xfrm>
                      <a:off x="1465883" y="2178843"/>
                      <a:ext cx="292301" cy="3460258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9" name="Left Brace 98"/>
                    <p:cNvSpPr/>
                    <p:nvPr/>
                  </p:nvSpPr>
                  <p:spPr>
                    <a:xfrm rot="16200000">
                      <a:off x="3896470" y="3501468"/>
                      <a:ext cx="269893" cy="4486937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8210" name="Text Box 11"/>
              <p:cNvSpPr txBox="1">
                <a:spLocks noChangeArrowheads="1"/>
              </p:cNvSpPr>
              <p:nvPr/>
            </p:nvSpPr>
            <p:spPr bwMode="auto">
              <a:xfrm>
                <a:off x="7473861" y="5714136"/>
                <a:ext cx="2178386" cy="27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Consistency </a:t>
                </a:r>
                <a:r>
                  <a:rPr lang="en-US" altLang="zh-CN" sz="1200" dirty="0">
                    <a:solidFill>
                      <a:srgbClr val="000000"/>
                    </a:solidFill>
                  </a:rPr>
                  <a:t> </a:t>
                </a:r>
                <a:endParaRPr lang="en-US" altLang="zh-CN" sz="1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11" name="Text Box 11"/>
              <p:cNvSpPr txBox="1">
                <a:spLocks noChangeArrowheads="1"/>
              </p:cNvSpPr>
              <p:nvPr/>
            </p:nvSpPr>
            <p:spPr bwMode="auto">
              <a:xfrm>
                <a:off x="2316854" y="5748089"/>
                <a:ext cx="3597724" cy="350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200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Strong  Inconsistency  </a:t>
                </a:r>
              </a:p>
            </p:txBody>
          </p:sp>
          <p:sp>
            <p:nvSpPr>
              <p:cNvPr id="8212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-217223" y="1080777"/>
                <a:ext cx="1368151" cy="471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Consistency</a:t>
                </a:r>
                <a:r>
                  <a:rPr lang="en-US" altLang="zh-CN" sz="1200" dirty="0">
                    <a:solidFill>
                      <a:srgbClr val="000000"/>
                    </a:solidFill>
                  </a:rPr>
                  <a:t>  </a:t>
                </a:r>
                <a:endParaRPr lang="en-US" altLang="zh-CN" sz="1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13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-611250" y="3561023"/>
                <a:ext cx="2220674" cy="602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Strong  Inconsistency  </a:t>
                </a:r>
              </a:p>
            </p:txBody>
          </p:sp>
          <p:sp>
            <p:nvSpPr>
              <p:cNvPr id="8214" name="TextBox 32"/>
              <p:cNvSpPr txBox="1">
                <a:spLocks noChangeArrowheads="1"/>
              </p:cNvSpPr>
              <p:nvPr/>
            </p:nvSpPr>
            <p:spPr bwMode="auto">
              <a:xfrm>
                <a:off x="201970" y="5580290"/>
                <a:ext cx="1088532" cy="350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200" b="1" dirty="0">
                    <a:solidFill>
                      <a:srgbClr val="000000"/>
                    </a:solidFill>
                  </a:rPr>
                  <a:t>(0,0)</a:t>
                </a:r>
              </a:p>
            </p:txBody>
          </p:sp>
        </p:grpSp>
        <p:sp>
          <p:nvSpPr>
            <p:cNvPr id="62" name="Rectangle 61"/>
            <p:cNvSpPr/>
            <p:nvPr/>
          </p:nvSpPr>
          <p:spPr bwMode="auto">
            <a:xfrm>
              <a:off x="382820" y="2276871"/>
              <a:ext cx="436912" cy="311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68242" y="5930225"/>
              <a:ext cx="145244" cy="43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44176" y="339008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347864" y="614775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727033" y="287793"/>
            <a:ext cx="5387320" cy="4810747"/>
            <a:chOff x="4696244" y="2299374"/>
            <a:chExt cx="5387320" cy="4810747"/>
          </a:xfrm>
        </p:grpSpPr>
        <p:sp>
          <p:nvSpPr>
            <p:cNvPr id="8202" name="Text Box 11"/>
            <p:cNvSpPr txBox="1">
              <a:spLocks noChangeArrowheads="1"/>
            </p:cNvSpPr>
            <p:nvPr/>
          </p:nvSpPr>
          <p:spPr bwMode="auto">
            <a:xfrm rot="16200000">
              <a:off x="3607066" y="3459765"/>
              <a:ext cx="2573337" cy="252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Sample Index      </a:t>
              </a:r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5768749" y="6527611"/>
              <a:ext cx="327183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Spike Index      </a:t>
              </a:r>
              <a:r>
                <a:rPr lang="en-US" altLang="zh-CN" sz="1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CN" sz="1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Jung and </a:t>
              </a:r>
              <a:r>
                <a:rPr lang="en-US" altLang="zh-CN" sz="12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Marron</a:t>
              </a:r>
              <a:r>
                <a:rPr lang="en-US" altLang="zh-CN" sz="1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(2009))</a:t>
              </a:r>
            </a:p>
          </p:txBody>
        </p:sp>
        <p:sp>
          <p:nvSpPr>
            <p:cNvPr id="8204" name="Text Box 7"/>
            <p:cNvSpPr txBox="1">
              <a:spLocks noChangeArrowheads="1"/>
            </p:cNvSpPr>
            <p:nvPr/>
          </p:nvSpPr>
          <p:spPr bwMode="auto">
            <a:xfrm>
              <a:off x="6581191" y="6463790"/>
              <a:ext cx="2428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dirty="0" smtClean="0">
                  <a:solidFill>
                    <a:srgbClr val="000000"/>
                  </a:solidFill>
                  <a:latin typeface="Symbol" pitchFamily="18" charset="2"/>
                </a:rPr>
                <a:t>a    </a:t>
              </a:r>
              <a:endParaRPr lang="en-US" altLang="zh-CN" dirty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696244" y="2570810"/>
              <a:ext cx="5387320" cy="4141906"/>
              <a:chOff x="4454860" y="908685"/>
              <a:chExt cx="5700655" cy="5650315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4975195" y="1085773"/>
                <a:ext cx="4049773" cy="481337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8195" name="Group 36"/>
              <p:cNvGrpSpPr>
                <a:grpSpLocks/>
              </p:cNvGrpSpPr>
              <p:nvPr/>
            </p:nvGrpSpPr>
            <p:grpSpPr bwMode="auto">
              <a:xfrm>
                <a:off x="4551977" y="908685"/>
                <a:ext cx="5603538" cy="5650315"/>
                <a:chOff x="142627" y="661224"/>
                <a:chExt cx="11150961" cy="5945260"/>
              </a:xfrm>
            </p:grpSpPr>
            <p:grpSp>
              <p:nvGrpSpPr>
                <p:cNvPr id="8234" name="Group 126"/>
                <p:cNvGrpSpPr>
                  <a:grpSpLocks/>
                </p:cNvGrpSpPr>
                <p:nvPr/>
              </p:nvGrpSpPr>
              <p:grpSpPr bwMode="auto">
                <a:xfrm>
                  <a:off x="458848" y="661224"/>
                  <a:ext cx="8802890" cy="5945260"/>
                  <a:chOff x="1520676" y="250505"/>
                  <a:chExt cx="6321077" cy="5551407"/>
                </a:xfrm>
              </p:grpSpPr>
              <p:sp>
                <p:nvSpPr>
                  <p:cNvPr id="144" name="Right Triangle 143"/>
                  <p:cNvSpPr/>
                  <p:nvPr/>
                </p:nvSpPr>
                <p:spPr>
                  <a:xfrm>
                    <a:off x="1895613" y="1573198"/>
                    <a:ext cx="4273698" cy="3586652"/>
                  </a:xfrm>
                  <a:prstGeom prst="rtTriangl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grpSp>
                <p:nvGrpSpPr>
                  <p:cNvPr id="8239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1520676" y="250505"/>
                    <a:ext cx="6321077" cy="5551407"/>
                    <a:chOff x="1304652" y="736482"/>
                    <a:chExt cx="6321077" cy="5551407"/>
                  </a:xfrm>
                </p:grpSpPr>
                <p:sp>
                  <p:nvSpPr>
                    <p:cNvPr id="147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60112" y="6287889"/>
                      <a:ext cx="136815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scene3d>
                      <a:camera prst="orthographicFront">
                        <a:rot lat="5400000" lon="10799999" rev="10799999"/>
                      </a:camera>
                      <a:lightRig rig="threePt" dir="t"/>
                    </a:scene3d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8241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63240" y="4132130"/>
                      <a:ext cx="2160401" cy="80440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Symbol" pitchFamily="18" charset="2"/>
                        </a:rPr>
                        <a:t>0</a:t>
                      </a:r>
                      <a:r>
                        <a:rPr lang="el-GR" altLang="zh-CN" sz="15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≤</a:t>
                      </a:r>
                      <a:r>
                        <a:rPr lang="en-US" altLang="zh-CN" sz="15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altLang="zh-CN" sz="15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α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l-GR" altLang="zh-CN" sz="15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γ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&lt;1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altLang="zh-CN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149" name="Straight Arrow Connector 148"/>
                    <p:cNvCxnSpPr/>
                    <p:nvPr/>
                  </p:nvCxnSpPr>
                  <p:spPr>
                    <a:xfrm flipV="1">
                      <a:off x="1682338" y="736482"/>
                      <a:ext cx="0" cy="4904670"/>
                    </a:xfrm>
                    <a:prstGeom prst="straightConnector1">
                      <a:avLst/>
                    </a:prstGeom>
                    <a:ln w="38100" cmpd="sng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Arrow Connector 149"/>
                    <p:cNvCxnSpPr/>
                    <p:nvPr/>
                  </p:nvCxnSpPr>
                  <p:spPr>
                    <a:xfrm>
                      <a:off x="5953286" y="5652065"/>
                      <a:ext cx="1672443" cy="0"/>
                    </a:xfrm>
                    <a:prstGeom prst="straightConnector1">
                      <a:avLst/>
                    </a:prstGeom>
                    <a:ln w="38100" cmpd="sng">
                      <a:solidFill>
                        <a:srgbClr val="FF0000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244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04652" y="1905503"/>
                      <a:ext cx="287337" cy="3712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8245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772578" y="5675297"/>
                      <a:ext cx="287337" cy="371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8246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31789" y="2434212"/>
                      <a:ext cx="2021498" cy="5895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l-GR" altLang="zh-CN" sz="15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α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l-GR" altLang="zh-CN" sz="15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γ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&gt;1, </a:t>
                      </a:r>
                      <a:r>
                        <a:rPr lang="el-GR" altLang="zh-CN" sz="15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γ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&gt;0 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altLang="zh-CN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157" name="Straight Connector 156"/>
                    <p:cNvCxnSpPr>
                      <a:stCxn id="144" idx="0"/>
                      <a:endCxn id="144" idx="4"/>
                    </p:cNvCxnSpPr>
                    <p:nvPr/>
                  </p:nvCxnSpPr>
                  <p:spPr>
                    <a:xfrm>
                      <a:off x="1679590" y="2059176"/>
                      <a:ext cx="4273698" cy="3586652"/>
                    </a:xfrm>
                    <a:prstGeom prst="line">
                      <a:avLst/>
                    </a:prstGeom>
                    <a:ln w="5080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1" name="Left Brace 160"/>
                    <p:cNvSpPr/>
                    <p:nvPr/>
                  </p:nvSpPr>
                  <p:spPr bwMode="auto">
                    <a:xfrm rot="16200000">
                      <a:off x="3729951" y="3591975"/>
                      <a:ext cx="175721" cy="4270949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823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208149" y="6125592"/>
                  <a:ext cx="5085439" cy="2770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12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Subspace Consistency </a:t>
                  </a:r>
                  <a:r>
                    <a:rPr lang="en-US" altLang="zh-CN" sz="1200" dirty="0">
                      <a:solidFill>
                        <a:srgbClr val="000000"/>
                      </a:solidFill>
                    </a:rPr>
                    <a:t> </a:t>
                  </a:r>
                  <a:endParaRPr lang="en-US" altLang="zh-CN" sz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3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170840" y="6052936"/>
                  <a:ext cx="3478715" cy="300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12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Strong  Inconsistency  </a:t>
                  </a:r>
                </a:p>
              </p:txBody>
            </p:sp>
            <p:sp>
              <p:nvSpPr>
                <p:cNvPr id="8237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142627" y="5914641"/>
                  <a:ext cx="1053828" cy="3976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1200" b="1" dirty="0">
                      <a:solidFill>
                        <a:srgbClr val="000000"/>
                      </a:solidFill>
                    </a:rPr>
                    <a:t>(0,0)</a:t>
                  </a:r>
                </a:p>
              </p:txBody>
            </p:sp>
          </p:grpSp>
          <p:sp>
            <p:nvSpPr>
              <p:cNvPr id="8205" name="Rectangle 78"/>
              <p:cNvSpPr>
                <a:spLocks noChangeArrowheads="1"/>
              </p:cNvSpPr>
              <p:nvPr/>
            </p:nvSpPr>
            <p:spPr bwMode="auto">
              <a:xfrm rot="16200000">
                <a:off x="4458035" y="2414906"/>
                <a:ext cx="363538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zh-CN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γ</a:t>
                </a:r>
                <a:r>
                  <a:rPr lang="en-US" altLang="zh-CN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61" name="Left Brace 60"/>
            <p:cNvSpPr/>
            <p:nvPr/>
          </p:nvSpPr>
          <p:spPr bwMode="auto">
            <a:xfrm rot="16200000">
              <a:off x="8549840" y="5698513"/>
              <a:ext cx="136791" cy="1184713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68" name="Straight Connector 167"/>
            <p:cNvCxnSpPr>
              <a:endCxn id="144" idx="4"/>
            </p:cNvCxnSpPr>
            <p:nvPr/>
          </p:nvCxnSpPr>
          <p:spPr>
            <a:xfrm>
              <a:off x="4914534" y="6232689"/>
              <a:ext cx="3098046" cy="984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9103858" y="5895745"/>
              <a:ext cx="193675" cy="43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7951265" y="6148381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5121714" y="351282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449955" y="4100790"/>
            <a:ext cx="4060675" cy="69060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28"/>
          <p:cNvSpPr txBox="1">
            <a:spLocks noChangeArrowheads="1"/>
          </p:cNvSpPr>
          <p:nvPr/>
        </p:nvSpPr>
        <p:spPr bwMode="auto">
          <a:xfrm>
            <a:off x="629807" y="-51770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solidFill>
                  <a:srgbClr val="000000"/>
                </a:solidFill>
              </a:rPr>
              <a:t>(A) Single Spike - Example 1.1</a:t>
            </a:r>
          </a:p>
        </p:txBody>
      </p:sp>
      <p:sp>
        <p:nvSpPr>
          <p:cNvPr id="8198" name="TextBox 28"/>
          <p:cNvSpPr txBox="1">
            <a:spLocks noChangeArrowheads="1"/>
          </p:cNvSpPr>
          <p:nvPr/>
        </p:nvSpPr>
        <p:spPr bwMode="auto">
          <a:xfrm>
            <a:off x="5237163" y="-43512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solidFill>
                  <a:srgbClr val="000000"/>
                </a:solidFill>
              </a:rPr>
              <a:t>(B) Multi Spike - Example 1.2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-83904" y="257127"/>
            <a:ext cx="4598434" cy="4475799"/>
            <a:chOff x="-151039" y="2276871"/>
            <a:chExt cx="4598434" cy="4475799"/>
          </a:xfrm>
        </p:grpSpPr>
        <p:sp>
          <p:nvSpPr>
            <p:cNvPr id="2" name="Rectangle 1"/>
            <p:cNvSpPr/>
            <p:nvPr/>
          </p:nvSpPr>
          <p:spPr bwMode="auto">
            <a:xfrm>
              <a:off x="497600" y="2714355"/>
              <a:ext cx="3628262" cy="35080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8207" name="Group 36"/>
            <p:cNvGrpSpPr>
              <a:grpSpLocks/>
            </p:cNvGrpSpPr>
            <p:nvPr/>
          </p:nvGrpSpPr>
          <p:grpSpPr bwMode="auto">
            <a:xfrm>
              <a:off x="-151039" y="2303106"/>
              <a:ext cx="4598434" cy="4449564"/>
              <a:chOff x="-349674" y="632484"/>
              <a:chExt cx="10001921" cy="5629971"/>
            </a:xfrm>
          </p:grpSpPr>
          <p:grpSp>
            <p:nvGrpSpPr>
              <p:cNvPr id="8209" name="Group 126"/>
              <p:cNvGrpSpPr>
                <a:grpSpLocks/>
              </p:cNvGrpSpPr>
              <p:nvPr/>
            </p:nvGrpSpPr>
            <p:grpSpPr bwMode="auto">
              <a:xfrm>
                <a:off x="-349674" y="669505"/>
                <a:ext cx="9793264" cy="5592950"/>
                <a:chOff x="940105" y="258233"/>
                <a:chExt cx="7032231" cy="5222439"/>
              </a:xfrm>
            </p:grpSpPr>
            <p:sp>
              <p:nvSpPr>
                <p:cNvPr id="126" name="Right Triangle 125"/>
                <p:cNvSpPr/>
                <p:nvPr/>
              </p:nvSpPr>
              <p:spPr>
                <a:xfrm>
                  <a:off x="1969604" y="1571645"/>
                  <a:ext cx="4520064" cy="3263441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216" name="Rectangle 78"/>
                <p:cNvSpPr>
                  <a:spLocks noChangeArrowheads="1"/>
                </p:cNvSpPr>
                <p:nvPr/>
              </p:nvSpPr>
              <p:spPr bwMode="auto">
                <a:xfrm rot="16200000">
                  <a:off x="1046890" y="2874789"/>
                  <a:ext cx="321878" cy="535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altLang="zh-CN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γ</a:t>
                  </a:r>
                  <a:r>
                    <a:rPr lang="en-US" altLang="zh-CN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</p:txBody>
            </p:sp>
            <p:grpSp>
              <p:nvGrpSpPr>
                <p:cNvPr id="8217" name="Group 102"/>
                <p:cNvGrpSpPr>
                  <a:grpSpLocks/>
                </p:cNvGrpSpPr>
                <p:nvPr/>
              </p:nvGrpSpPr>
              <p:grpSpPr bwMode="auto">
                <a:xfrm>
                  <a:off x="1011714" y="258233"/>
                  <a:ext cx="6960622" cy="5222439"/>
                  <a:chOff x="795690" y="786965"/>
                  <a:chExt cx="6960622" cy="5522586"/>
                </a:xfrm>
              </p:grpSpPr>
              <p:sp>
                <p:nvSpPr>
                  <p:cNvPr id="8222" name="Text Box 11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-1057707" y="2988022"/>
                    <a:ext cx="4109120" cy="4023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Sample Index      (</a:t>
                    </a:r>
                    <a:r>
                      <a:rPr lang="en-US" altLang="zh-CN" sz="1200" b="1" dirty="0" err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Johnstone</a:t>
                    </a:r>
                    <a:r>
                      <a:rPr lang="en-US" altLang="zh-CN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and Lu (2009))</a:t>
                    </a:r>
                  </a:p>
                </p:txBody>
              </p:sp>
              <p:sp>
                <p:nvSpPr>
                  <p:cNvPr id="5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760112" y="6295772"/>
                    <a:ext cx="136815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scene3d>
                    <a:camera prst="orthographicFront">
                      <a:rot lat="5400000" lon="10799999" rev="10799999"/>
                    </a:camera>
                    <a:lightRig rig="threePt" dir="t"/>
                  </a:scene3d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821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81136" y="4234772"/>
                    <a:ext cx="1896766" cy="7498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500" b="1" dirty="0">
                        <a:solidFill>
                          <a:srgbClr val="000000"/>
                        </a:solidFill>
                        <a:latin typeface="Symbol" pitchFamily="18" charset="2"/>
                      </a:rPr>
                      <a:t>0</a:t>
                    </a:r>
                    <a:r>
                      <a:rPr lang="el-GR" altLang="zh-CN" sz="15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≤</a:t>
                    </a:r>
                    <a:r>
                      <a:rPr lang="en-US" altLang="zh-CN" sz="15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l-GR" altLang="zh-CN" sz="15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α </a:t>
                    </a:r>
                    <a:r>
                      <a:rPr lang="en-US" altLang="zh-CN" sz="15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+</a:t>
                    </a:r>
                    <a:r>
                      <a:rPr lang="el-GR" altLang="zh-CN" sz="15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γ </a:t>
                    </a:r>
                    <a:r>
                      <a:rPr lang="en-US" altLang="zh-CN" sz="15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&lt;1</a:t>
                    </a:r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zh-CN" sz="12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59" name="Straight Arrow Connector 58"/>
                  <p:cNvCxnSpPr/>
                  <p:nvPr/>
                </p:nvCxnSpPr>
                <p:spPr>
                  <a:xfrm flipV="1">
                    <a:off x="1751279" y="1101940"/>
                    <a:ext cx="0" cy="4560667"/>
                  </a:xfrm>
                  <a:prstGeom prst="straightConnector1">
                    <a:avLst/>
                  </a:prstGeom>
                  <a:ln w="38100" cmpd="sng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Arrow Connector 59"/>
                  <p:cNvCxnSpPr/>
                  <p:nvPr/>
                </p:nvCxnSpPr>
                <p:spPr>
                  <a:xfrm>
                    <a:off x="1315104" y="5649204"/>
                    <a:ext cx="6277191" cy="0"/>
                  </a:xfrm>
                  <a:prstGeom prst="straightConnector1">
                    <a:avLst/>
                  </a:prstGeom>
                  <a:ln w="38100" cmpd="sng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23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7367" y="2058307"/>
                    <a:ext cx="287338" cy="3460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8224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42410" y="5701959"/>
                    <a:ext cx="287338" cy="3460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8225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13072" y="6035854"/>
                    <a:ext cx="4743720" cy="2297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Spike Index     </a:t>
                    </a:r>
                    <a:r>
                      <a:rPr lang="en-US" altLang="zh-CN" sz="12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(</a:t>
                    </a:r>
                    <a:r>
                      <a:rPr lang="en-US" altLang="zh-CN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Jung and </a:t>
                    </a:r>
                    <a:r>
                      <a:rPr lang="en-US" altLang="zh-CN" sz="1200" b="1" dirty="0" err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Marron</a:t>
                    </a:r>
                    <a:r>
                      <a:rPr lang="en-US" altLang="zh-CN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(2009))</a:t>
                    </a:r>
                  </a:p>
                </p:txBody>
              </p:sp>
              <p:sp>
                <p:nvSpPr>
                  <p:cNvPr id="822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1801" y="5939665"/>
                    <a:ext cx="376237" cy="3698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dirty="0">
                        <a:solidFill>
                          <a:srgbClr val="000000"/>
                        </a:solidFill>
                        <a:latin typeface="Symbol" pitchFamily="18" charset="2"/>
                      </a:rPr>
                      <a:t>a</a:t>
                    </a:r>
                  </a:p>
                </p:txBody>
              </p:sp>
              <p:sp>
                <p:nvSpPr>
                  <p:cNvPr id="8227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5139" y="2635440"/>
                    <a:ext cx="1418331" cy="6001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l-GR" altLang="zh-CN" sz="15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α </a:t>
                    </a:r>
                    <a:r>
                      <a:rPr lang="en-US" altLang="zh-CN" sz="15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+</a:t>
                    </a:r>
                    <a:r>
                      <a:rPr lang="el-GR" altLang="zh-CN" sz="15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γ </a:t>
                    </a:r>
                    <a:r>
                      <a:rPr lang="en-US" altLang="zh-CN" sz="15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&gt;1</a:t>
                    </a:r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zh-CN" sz="12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1772025" y="2175862"/>
                    <a:ext cx="4520064" cy="3450999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229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1465883" y="786965"/>
                    <a:ext cx="6290429" cy="5092918"/>
                    <a:chOff x="1465883" y="786965"/>
                    <a:chExt cx="6290429" cy="5092918"/>
                  </a:xfrm>
                </p:grpSpPr>
                <p:sp>
                  <p:nvSpPr>
                    <p:cNvPr id="100" name="Left Brace 99"/>
                    <p:cNvSpPr/>
                    <p:nvPr/>
                  </p:nvSpPr>
                  <p:spPr>
                    <a:xfrm rot="16200000">
                      <a:off x="6910994" y="5028178"/>
                      <a:ext cx="226417" cy="1464218"/>
                    </a:xfrm>
                    <a:prstGeom prst="leftBrac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4" name="Left Brace 93"/>
                    <p:cNvSpPr/>
                    <p:nvPr/>
                  </p:nvSpPr>
                  <p:spPr>
                    <a:xfrm>
                      <a:off x="1494229" y="786965"/>
                      <a:ext cx="245854" cy="1388897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5" name="Left Brace 94"/>
                    <p:cNvSpPr/>
                    <p:nvPr/>
                  </p:nvSpPr>
                  <p:spPr>
                    <a:xfrm>
                      <a:off x="1465883" y="2178843"/>
                      <a:ext cx="292301" cy="3460258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9" name="Left Brace 98"/>
                    <p:cNvSpPr/>
                    <p:nvPr/>
                  </p:nvSpPr>
                  <p:spPr>
                    <a:xfrm rot="16200000">
                      <a:off x="3896470" y="3501468"/>
                      <a:ext cx="269893" cy="4486937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8210" name="Text Box 11"/>
              <p:cNvSpPr txBox="1">
                <a:spLocks noChangeArrowheads="1"/>
              </p:cNvSpPr>
              <p:nvPr/>
            </p:nvSpPr>
            <p:spPr bwMode="auto">
              <a:xfrm>
                <a:off x="7473861" y="5714136"/>
                <a:ext cx="2178386" cy="27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Consistency </a:t>
                </a:r>
                <a:r>
                  <a:rPr lang="en-US" altLang="zh-CN" sz="1200" dirty="0">
                    <a:solidFill>
                      <a:srgbClr val="000000"/>
                    </a:solidFill>
                  </a:rPr>
                  <a:t> </a:t>
                </a:r>
                <a:endParaRPr lang="en-US" altLang="zh-CN" sz="1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11" name="Text Box 11"/>
              <p:cNvSpPr txBox="1">
                <a:spLocks noChangeArrowheads="1"/>
              </p:cNvSpPr>
              <p:nvPr/>
            </p:nvSpPr>
            <p:spPr bwMode="auto">
              <a:xfrm>
                <a:off x="2316854" y="5748089"/>
                <a:ext cx="3597724" cy="350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200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Strong  Inconsistency  </a:t>
                </a:r>
              </a:p>
            </p:txBody>
          </p:sp>
          <p:sp>
            <p:nvSpPr>
              <p:cNvPr id="8212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-217223" y="1080777"/>
                <a:ext cx="1368151" cy="471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Consistency</a:t>
                </a:r>
                <a:r>
                  <a:rPr lang="en-US" altLang="zh-CN" sz="1200" dirty="0">
                    <a:solidFill>
                      <a:srgbClr val="000000"/>
                    </a:solidFill>
                  </a:rPr>
                  <a:t>  </a:t>
                </a:r>
                <a:endParaRPr lang="en-US" altLang="zh-CN" sz="1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13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-611250" y="3561023"/>
                <a:ext cx="2220674" cy="602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Strong  Inconsistency  </a:t>
                </a:r>
              </a:p>
            </p:txBody>
          </p:sp>
          <p:sp>
            <p:nvSpPr>
              <p:cNvPr id="8214" name="TextBox 32"/>
              <p:cNvSpPr txBox="1">
                <a:spLocks noChangeArrowheads="1"/>
              </p:cNvSpPr>
              <p:nvPr/>
            </p:nvSpPr>
            <p:spPr bwMode="auto">
              <a:xfrm>
                <a:off x="201970" y="5580290"/>
                <a:ext cx="1088532" cy="350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200" b="1" dirty="0">
                    <a:solidFill>
                      <a:srgbClr val="000000"/>
                    </a:solidFill>
                  </a:rPr>
                  <a:t>(0,0)</a:t>
                </a:r>
              </a:p>
            </p:txBody>
          </p:sp>
        </p:grpSp>
        <p:sp>
          <p:nvSpPr>
            <p:cNvPr id="62" name="Rectangle 61"/>
            <p:cNvSpPr/>
            <p:nvPr/>
          </p:nvSpPr>
          <p:spPr bwMode="auto">
            <a:xfrm>
              <a:off x="382820" y="2276871"/>
              <a:ext cx="436912" cy="311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68242" y="5930225"/>
              <a:ext cx="145244" cy="43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44176" y="339008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347864" y="614775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727033" y="287793"/>
            <a:ext cx="5387320" cy="4810747"/>
            <a:chOff x="4696244" y="2299374"/>
            <a:chExt cx="5387320" cy="4810747"/>
          </a:xfrm>
        </p:grpSpPr>
        <p:sp>
          <p:nvSpPr>
            <p:cNvPr id="8202" name="Text Box 11"/>
            <p:cNvSpPr txBox="1">
              <a:spLocks noChangeArrowheads="1"/>
            </p:cNvSpPr>
            <p:nvPr/>
          </p:nvSpPr>
          <p:spPr bwMode="auto">
            <a:xfrm rot="16200000">
              <a:off x="3607066" y="3459765"/>
              <a:ext cx="2573337" cy="252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Sample Index      </a:t>
              </a:r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5768749" y="6527611"/>
              <a:ext cx="327183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Spike Index      </a:t>
              </a:r>
              <a:r>
                <a:rPr lang="en-US" altLang="zh-CN" sz="1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CN" sz="1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Jung and </a:t>
              </a:r>
              <a:r>
                <a:rPr lang="en-US" altLang="zh-CN" sz="12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Marron</a:t>
              </a:r>
              <a:r>
                <a:rPr lang="en-US" altLang="zh-CN" sz="1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(2009))</a:t>
              </a:r>
            </a:p>
          </p:txBody>
        </p:sp>
        <p:sp>
          <p:nvSpPr>
            <p:cNvPr id="8204" name="Text Box 7"/>
            <p:cNvSpPr txBox="1">
              <a:spLocks noChangeArrowheads="1"/>
            </p:cNvSpPr>
            <p:nvPr/>
          </p:nvSpPr>
          <p:spPr bwMode="auto">
            <a:xfrm>
              <a:off x="6581191" y="6463790"/>
              <a:ext cx="2428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dirty="0" smtClean="0">
                  <a:solidFill>
                    <a:srgbClr val="000000"/>
                  </a:solidFill>
                  <a:latin typeface="Symbol" pitchFamily="18" charset="2"/>
                </a:rPr>
                <a:t>a    </a:t>
              </a:r>
              <a:endParaRPr lang="en-US" altLang="zh-CN" dirty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696244" y="2570810"/>
              <a:ext cx="5387320" cy="4141906"/>
              <a:chOff x="4454860" y="908685"/>
              <a:chExt cx="5700655" cy="5650315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4975195" y="1085773"/>
                <a:ext cx="4049773" cy="481337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8195" name="Group 36"/>
              <p:cNvGrpSpPr>
                <a:grpSpLocks/>
              </p:cNvGrpSpPr>
              <p:nvPr/>
            </p:nvGrpSpPr>
            <p:grpSpPr bwMode="auto">
              <a:xfrm>
                <a:off x="4551977" y="908685"/>
                <a:ext cx="5603538" cy="5650315"/>
                <a:chOff x="142627" y="661224"/>
                <a:chExt cx="11150961" cy="5945260"/>
              </a:xfrm>
            </p:grpSpPr>
            <p:grpSp>
              <p:nvGrpSpPr>
                <p:cNvPr id="8234" name="Group 126"/>
                <p:cNvGrpSpPr>
                  <a:grpSpLocks/>
                </p:cNvGrpSpPr>
                <p:nvPr/>
              </p:nvGrpSpPr>
              <p:grpSpPr bwMode="auto">
                <a:xfrm>
                  <a:off x="458848" y="661224"/>
                  <a:ext cx="8802890" cy="5945260"/>
                  <a:chOff x="1520676" y="250505"/>
                  <a:chExt cx="6321077" cy="5551407"/>
                </a:xfrm>
              </p:grpSpPr>
              <p:sp>
                <p:nvSpPr>
                  <p:cNvPr id="144" name="Right Triangle 143"/>
                  <p:cNvSpPr/>
                  <p:nvPr/>
                </p:nvSpPr>
                <p:spPr>
                  <a:xfrm>
                    <a:off x="1895613" y="1573198"/>
                    <a:ext cx="4273698" cy="3586652"/>
                  </a:xfrm>
                  <a:prstGeom prst="rtTriangl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grpSp>
                <p:nvGrpSpPr>
                  <p:cNvPr id="8239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1520676" y="250505"/>
                    <a:ext cx="6321077" cy="5551407"/>
                    <a:chOff x="1304652" y="736482"/>
                    <a:chExt cx="6321077" cy="5551407"/>
                  </a:xfrm>
                </p:grpSpPr>
                <p:sp>
                  <p:nvSpPr>
                    <p:cNvPr id="147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60112" y="6287889"/>
                      <a:ext cx="136815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scene3d>
                      <a:camera prst="orthographicFront">
                        <a:rot lat="5400000" lon="10799999" rev="10799999"/>
                      </a:camera>
                      <a:lightRig rig="threePt" dir="t"/>
                    </a:scene3d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8241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63240" y="4132130"/>
                      <a:ext cx="2160401" cy="80440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Symbol" pitchFamily="18" charset="2"/>
                        </a:rPr>
                        <a:t>0</a:t>
                      </a:r>
                      <a:r>
                        <a:rPr lang="el-GR" altLang="zh-CN" sz="15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≤</a:t>
                      </a:r>
                      <a:r>
                        <a:rPr lang="en-US" altLang="zh-CN" sz="15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altLang="zh-CN" sz="15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α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l-GR" altLang="zh-CN" sz="15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γ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&lt;1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altLang="zh-CN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149" name="Straight Arrow Connector 148"/>
                    <p:cNvCxnSpPr/>
                    <p:nvPr/>
                  </p:nvCxnSpPr>
                  <p:spPr>
                    <a:xfrm flipV="1">
                      <a:off x="1682338" y="736482"/>
                      <a:ext cx="0" cy="4904670"/>
                    </a:xfrm>
                    <a:prstGeom prst="straightConnector1">
                      <a:avLst/>
                    </a:prstGeom>
                    <a:ln w="38100" cmpd="sng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Arrow Connector 149"/>
                    <p:cNvCxnSpPr/>
                    <p:nvPr/>
                  </p:nvCxnSpPr>
                  <p:spPr>
                    <a:xfrm>
                      <a:off x="5953286" y="5652065"/>
                      <a:ext cx="1672443" cy="0"/>
                    </a:xfrm>
                    <a:prstGeom prst="straightConnector1">
                      <a:avLst/>
                    </a:prstGeom>
                    <a:ln w="38100" cmpd="sng">
                      <a:solidFill>
                        <a:srgbClr val="FF0000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244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04652" y="1905503"/>
                      <a:ext cx="287337" cy="3712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8245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772578" y="5675297"/>
                      <a:ext cx="287337" cy="371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8246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31789" y="2434212"/>
                      <a:ext cx="2021498" cy="5895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l-GR" altLang="zh-CN" sz="15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α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l-GR" altLang="zh-CN" sz="15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γ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&gt;1, </a:t>
                      </a:r>
                      <a:r>
                        <a:rPr lang="el-GR" altLang="zh-CN" sz="15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γ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&gt;0 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altLang="zh-CN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157" name="Straight Connector 156"/>
                    <p:cNvCxnSpPr>
                      <a:stCxn id="144" idx="0"/>
                      <a:endCxn id="144" idx="4"/>
                    </p:cNvCxnSpPr>
                    <p:nvPr/>
                  </p:nvCxnSpPr>
                  <p:spPr>
                    <a:xfrm>
                      <a:off x="1679590" y="2059176"/>
                      <a:ext cx="4273698" cy="3586652"/>
                    </a:xfrm>
                    <a:prstGeom prst="line">
                      <a:avLst/>
                    </a:prstGeom>
                    <a:ln w="5080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1" name="Left Brace 160"/>
                    <p:cNvSpPr/>
                    <p:nvPr/>
                  </p:nvSpPr>
                  <p:spPr bwMode="auto">
                    <a:xfrm rot="16200000">
                      <a:off x="3729951" y="3591975"/>
                      <a:ext cx="175721" cy="4270949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823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208149" y="6125592"/>
                  <a:ext cx="5085439" cy="2770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12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Subspace Consistency </a:t>
                  </a:r>
                  <a:r>
                    <a:rPr lang="en-US" altLang="zh-CN" sz="1200" dirty="0">
                      <a:solidFill>
                        <a:srgbClr val="000000"/>
                      </a:solidFill>
                    </a:rPr>
                    <a:t> </a:t>
                  </a:r>
                  <a:endParaRPr lang="en-US" altLang="zh-CN" sz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3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170840" y="6052936"/>
                  <a:ext cx="3478715" cy="300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12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Strong  Inconsistency  </a:t>
                  </a:r>
                </a:p>
              </p:txBody>
            </p:sp>
            <p:sp>
              <p:nvSpPr>
                <p:cNvPr id="8237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142627" y="5914641"/>
                  <a:ext cx="1053828" cy="3976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1200" b="1" dirty="0">
                      <a:solidFill>
                        <a:srgbClr val="000000"/>
                      </a:solidFill>
                    </a:rPr>
                    <a:t>(0,0)</a:t>
                  </a:r>
                </a:p>
              </p:txBody>
            </p:sp>
          </p:grpSp>
          <p:sp>
            <p:nvSpPr>
              <p:cNvPr id="8205" name="Rectangle 78"/>
              <p:cNvSpPr>
                <a:spLocks noChangeArrowheads="1"/>
              </p:cNvSpPr>
              <p:nvPr/>
            </p:nvSpPr>
            <p:spPr bwMode="auto">
              <a:xfrm rot="16200000">
                <a:off x="4458035" y="2414906"/>
                <a:ext cx="363538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zh-CN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γ</a:t>
                </a:r>
                <a:r>
                  <a:rPr lang="en-US" altLang="zh-CN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61" name="Left Brace 60"/>
            <p:cNvSpPr/>
            <p:nvPr/>
          </p:nvSpPr>
          <p:spPr bwMode="auto">
            <a:xfrm rot="16200000">
              <a:off x="8549840" y="5698513"/>
              <a:ext cx="136791" cy="1184713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68" name="Straight Connector 167"/>
            <p:cNvCxnSpPr>
              <a:endCxn id="144" idx="4"/>
            </p:cNvCxnSpPr>
            <p:nvPr/>
          </p:nvCxnSpPr>
          <p:spPr>
            <a:xfrm>
              <a:off x="4914534" y="6232689"/>
              <a:ext cx="3098046" cy="984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9103858" y="5895745"/>
              <a:ext cx="193675" cy="43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7951265" y="6148381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5121714" y="351282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0" y="333298"/>
            <a:ext cx="655327" cy="425159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Aoshima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&amp; 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Yata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(2009,…,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2012)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40000"/>
              </a:lnSpc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Natural Covariance Matrix Assumptions</a:t>
            </a:r>
          </a:p>
          <a:p>
            <a:pPr marL="0" lvl="0" indent="0" algn="ctr" eaLnBrk="1" hangingPunct="1">
              <a:lnSpc>
                <a:spcPct val="140000"/>
              </a:lnSpc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(non-Gaussian)</a:t>
            </a:r>
          </a:p>
          <a:p>
            <a:pPr marL="457200" lvl="0" indent="-457200" eaLnBrk="1" hangingPunct="1">
              <a:lnSpc>
                <a:spcPct val="140000"/>
              </a:lnSpc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Improvements on PCA</a:t>
            </a:r>
          </a:p>
          <a:p>
            <a:pPr marL="0" lvl="0" indent="0" algn="ctr" eaLnBrk="1" hangingPunct="1">
              <a:lnSpc>
                <a:spcPct val="140000"/>
              </a:lnSpc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(Milder Consistency Cond.)</a:t>
            </a:r>
          </a:p>
          <a:p>
            <a:pPr marL="457200" lvl="0" indent="-457200" eaLnBrk="1" hangingPunct="1">
              <a:lnSpc>
                <a:spcPct val="140000"/>
              </a:lnSpc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Using Clever Dual Space Calculations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More </a:t>
            </a:r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62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Wei et al (2015)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Background:    </a:t>
                </a:r>
                <a:r>
                  <a:rPr lang="en-US" dirty="0" smtClean="0">
                    <a:solidFill>
                      <a:srgbClr val="00FF00"/>
                    </a:solidFill>
                    <a:latin typeface="Tahoma"/>
                  </a:rPr>
                  <a:t>HDLSS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Hypothesis Testing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lvl="0" indent="-533400" algn="ctr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 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000000"/>
                  </a:solidFill>
                  <a:latin typeface="Tahoma"/>
                </a:endParaRPr>
              </a:p>
              <a:p>
                <a:pPr marL="533400" lvl="0" indent="-533400" algn="ctr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o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r</a:t>
                </a:r>
              </a:p>
              <a:p>
                <a:pPr marL="533400" lvl="0" indent="-533400" algn="ctr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77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Wei et al (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2015)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Recall:    N(0,1) data    (</a:t>
            </a:r>
            <a:r>
              <a:rPr lang="en-US" i="1" dirty="0">
                <a:solidFill>
                  <a:srgbClr val="000000"/>
                </a:solidFill>
                <a:latin typeface="Tahoma"/>
              </a:rPr>
              <a:t>both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classes)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22966" t="40531" r="12867" b="5170"/>
          <a:stretch/>
        </p:blipFill>
        <p:spPr>
          <a:xfrm>
            <a:off x="533400" y="4419601"/>
            <a:ext cx="8043330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3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Question:</a:t>
            </a: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Which Statistic to Summarize Projections?</a:t>
            </a:r>
          </a:p>
          <a:p>
            <a:pPr marL="457200" lvl="0" indent="-457200" eaLnBrk="1" hangingPunct="1">
              <a:lnSpc>
                <a:spcPct val="14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  2 – Sample t statistic</a:t>
            </a:r>
          </a:p>
          <a:p>
            <a:pPr marL="457200" lvl="0" indent="-457200" eaLnBrk="1" hangingPunct="1">
              <a:lnSpc>
                <a:spcPct val="14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  Mean Difference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22966" t="40531" r="12867" b="5170"/>
          <a:stretch/>
        </p:blipFill>
        <p:spPr>
          <a:xfrm>
            <a:off x="533400" y="4419601"/>
            <a:ext cx="8043330" cy="228599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1828800" y="2438400"/>
            <a:ext cx="4724400" cy="28194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581400" y="2438400"/>
            <a:ext cx="2971800" cy="27432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562600" y="2438400"/>
            <a:ext cx="990600" cy="27432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33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Which Statistic to Summarize Projections?</a:t>
            </a:r>
          </a:p>
          <a:p>
            <a:pPr marL="0" lvl="0" indent="0" algn="ctr" eaLnBrk="1" hangingPunct="1">
              <a:lnSpc>
                <a:spcPct val="140000"/>
              </a:lnSpc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Does it Matter?</a:t>
            </a:r>
          </a:p>
          <a:p>
            <a:pPr marL="0" lvl="0" indent="0" algn="ctr" eaLnBrk="1" hangingPunct="1">
              <a:lnSpc>
                <a:spcPct val="140000"/>
              </a:lnSpc>
              <a:buSzPct val="100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0" lvl="0" indent="0" algn="ctr" eaLnBrk="1" hangingPunct="1">
              <a:lnSpc>
                <a:spcPct val="140000"/>
              </a:lnSpc>
              <a:buSzPct val="100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0" lvl="0" indent="0" algn="ctr" eaLnBrk="1" hangingPunct="1">
              <a:lnSpc>
                <a:spcPct val="140000"/>
              </a:lnSpc>
              <a:buSzPct val="100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lnSpc>
                <a:spcPct val="140000"/>
              </a:lnSpc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E.g.  </a:t>
            </a:r>
            <a:r>
              <a:rPr lang="en-US" i="1" dirty="0">
                <a:solidFill>
                  <a:srgbClr val="000000"/>
                </a:solidFill>
                <a:latin typeface="Tahoma"/>
              </a:rPr>
              <a:t>Both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i.i.d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with t(5) marginal</a:t>
            </a:r>
          </a:p>
          <a:p>
            <a:pPr marL="0" lvl="0" indent="0" algn="ctr" eaLnBrk="1" hangingPunct="1">
              <a:lnSpc>
                <a:spcPct val="140000"/>
              </a:lnSpc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t-test summary </a:t>
            </a:r>
            <a:r>
              <a:rPr lang="en-US" u="sng" dirty="0">
                <a:solidFill>
                  <a:srgbClr val="000000"/>
                </a:solidFill>
                <a:latin typeface="Tahoma"/>
              </a:rPr>
              <a:t>rejects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19003" t="42303" r="9059" b="5585"/>
          <a:stretch/>
        </p:blipFill>
        <p:spPr>
          <a:xfrm>
            <a:off x="533400" y="2590800"/>
            <a:ext cx="8077200" cy="2209801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 bwMode="auto">
          <a:xfrm flipV="1">
            <a:off x="6400800" y="4191000"/>
            <a:ext cx="1524000" cy="1676400"/>
          </a:xfrm>
          <a:prstGeom prst="straightConnector1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38577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Asy’s: Geometrical Represent’n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Study Subspace Generated </a:t>
                </a:r>
                <a:r>
                  <a:rPr lang="en-US" sz="2000" smtClean="0">
                    <a:solidFill>
                      <a:schemeClr val="bg2"/>
                    </a:solidFill>
                    <a:latin typeface="Arial" charset="0"/>
                  </a:rPr>
                  <a:t>by Data</a:t>
                </a:r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Hyperplane through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of	dimension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Points are “nearly equidistant to 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”,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&amp;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</a:rPr>
                  <a:t>dist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Within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plane, can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“rotate  towards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Unit Simplex”</a:t>
                </a:r>
                <a:endParaRPr lang="en-US" sz="2000" i="1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All Gaussian data sets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are: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“near Unit Simplex Vertices”!!!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“Randomness” </a:t>
                </a: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appears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only in rotation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of simplex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 rotWithShape="1">
                <a:blip r:embed="rId3"/>
                <a:stretch>
                  <a:fillRect l="-1545" t="-358" r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Hall, Marron &amp; 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Neeman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(2005)</a:t>
            </a:r>
          </a:p>
        </p:txBody>
      </p:sp>
    </p:spTree>
    <p:extLst>
      <p:ext uri="{BB962C8B-B14F-4D97-AF65-F5344CB8AC3E}">
        <p14:creationId xmlns:p14="http://schemas.microsoft.com/office/powerpoint/2010/main" val="395721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Yet </a:t>
            </a:r>
            <a:r>
              <a:rPr lang="en-US" u="sng" dirty="0" smtClean="0">
                <a:solidFill>
                  <a:srgbClr val="000000"/>
                </a:solidFill>
                <a:latin typeface="Tahoma"/>
              </a:rPr>
              <a:t>both have mean 0</a:t>
            </a: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Reason:  </a:t>
            </a:r>
            <a:r>
              <a:rPr lang="en-US" i="1" dirty="0" smtClean="0">
                <a:solidFill>
                  <a:srgbClr val="000000"/>
                </a:solidFill>
                <a:latin typeface="Tahoma"/>
              </a:rPr>
              <a:t>Less spread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  for original projection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0" lvl="0" indent="0" algn="ctr" eaLnBrk="1" hangingPunct="1">
              <a:lnSpc>
                <a:spcPct val="140000"/>
              </a:lnSpc>
              <a:buSzPct val="100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0" lvl="0" indent="0" algn="ctr" eaLnBrk="1" hangingPunct="1">
              <a:lnSpc>
                <a:spcPct val="140000"/>
              </a:lnSpc>
              <a:buSzPct val="100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0" lvl="0" indent="0" algn="ctr" eaLnBrk="1" hangingPunct="1">
              <a:lnSpc>
                <a:spcPct val="140000"/>
              </a:lnSpc>
              <a:buSzPct val="100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lnSpc>
                <a:spcPct val="140000"/>
              </a:lnSpc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E.g.  </a:t>
            </a:r>
            <a:r>
              <a:rPr lang="en-US" i="1" dirty="0">
                <a:solidFill>
                  <a:srgbClr val="000000"/>
                </a:solidFill>
                <a:latin typeface="Tahoma"/>
              </a:rPr>
              <a:t>Both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i.i.d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with t(5) marginal</a:t>
            </a:r>
          </a:p>
          <a:p>
            <a:pPr marL="0" lvl="0" indent="0" algn="ctr" eaLnBrk="1" hangingPunct="1">
              <a:lnSpc>
                <a:spcPct val="140000"/>
              </a:lnSpc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t-test summary </a:t>
            </a:r>
            <a:r>
              <a:rPr lang="en-US" u="sng" dirty="0">
                <a:solidFill>
                  <a:srgbClr val="000000"/>
                </a:solidFill>
                <a:latin typeface="Tahoma"/>
              </a:rPr>
              <a:t>rejects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19003" t="42303" r="9059" b="5585"/>
          <a:stretch/>
        </p:blipFill>
        <p:spPr>
          <a:xfrm>
            <a:off x="533400" y="2590800"/>
            <a:ext cx="8077200" cy="2209801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 bwMode="auto">
          <a:xfrm flipV="1">
            <a:off x="6400800" y="4191000"/>
            <a:ext cx="1524000" cy="1676400"/>
          </a:xfrm>
          <a:prstGeom prst="straightConnector1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2" name="Group 1"/>
          <p:cNvGrpSpPr/>
          <p:nvPr/>
        </p:nvGrpSpPr>
        <p:grpSpPr>
          <a:xfrm>
            <a:off x="2133600" y="2362200"/>
            <a:ext cx="2971800" cy="1752600"/>
            <a:chOff x="2133600" y="2362200"/>
            <a:chExt cx="2971800" cy="1752600"/>
          </a:xfrm>
        </p:grpSpPr>
        <p:cxnSp>
          <p:nvCxnSpPr>
            <p:cNvPr id="3" name="Straight Arrow Connector 2"/>
            <p:cNvCxnSpPr/>
            <p:nvPr/>
          </p:nvCxnSpPr>
          <p:spPr>
            <a:xfrm flipH="1">
              <a:off x="2133600" y="2362200"/>
              <a:ext cx="1524000" cy="17526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3657600" y="2362200"/>
              <a:ext cx="304800" cy="1752600"/>
            </a:xfrm>
            <a:prstGeom prst="straightConnector1">
              <a:avLst/>
            </a:prstGeom>
            <a:ln w="38100">
              <a:solidFill>
                <a:srgbClr val="00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3657600" y="2362200"/>
              <a:ext cx="1447800" cy="1752600"/>
            </a:xfrm>
            <a:prstGeom prst="straightConnector1">
              <a:avLst/>
            </a:prstGeom>
            <a:ln w="38100">
              <a:solidFill>
                <a:srgbClr val="00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904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Wei et al (2015)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Background:    </a:t>
                </a:r>
                <a:r>
                  <a:rPr lang="en-US" dirty="0" smtClean="0">
                    <a:solidFill>
                      <a:srgbClr val="00FF00"/>
                    </a:solidFill>
                    <a:latin typeface="Tahoma"/>
                  </a:rPr>
                  <a:t>HDLSS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Hypothesis Testing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lvl="0" indent="-533400" algn="ctr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 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000000"/>
                  </a:solidFill>
                  <a:latin typeface="Tahoma"/>
                </a:endParaRPr>
              </a:p>
              <a:p>
                <a:pPr marL="533400" lvl="0" indent="-533400" algn="ctr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o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r</a:t>
                </a:r>
              </a:p>
              <a:p>
                <a:pPr marL="533400" lvl="0" indent="-533400" algn="ctr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Actually Being Tested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24000" y="4191000"/>
            <a:ext cx="5791200" cy="76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6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Wei et al (2014),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Mean Difference Summary:</a:t>
                </a: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Symmetry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Correct Size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5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24620" t="34703" r="19234" b="1976"/>
          <a:stretch/>
        </p:blipFill>
        <p:spPr>
          <a:xfrm>
            <a:off x="0" y="2590800"/>
            <a:ext cx="6576200" cy="31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Wei et al (2014),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T Statistic Summary:</a:t>
                </a: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                    </a:t>
                </a:r>
                <a:r>
                  <a:rPr lang="en-US" dirty="0" err="1">
                    <a:solidFill>
                      <a:srgbClr val="000000"/>
                    </a:solidFill>
                    <a:latin typeface="Tahoma"/>
                  </a:rPr>
                  <a:t>Assymmetry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Wrong Size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5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29544" t="37260" r="21524" b="2328"/>
          <a:stretch/>
        </p:blipFill>
        <p:spPr>
          <a:xfrm>
            <a:off x="2892585" y="2514600"/>
            <a:ext cx="6175215" cy="321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Wei et al (2014)</a:t>
                </a: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Mathematically Driven Recommendation:</a:t>
                </a: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Use </a:t>
                </a:r>
                <a:r>
                  <a:rPr lang="en-US" u="sng" dirty="0">
                    <a:solidFill>
                      <a:srgbClr val="000000"/>
                    </a:solidFill>
                    <a:latin typeface="Tahoma"/>
                  </a:rPr>
                  <a:t>Mean Difference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Summary to 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Focus on: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lvl="0" indent="0" algn="ctr" eaLnBrk="1" hangingPunct="1">
                  <a:lnSpc>
                    <a:spcPct val="140000"/>
                  </a:lnSpc>
                  <a:buSzPct val="10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44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Personal Observations: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world is…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Surprising (many times!)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[Think I’ve got it, and then …]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Mathematically Beautiful (?)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Practically Relevant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6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520113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The Future of </a:t>
            </a:r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79550"/>
            <a:ext cx="8305800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“Contiguity” in Hypo Testing? 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Rates of Convergence?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Improvements of DWD?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(e.g. other functions of distance than inverse)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Many Others?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It is still early days …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(Will do more later in course)</a:t>
            </a:r>
          </a:p>
        </p:txBody>
      </p:sp>
    </p:spTree>
    <p:extLst>
      <p:ext uri="{BB962C8B-B14F-4D97-AF65-F5344CB8AC3E}">
        <p14:creationId xmlns:p14="http://schemas.microsoft.com/office/powerpoint/2010/main" val="179779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State of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Research?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3810000" cy="5181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Development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Of Methods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Mathematical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Assessment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…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200" smtClean="0">
                <a:solidFill>
                  <a:schemeClr val="bg2"/>
                </a:solidFill>
                <a:latin typeface="Arial" charset="0"/>
                <a:cs typeface="Arial" charset="0"/>
              </a:rPr>
              <a:t>(thanks to: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200" smtClean="0">
                <a:solidFill>
                  <a:schemeClr val="bg2"/>
                </a:solidFill>
                <a:latin typeface="Arial" charset="0"/>
                <a:cs typeface="Arial" charset="0"/>
              </a:rPr>
              <a:t>defiant.corban.edu/gtipton/net-fun/iceberg.html)</a:t>
            </a:r>
          </a:p>
        </p:txBody>
      </p:sp>
      <p:pic>
        <p:nvPicPr>
          <p:cNvPr id="52228" name="Picture 3" descr="iceber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50975"/>
            <a:ext cx="395605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229" name="Straight Arrow Connector 5"/>
          <p:cNvCxnSpPr>
            <a:cxnSpLocks noChangeShapeType="1"/>
          </p:cNvCxnSpPr>
          <p:nvPr/>
        </p:nvCxnSpPr>
        <p:spPr bwMode="auto">
          <a:xfrm>
            <a:off x="3200400" y="1905000"/>
            <a:ext cx="3581400" cy="4572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0" name="Straight Arrow Connector 6"/>
          <p:cNvCxnSpPr>
            <a:cxnSpLocks noChangeShapeType="1"/>
          </p:cNvCxnSpPr>
          <p:nvPr/>
        </p:nvCxnSpPr>
        <p:spPr bwMode="auto">
          <a:xfrm flipV="1">
            <a:off x="3124200" y="2514600"/>
            <a:ext cx="3124200" cy="10668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10275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Point:   OODA Beyond FDA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Interplay: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 Space   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     Descriptor Space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7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Cornea:   Outer surface of the eye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Driver of Vision:    Curvature of Cornea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Objects:  Images on the unit disk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Curvature as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Heat Map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Special Thanks to K. L. Cohen, N. Tripoli,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UNC Ophthalmology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implex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red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                                                                                              </a:t>
                </a:r>
                <a:r>
                  <a:rPr lang="en-US" sz="1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so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1800" i="1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Distance from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Origin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is: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8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Cambria Math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box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𝑑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sz="1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           Familiar “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 rule from CLT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 rotWithShape="1">
                <a:blip r:embed="rId3"/>
                <a:stretch>
                  <a:fillRect l="-1926" t="-1535" b="-22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81400" y="4648200"/>
            <a:ext cx="35814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505200" y="1752600"/>
            <a:ext cx="76200" cy="2895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362200" y="4648200"/>
            <a:ext cx="1219200" cy="2057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56432" y="2209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722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38400" y="6400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 rot="19994009">
            <a:off x="1553839" y="2452324"/>
            <a:ext cx="4161326" cy="3260646"/>
          </a:xfrm>
          <a:prstGeom prst="triangle">
            <a:avLst>
              <a:gd name="adj" fmla="val 67356"/>
            </a:avLst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4800" y="4082647"/>
            <a:ext cx="152400" cy="1083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>
            <a:endCxn id="2" idx="0"/>
          </p:cNvCxnSpPr>
          <p:nvPr/>
        </p:nvCxnSpPr>
        <p:spPr>
          <a:xfrm flipV="1">
            <a:off x="3566160" y="4082647"/>
            <a:ext cx="624840" cy="56555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82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Data: 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Decompose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Into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Modes of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Variation?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LWR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0" y="1059180"/>
            <a:ext cx="4648200" cy="511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Reference:   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Locantore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(1999)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 (generally true for images):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challenging than for curves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(since can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overlay)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Instead view sequence of images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Harder to see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population structure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(than for curves)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PCA type decomposition of variation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important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7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Nature of images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(on the unit disk, not usual rectangle)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 is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curvature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Along radii of circle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(direction with most effect on vision)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Hotter (</a:t>
            </a:r>
            <a:r>
              <a:rPr lang="en-US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yellow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for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curvature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Cooler (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green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for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less curvature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Descriptor vector is coeff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icient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of Zernike expansion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Zernike basis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~ Fourier basis, on disk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Conveniently represented in polar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6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Representation   - 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Zernike Basis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Pixels as features is large and wasteful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Natural to find more efficient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Polar Coordinate Tensor Product of: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Fourier basis (angular)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Special Jacobi (radial, to avoid singularities)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See: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Schwiegerling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Greivenkamp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Miller (1995)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Born &amp; Wolf (1980)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3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Representation   - 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Zernike Basis</a:t>
            </a:r>
          </a:p>
          <a:p>
            <a:pPr eaLnBrk="1" hangingPunct="1">
              <a:lnSpc>
                <a:spcPct val="110000"/>
              </a:lnSpc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Descriptor Space is Vector Space of Zernike Coefficients</a:t>
            </a:r>
          </a:p>
          <a:p>
            <a:pPr eaLnBrk="1" hangingPunct="1">
              <a:lnSpc>
                <a:spcPct val="110000"/>
              </a:lnSpc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Perform PCA There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1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Recall:  PCA can find (often insightful)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direction of greatest variability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problem:  display of result (no overlays for images)</a:t>
            </a:r>
          </a:p>
          <a:p>
            <a:pPr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 show movie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marching along the direction vector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1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Movie: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1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1065992"/>
            <a:ext cx="2743584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7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Summary: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(1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image):   mild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astigmatism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structure called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the rule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curved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less curved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Corresponds to first optometric measure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(89% of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in Mean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Resid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SS sense)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Also: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stronger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astig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&amp;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astig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between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astig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Scores (</a:t>
            </a:r>
            <a:r>
              <a:rPr lang="en-US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cyan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  Apparent Gaussian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7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Movie: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2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1065992"/>
            <a:ext cx="2743584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9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Movie: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Mean:  same as above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centerpoint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point cloud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studying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 from mean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Images along direction vector: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Looks terrible???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Why?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9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Two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𝐼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 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≈6.3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  <a:blipFill rotWithShape="1">
                <a:blip r:embed="rId4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3162301" y="2171698"/>
            <a:ext cx="381002" cy="762002"/>
          </a:xfrm>
          <a:prstGeom prst="leftBrace">
            <a:avLst>
              <a:gd name="adj1" fmla="val 8333"/>
              <a:gd name="adj2" fmla="val 48333"/>
            </a:avLst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 flipH="1">
            <a:off x="2133600" y="2743200"/>
            <a:ext cx="1206499" cy="2438400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08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Movie: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 made clear in Scores Plot (</a:t>
            </a:r>
            <a:r>
              <a:rPr lang="en-US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cyan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  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outlying data object drives PC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known problem with PCA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finds direction with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 variation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sense of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variance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Easily dominated by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large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observat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2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80010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Example:  Single Outlier Driving PCA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2777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57350"/>
            <a:ext cx="6934200" cy="4897438"/>
          </a:xfrm>
          <a:noFill/>
        </p:spPr>
      </p:pic>
    </p:spTree>
    <p:extLst>
      <p:ext uri="{BB962C8B-B14F-4D97-AF65-F5344CB8AC3E}">
        <p14:creationId xmlns:p14="http://schemas.microsoft.com/office/powerpoint/2010/main" val="72187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Affected by Outlier: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bad is this problem?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 1:  Statistician:    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Arrggghh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!!!!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are very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dangerous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give arbitrary and meaningless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8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Affected by Outlier: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bad is this problem?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 2:  Ophthalmologist:   No Problem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Driven by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edge effects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(see raw data)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Artifact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light reflection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gathering 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eyelid blocking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and drying effects)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Routinely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ignore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those anyway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interesting (&amp; well known)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steeper superior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steeper inferior 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07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Data: 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one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the outlier?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say more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later …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LWR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0" y="998220"/>
            <a:ext cx="4724400" cy="51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7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PC3 Movie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3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1065992"/>
            <a:ext cx="2743584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0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PC3 Movie  (ophthalmologist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view):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Edge Effect Outlier is present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focusing on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central region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shows changing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astig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(3% of MR SS)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the rule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(vertical) vs.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against the rule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(horizontal)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astigmatism is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the rule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of rest is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against the rule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(known folklore) 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PC4 movie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4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1065992"/>
            <a:ext cx="2743584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6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Continue with ophthalmologists view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PC4 movie version:   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direction of astigmatism???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Location (i.e.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registration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effect???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Harder to interpret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OK, since only 1.7% of MR SS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Substantially less than for PC2 &amp; PC3 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82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Ophthalmologists View  (cont.)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Overall Impressions / Conclusions: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decomposition of population variation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insight into population structure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6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31825" y="1479550"/>
                <a:ext cx="7902575" cy="492125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Straightforward Generalizations: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non-Gaussian data:    only need moments?</a:t>
                </a:r>
              </a:p>
              <a:p>
                <a:pPr marL="0" indent="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non-independent:    use “mixing conditions”</a:t>
                </a:r>
              </a:p>
              <a:p>
                <a:pPr marL="0" indent="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Mild Eigenvalue condition on Theoretical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Cov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(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Ahn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Marron, Muller &amp; Chi, 2007)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sz="20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⋮</m:t>
                    </m:r>
                  </m:oMath>
                </a14:m>
                <a:endParaRPr lang="en-US" sz="4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All based on simple “Laws of Large Numbers”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31825" y="1479550"/>
                <a:ext cx="7902575" cy="4921250"/>
              </a:xfrm>
              <a:blipFill rotWithShape="1">
                <a:blip r:embed="rId3"/>
                <a:stretch>
                  <a:fillRect l="-1620" t="-2974" b="-4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0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458200" cy="5486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return to Statistician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View: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can we handle these outliers?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 though not fatal here, can be for other examples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Toy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Example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(in 2d):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1993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3124200"/>
            <a:ext cx="5029200" cy="3551238"/>
          </a:xfrm>
          <a:noFill/>
        </p:spPr>
      </p:pic>
    </p:spTree>
    <p:extLst>
      <p:ext uri="{BB962C8B-B14F-4D97-AF65-F5344CB8AC3E}">
        <p14:creationId xmlns:p14="http://schemas.microsoft.com/office/powerpoint/2010/main" val="172793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0772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Deeper Toy Example: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3017" name="Picture 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24000"/>
            <a:ext cx="7391400" cy="5219700"/>
          </a:xfrm>
          <a:noFill/>
        </p:spPr>
      </p:pic>
    </p:spTree>
    <p:extLst>
      <p:ext uri="{BB962C8B-B14F-4D97-AF65-F5344CB8AC3E}">
        <p14:creationId xmlns:p14="http://schemas.microsoft.com/office/powerpoint/2010/main" val="40327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43000"/>
                <a:ext cx="8305800" cy="55626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Deeper Toy Example: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Why is </a:t>
                </a:r>
                <a:r>
                  <a:rPr lang="en-US" dirty="0" smtClean="0">
                    <a:solidFill>
                      <a:srgbClr val="00B05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green curve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an outlier?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Never leaves range of other data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Euclidean distance to others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very large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relative to other distances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Also major difference in terms of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shape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And even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smoothness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Important lesson: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∃</m:t>
                    </m:r>
                  </m:oMath>
                </a14:m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many directions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3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43000"/>
                <a:ext cx="8305800" cy="5562600"/>
              </a:xfrm>
              <a:blipFill rotWithShape="1">
                <a:blip r:embed="rId3"/>
                <a:stretch>
                  <a:fillRect l="-2201" t="-1425" r="-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3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4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22098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like</a:t>
            </a:r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earlier</a:t>
            </a:r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Parabolas</a:t>
            </a:r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</a:t>
            </a:r>
          </a:p>
          <a:p>
            <a:pPr eaLnBrk="1" hangingPunct="1"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with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thrown in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4041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1598" r="6316"/>
          <a:stretch>
            <a:fillRect/>
          </a:stretch>
        </p:blipFill>
        <p:spPr>
          <a:xfrm>
            <a:off x="2819400" y="1066800"/>
            <a:ext cx="5303838" cy="7948613"/>
          </a:xfrm>
          <a:noFill/>
        </p:spPr>
      </p:pic>
    </p:spTree>
    <p:extLst>
      <p:ext uri="{BB962C8B-B14F-4D97-AF65-F5344CB8AC3E}">
        <p14:creationId xmlns:p14="http://schemas.microsoft.com/office/powerpoint/2010/main" val="13012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19812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for 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Deeper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Data: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506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1598" r="6316"/>
          <a:stretch>
            <a:fillRect/>
          </a:stretch>
        </p:blipFill>
        <p:spPr>
          <a:xfrm>
            <a:off x="2819400" y="1066800"/>
            <a:ext cx="5303838" cy="7948613"/>
          </a:xfrm>
          <a:noFill/>
        </p:spPr>
      </p:pic>
    </p:spTree>
    <p:extLst>
      <p:ext uri="{BB962C8B-B14F-4D97-AF65-F5344CB8AC3E}">
        <p14:creationId xmlns:p14="http://schemas.microsoft.com/office/powerpoint/2010/main" val="380527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Deeper Toy Example: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Tahoma" pitchFamily="34" charset="0"/>
              </a:rPr>
              <a:t>At first glance, mean and PC1 look similar to no outlier version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Tahoma" pitchFamily="34" charset="0"/>
              </a:rPr>
              <a:t>PC2 clearly driven completely by outlier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Tahoma" pitchFamily="34" charset="0"/>
              </a:rPr>
              <a:t>PC2 scores plot (on right) gives clear </a:t>
            </a:r>
            <a:r>
              <a:rPr lang="en-US" i="1" dirty="0" smtClean="0">
                <a:solidFill>
                  <a:schemeClr val="bg2"/>
                </a:solidFill>
                <a:latin typeface="Tahoma" pitchFamily="34" charset="0"/>
              </a:rPr>
              <a:t>outlier diagnostic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Tahoma" pitchFamily="34" charset="0"/>
              </a:rPr>
              <a:t>Outlier does not appear in other directions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Tahoma" pitchFamily="34" charset="0"/>
              </a:rPr>
              <a:t>Previous PC2, now appears as PC3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Tahoma" pitchFamily="34" charset="0"/>
              </a:rPr>
              <a:t>Total Power (upper right plot) now “spread farther”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43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Closer Look at Deeper Toy Example: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little, by the outlier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Appearance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corners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at every other coordinate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substantially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by the outlier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Clear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wiggles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41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can (should?) be done about outliers?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Context 1:  Outliers are important aspects of the population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They need to be highlighted in the analysis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Although could separate into subpopulations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Context 2:  Outliers are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of no interest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recording errors?  Other mistakes?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should avoid distorted view of PCA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7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 Statistical Approaches to Dealing with Outliers:	</a:t>
            </a:r>
          </a:p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 Deletion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 </a:t>
            </a:r>
          </a:p>
          <a:p>
            <a:pPr marL="711200" indent="-711200" eaLnBrk="1" hangingPunct="1"/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Kick out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Statistical methods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 with full data set,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</a:t>
            </a:r>
            <a:r>
              <a:rPr lang="en-US" u="sng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downweight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Reduce influence, instead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deleting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9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43000"/>
                <a:ext cx="8305800" cy="55626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Example Cornea Data: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find PC2 outlier (by looking through data (careful!))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Problem: after removal, another point dominates PC2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Could delete that, but then another appears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After 4th step have eliminated 10% of data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=43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</a:t>
                </a:r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43000"/>
                <a:ext cx="8305800" cy="5562600"/>
              </a:xfrm>
              <a:blipFill rotWithShape="1">
                <a:blip r:embed="rId3"/>
                <a:stretch>
                  <a:fillRect l="-2201" t="-1425" r="-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14400"/>
            <a:ext cx="8305800" cy="5486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Example,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c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to make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cov(X,Y) = 0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5060" name="Picture 9" descr="EG0covNotInd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4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LWR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09999" y="1066800"/>
            <a:ext cx="4724401" cy="51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43000"/>
                <a:ext cx="8305800" cy="55626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Motivates alternate approach: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 Statistical Methods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 main idea: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Downweight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(instead of delete) outliers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 large literature.  Good intro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(from different viewpoints) are: 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Huber (2011) </a:t>
                </a:r>
              </a:p>
              <a:p>
                <a:pPr marL="711200" indent="-711200" eaLnBrk="1" hangingPunct="1"/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Hampel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et al (2011)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Staudte &amp;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Sheather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(2011)</a:t>
                </a: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43000"/>
                <a:ext cx="8305800" cy="5562600"/>
              </a:xfrm>
              <a:blipFill rotWithShape="1">
                <a:blip r:embed="rId3"/>
                <a:stretch>
                  <a:fillRect l="-2201" t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5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7912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robustness concept: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breakdown point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much of data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moved to   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destroy estimate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Usual mean has breakdown 0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 has breakdown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½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(best possible)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Conclude: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 much more robust than mean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 uses all data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 gets good breakdown from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equal vote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4" name="Object 10"/>
          <p:cNvGraphicFramePr>
            <a:graphicFrameLocks noChangeAspect="1"/>
          </p:cNvGraphicFramePr>
          <p:nvPr/>
        </p:nvGraphicFramePr>
        <p:xfrm>
          <a:off x="6477000" y="1447800"/>
          <a:ext cx="4841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Equation" r:id="rId4" imgW="253800" imgH="190440" progId="Equation.3">
                  <p:embed/>
                </p:oleObj>
              </mc:Choice>
              <mc:Fallback>
                <p:oleObj name="Equation" r:id="rId4" imgW="2538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447800"/>
                        <a:ext cx="484188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13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3810000" cy="55626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has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breakdown 0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Outlier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Pulls Mean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Outside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range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of data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1210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16420" r="40146" b="34102"/>
          <a:stretch>
            <a:fillRect/>
          </a:stretch>
        </p:blipFill>
        <p:spPr>
          <a:xfrm>
            <a:off x="3473450" y="1830388"/>
            <a:ext cx="4692650" cy="4367212"/>
          </a:xfrm>
          <a:noFill/>
        </p:spPr>
      </p:pic>
      <p:sp>
        <p:nvSpPr>
          <p:cNvPr id="51211" name="Line 13"/>
          <p:cNvSpPr>
            <a:spLocks noChangeShapeType="1"/>
          </p:cNvSpPr>
          <p:nvPr/>
        </p:nvSpPr>
        <p:spPr bwMode="auto">
          <a:xfrm flipV="1">
            <a:off x="2133600" y="2743200"/>
            <a:ext cx="2133600" cy="457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2" name="Line 14"/>
          <p:cNvSpPr>
            <a:spLocks noChangeShapeType="1"/>
          </p:cNvSpPr>
          <p:nvPr/>
        </p:nvSpPr>
        <p:spPr bwMode="auto">
          <a:xfrm>
            <a:off x="2743200" y="4038600"/>
            <a:ext cx="3581400" cy="76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3" name="Line 15"/>
          <p:cNvSpPr>
            <a:spLocks noChangeShapeType="1"/>
          </p:cNvSpPr>
          <p:nvPr/>
        </p:nvSpPr>
        <p:spPr bwMode="auto">
          <a:xfrm flipV="1">
            <a:off x="2743200" y="5105400"/>
            <a:ext cx="396240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7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7912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Controversy: 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median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equal vote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scheme good or bad?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Huber: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contain some information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should only control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(e.g. median)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Hampel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et. al.: 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contain no useful information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Should be assigned weight 0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(not done by median)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proper robust method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(not simply deleted) 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1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7912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Robustness Controversy (cont.):</a:t>
                </a:r>
                <a:endParaRPr lang="en-US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/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Both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are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right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(depending on context)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Source of major (unfortunately bitter) debate!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Application to Cornea data: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Huber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 model more sensible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Already know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some useful info in each data point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Thus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median type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methods are sensible </a:t>
                </a:r>
              </a:p>
            </p:txBody>
          </p:sp>
        </mc:Choice>
        <mc:Fallback xmlns="">
          <p:sp>
            <p:nvSpPr>
              <p:cNvPr id="41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791200"/>
              </a:xfrm>
              <a:blipFill rotWithShape="1">
                <a:blip r:embed="rId3"/>
                <a:stretch>
                  <a:fillRect l="-2201" t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1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9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(big enough spike):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→0</m:t>
                      </m:r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Inconsistency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(spike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big enough):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90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253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4768850"/>
              </a:xfrm>
              <a:blipFill rotWithShape="0">
                <a:blip r:embed="rId3"/>
                <a:stretch>
                  <a:fillRect l="-1926" r="-1407" b="-7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3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4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5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6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42619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3602</TotalTime>
  <Words>3415</Words>
  <Application>Microsoft Office PowerPoint</Application>
  <PresentationFormat>On-screen Show (4:3)</PresentationFormat>
  <Paragraphs>791</Paragraphs>
  <Slides>85</Slides>
  <Notes>81</Notes>
  <HiddenSlides>0</HiddenSlides>
  <MMClips>7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1" baseType="lpstr">
      <vt:lpstr>Default Design</vt:lpstr>
      <vt:lpstr>1_Default Design</vt:lpstr>
      <vt:lpstr>12_Default Design</vt:lpstr>
      <vt:lpstr>默认设计模板</vt:lpstr>
      <vt:lpstr>1_默认设计模板</vt:lpstr>
      <vt:lpstr>Equation</vt:lpstr>
      <vt:lpstr>Participant Presentations</vt:lpstr>
      <vt:lpstr>Object Oriented Data Analysis</vt:lpstr>
      <vt:lpstr>HDLSS Asymptotics</vt:lpstr>
      <vt:lpstr>HDLSS Asy’s: Geometrical Represent’n</vt:lpstr>
      <vt:lpstr>An Interesting HDLSS Explanation</vt:lpstr>
      <vt:lpstr>An Interesting HDLSS Explanation</vt:lpstr>
      <vt:lpstr>HDLSS Asy’s: Geometrical Represen’tion</vt:lpstr>
      <vt:lpstr>0 Covariance is not independence</vt:lpstr>
      <vt:lpstr>HDLSS Math. Stat. of PCA</vt:lpstr>
      <vt:lpstr>HDLSS Math. Stat. of PCA</vt:lpstr>
      <vt:lpstr>Mixing Conditions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Deep Open Problem</vt:lpstr>
      <vt:lpstr>HDLSS Deep Open Problem</vt:lpstr>
      <vt:lpstr>HDLSS &amp; Sparsity</vt:lpstr>
      <vt:lpstr>HDLSS &amp; Sparsity</vt:lpstr>
      <vt:lpstr>PowerPoint Presentation</vt:lpstr>
      <vt:lpstr>PowerPoint Presentation</vt:lpstr>
      <vt:lpstr>HDLSS &amp; Sparsity</vt:lpstr>
      <vt:lpstr>HDLSS &amp; Other Asymptotics</vt:lpstr>
      <vt:lpstr>PowerPoint Presentation</vt:lpstr>
      <vt:lpstr>PowerPoint Presentation</vt:lpstr>
      <vt:lpstr>More HDLSS Asymptotics</vt:lpstr>
      <vt:lpstr>HDLSS Analysis of DiProPerm</vt:lpstr>
      <vt:lpstr>HDLSS Analysis of DiProPerm</vt:lpstr>
      <vt:lpstr>HDLSS Analysis of DiProPerm</vt:lpstr>
      <vt:lpstr>HDLSS Analysis of DiProPerm</vt:lpstr>
      <vt:lpstr>HDLSS Analysis of DiProPerm</vt:lpstr>
      <vt:lpstr>HDLSS Analysis of DiProPerm</vt:lpstr>
      <vt:lpstr>HDLSS Analysis of DiProPerm</vt:lpstr>
      <vt:lpstr>HDLSS Analysis of DiProPerm</vt:lpstr>
      <vt:lpstr>HDLSS Analysis of DiProPerm</vt:lpstr>
      <vt:lpstr>HDLSS Asymptotics</vt:lpstr>
      <vt:lpstr>The Future of HDLSS Asymptotics</vt:lpstr>
      <vt:lpstr>State of HDLSS Research?</vt:lpstr>
      <vt:lpstr>Cornea Data</vt:lpstr>
      <vt:lpstr>Cornea Data</vt:lpstr>
      <vt:lpstr>Cornea Data</vt:lpstr>
      <vt:lpstr>Cornea Data</vt:lpstr>
      <vt:lpstr>Cornea Data</vt:lpstr>
      <vt:lpstr>Cornea Data</vt:lpstr>
      <vt:lpstr>Cornea Data</vt:lpstr>
      <vt:lpstr>PCA of Cornea Data</vt:lpstr>
      <vt:lpstr>PCA of Cornea Data</vt:lpstr>
      <vt:lpstr>PCA of Cornea Data</vt:lpstr>
      <vt:lpstr>PCA of Cornea Data</vt:lpstr>
      <vt:lpstr>PCA of Cornea Data</vt:lpstr>
      <vt:lpstr>PCA of Cornea Data</vt:lpstr>
      <vt:lpstr>PCA of Cornea Data</vt:lpstr>
      <vt:lpstr>PCA of Cornea Data</vt:lpstr>
      <vt:lpstr>PCA of Cornea Data</vt:lpstr>
      <vt:lpstr>Cornea Data</vt:lpstr>
      <vt:lpstr>PCA of Cornea Data</vt:lpstr>
      <vt:lpstr>PCA of Cornea Data</vt:lpstr>
      <vt:lpstr>PCA of Cornea Data</vt:lpstr>
      <vt:lpstr>PCA of Cornea Data</vt:lpstr>
      <vt:lpstr>PCA of Cornea Data</vt:lpstr>
      <vt:lpstr>PCA of Cornea Data 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202</cp:revision>
  <dcterms:created xsi:type="dcterms:W3CDTF">2001-06-08T01:38:43Z</dcterms:created>
  <dcterms:modified xsi:type="dcterms:W3CDTF">2016-02-05T03:21:23Z</dcterms:modified>
</cp:coreProperties>
</file>