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19" r:id="rId3"/>
    <p:sldMasterId id="2147483733" r:id="rId4"/>
    <p:sldMasterId id="2147483758" r:id="rId5"/>
  </p:sldMasterIdLst>
  <p:notesMasterIdLst>
    <p:notesMasterId r:id="rId126"/>
  </p:notesMasterIdLst>
  <p:sldIdLst>
    <p:sldId id="1060" r:id="rId6"/>
    <p:sldId id="1061" r:id="rId7"/>
    <p:sldId id="1062" r:id="rId8"/>
    <p:sldId id="1063" r:id="rId9"/>
    <p:sldId id="1064" r:id="rId10"/>
    <p:sldId id="1065" r:id="rId11"/>
    <p:sldId id="1066" r:id="rId12"/>
    <p:sldId id="1067" r:id="rId13"/>
    <p:sldId id="1068" r:id="rId14"/>
    <p:sldId id="1070" r:id="rId15"/>
    <p:sldId id="964" r:id="rId16"/>
    <p:sldId id="965" r:id="rId17"/>
    <p:sldId id="966" r:id="rId18"/>
    <p:sldId id="969" r:id="rId19"/>
    <p:sldId id="970" r:id="rId20"/>
    <p:sldId id="971" r:id="rId21"/>
    <p:sldId id="972" r:id="rId22"/>
    <p:sldId id="973" r:id="rId23"/>
    <p:sldId id="974" r:id="rId24"/>
    <p:sldId id="975" r:id="rId25"/>
    <p:sldId id="976" r:id="rId26"/>
    <p:sldId id="977" r:id="rId27"/>
    <p:sldId id="978" r:id="rId28"/>
    <p:sldId id="979" r:id="rId29"/>
    <p:sldId id="990" r:id="rId30"/>
    <p:sldId id="993" r:id="rId31"/>
    <p:sldId id="997" r:id="rId32"/>
    <p:sldId id="1000" r:id="rId33"/>
    <p:sldId id="1001" r:id="rId34"/>
    <p:sldId id="1002" r:id="rId35"/>
    <p:sldId id="1003" r:id="rId36"/>
    <p:sldId id="1004" r:id="rId37"/>
    <p:sldId id="1005" r:id="rId38"/>
    <p:sldId id="1006" r:id="rId39"/>
    <p:sldId id="1007" r:id="rId40"/>
    <p:sldId id="1008" r:id="rId41"/>
    <p:sldId id="1009" r:id="rId42"/>
    <p:sldId id="1010" r:id="rId43"/>
    <p:sldId id="1011" r:id="rId44"/>
    <p:sldId id="1012" r:id="rId45"/>
    <p:sldId id="1013" r:id="rId46"/>
    <p:sldId id="1014" r:id="rId47"/>
    <p:sldId id="1015" r:id="rId48"/>
    <p:sldId id="1016" r:id="rId49"/>
    <p:sldId id="1017" r:id="rId50"/>
    <p:sldId id="1018" r:id="rId51"/>
    <p:sldId id="1019" r:id="rId52"/>
    <p:sldId id="1020" r:id="rId53"/>
    <p:sldId id="1021" r:id="rId54"/>
    <p:sldId id="1022" r:id="rId55"/>
    <p:sldId id="1023" r:id="rId56"/>
    <p:sldId id="1024" r:id="rId57"/>
    <p:sldId id="1025" r:id="rId58"/>
    <p:sldId id="1026" r:id="rId59"/>
    <p:sldId id="1027" r:id="rId60"/>
    <p:sldId id="1028" r:id="rId61"/>
    <p:sldId id="1029" r:id="rId62"/>
    <p:sldId id="1030" r:id="rId63"/>
    <p:sldId id="1031" r:id="rId64"/>
    <p:sldId id="1032" r:id="rId65"/>
    <p:sldId id="1033" r:id="rId66"/>
    <p:sldId id="1034" r:id="rId67"/>
    <p:sldId id="1035" r:id="rId68"/>
    <p:sldId id="1036" r:id="rId69"/>
    <p:sldId id="1037" r:id="rId70"/>
    <p:sldId id="1038" r:id="rId71"/>
    <p:sldId id="1039" r:id="rId72"/>
    <p:sldId id="1040" r:id="rId73"/>
    <p:sldId id="1041" r:id="rId74"/>
    <p:sldId id="1042" r:id="rId75"/>
    <p:sldId id="1071" r:id="rId76"/>
    <p:sldId id="1072" r:id="rId77"/>
    <p:sldId id="1043" r:id="rId78"/>
    <p:sldId id="1044" r:id="rId79"/>
    <p:sldId id="1045" r:id="rId80"/>
    <p:sldId id="1046" r:id="rId81"/>
    <p:sldId id="1047" r:id="rId82"/>
    <p:sldId id="1048" r:id="rId83"/>
    <p:sldId id="1049" r:id="rId84"/>
    <p:sldId id="1050" r:id="rId85"/>
    <p:sldId id="1051" r:id="rId86"/>
    <p:sldId id="1052" r:id="rId87"/>
    <p:sldId id="1053" r:id="rId88"/>
    <p:sldId id="1054" r:id="rId89"/>
    <p:sldId id="1055" r:id="rId90"/>
    <p:sldId id="1056" r:id="rId91"/>
    <p:sldId id="1057" r:id="rId92"/>
    <p:sldId id="1058" r:id="rId93"/>
    <p:sldId id="1059" r:id="rId94"/>
    <p:sldId id="878" r:id="rId95"/>
    <p:sldId id="879" r:id="rId96"/>
    <p:sldId id="880" r:id="rId97"/>
    <p:sldId id="881" r:id="rId98"/>
    <p:sldId id="882" r:id="rId99"/>
    <p:sldId id="883" r:id="rId100"/>
    <p:sldId id="884" r:id="rId101"/>
    <p:sldId id="885" r:id="rId102"/>
    <p:sldId id="886" r:id="rId103"/>
    <p:sldId id="887" r:id="rId104"/>
    <p:sldId id="888" r:id="rId105"/>
    <p:sldId id="889" r:id="rId106"/>
    <p:sldId id="1073" r:id="rId107"/>
    <p:sldId id="1074" r:id="rId108"/>
    <p:sldId id="891" r:id="rId109"/>
    <p:sldId id="892" r:id="rId110"/>
    <p:sldId id="893" r:id="rId111"/>
    <p:sldId id="894" r:id="rId112"/>
    <p:sldId id="895" r:id="rId113"/>
    <p:sldId id="896" r:id="rId114"/>
    <p:sldId id="897" r:id="rId115"/>
    <p:sldId id="898" r:id="rId116"/>
    <p:sldId id="899" r:id="rId117"/>
    <p:sldId id="900" r:id="rId118"/>
    <p:sldId id="901" r:id="rId119"/>
    <p:sldId id="902" r:id="rId120"/>
    <p:sldId id="903" r:id="rId121"/>
    <p:sldId id="904" r:id="rId122"/>
    <p:sldId id="905" r:id="rId123"/>
    <p:sldId id="906" r:id="rId124"/>
    <p:sldId id="907" r:id="rId1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C"/>
    <a:srgbClr val="000000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3974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18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182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3903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C97B4-F736-4F48-B19F-5145D5E4BD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37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C6383-C282-4651-9769-AE8A895F6B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C6383-C282-4651-9769-AE8A895F6B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4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B7685-39BD-4158-B49C-24ECB0A463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74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6F712-E4F3-423C-8CA1-8FC87C1FA14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5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AB9F10-C2A3-4A8B-A9E9-A049F239A9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9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D4FEC-A2A1-4373-98DE-391147B20D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5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51D12-A53C-4E62-AC5A-E4A65EA5E4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6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03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CDF317-5F3A-4FB4-8264-3EFAA1C410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54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F48DBD-114D-4CE3-8494-4747230FBA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88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399FD-AD1C-46DE-86A1-10EB412034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1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B22AE-8E2F-431A-839C-351ADE2B6E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46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551E46-3B6A-42C9-A3F5-2725EB5A18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51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3A3BF1-CB16-4F5F-97A7-C35A10FDE5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16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9412F-AD30-4638-816E-080CE889CA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69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F5E621-4CFD-4C81-BC44-23D1B633AD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9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526EB-9A6A-4CFC-94CA-6DFDA7D677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72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E13D82-195F-4E5A-8C91-8A9AEF71A0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1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6974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E89AC-FDBD-46EE-9A94-EF4A4D5FAC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51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7B7327-7033-488E-B96B-1D44A47627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17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20036-BE6D-46D2-92EE-227B71CFEA0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D40A3-E1FC-4CA5-8668-31030197C7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05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3CA36-481D-4854-90B6-7A06AD41BA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3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99DB28-26E7-490C-8AAC-B75E2A5406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2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17D6CE-A88D-439B-82E9-5826624E2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26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70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878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6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6859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47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249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64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624F68-7683-4184-BA7B-DBCE622C3E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079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AF3C9A-67AC-41D8-B381-70277147290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895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121F1E-750B-46AC-9E1D-A244C641C9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599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777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656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398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2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89043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041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09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5BB927-47DB-4A46-9CBB-65338F61A1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563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714A50-AFD6-42F9-A517-594E1DE3CD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182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99CCF3-EA1C-42DE-B0FE-C21145CFFA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278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B204E-939E-4BBD-B2FB-0DCAAFBCF4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324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040641-E4CE-43AF-AF0A-E8DBCA5B18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213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837711-6CA0-4632-928A-ED8A140ABB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351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5240C-A619-4AEB-82AE-ACFAB3E83B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410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9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8740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14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944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243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7F769-1B12-43BC-A8EF-81E617F3DC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A83297-C2CB-468D-B9BB-0598B19D488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834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71261A-42C6-4CDE-BBB4-F8D158FC26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D938BF-46BD-4A98-8BF0-867EA6CD64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856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3CE04-DCEF-4961-866F-2480AC1478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1F6511-8EFF-4FD0-8218-DFCFC146BB5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642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344D1-04C9-4188-B146-56F817BFF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816519-1E8A-4A96-A744-A617928010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661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915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06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B15B14-A499-4B8A-8355-412045C18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D16EB48-2D04-4D36-B01B-8E947E03A18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1738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A449D1-6312-46DB-9E3A-1C4CB3D151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F8FCA2-E9F4-4E36-A2D9-59D1D24D09B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266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A449D1-6312-46DB-9E3A-1C4CB3D151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F8FCA2-E9F4-4E36-A2D9-59D1D24D09B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2668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A449D1-6312-46DB-9E3A-1C4CB3D151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F8FCA2-E9F4-4E36-A2D9-59D1D24D09B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266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3FD89-ABAE-4151-A68D-F5C9B4E560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56FADE-94AF-4E25-8C91-0868921F3EF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68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2AAC1-C1F9-4014-A40A-8F3DD25FEC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6BD1A3-F4A5-4D89-970E-40CB38B1C11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538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2AAC1-C1F9-4014-A40A-8F3DD25FEC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6BD1A3-F4A5-4D89-970E-40CB38B1C11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172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D025AF-74C2-43A1-BA97-B41BC4C670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9904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C284F-2834-4434-9881-934D91FC0AC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452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E041AF-026D-4B03-8610-16B9D4B6A6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391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1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63891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682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265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211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668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93655-8AE8-4D93-BE8A-AD986D3324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734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8225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93655-8AE8-4D93-BE8A-AD986D3324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4220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2CFEE0-DC50-4197-B377-8F8FD9EF7E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924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E62C41-0855-4D14-9FDF-7DD5DADC8A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4440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8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1316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3630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537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1918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7907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5931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17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182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EE3003-4807-4BC6-9B91-309692E2D4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3498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48C43-E251-43B5-A713-ECC176D4FBB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087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950F61-ED00-455F-8A8A-51C6AE4E1C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3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2D92-2FCE-4589-8F4E-0C77703109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2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4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231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688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472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90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228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64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9885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89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899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719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149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769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34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62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71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90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9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7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4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77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7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0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3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47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7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06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5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7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32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01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76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3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30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90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40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91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6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7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133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03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75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88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79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2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363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743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93spring2016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0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70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0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0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6.wmv"/><Relationship Id="rId7" Type="http://schemas.openxmlformats.org/officeDocument/2006/relationships/image" Target="../media/image10.png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6.wmv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8.wmv"/><Relationship Id="rId7" Type="http://schemas.openxmlformats.org/officeDocument/2006/relationships/image" Target="../media/image11.png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8.wmv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10.wmv"/><Relationship Id="rId7" Type="http://schemas.openxmlformats.org/officeDocument/2006/relationships/image" Target="../media/image35.png"/><Relationship Id="rId2" Type="http://schemas.openxmlformats.org/officeDocument/2006/relationships/video" Target="../media/media9.wmv"/><Relationship Id="rId1" Type="http://schemas.microsoft.com/office/2007/relationships/media" Target="../media/media9.wmv"/><Relationship Id="rId6" Type="http://schemas.openxmlformats.org/officeDocument/2006/relationships/notesSlide" Target="../notesSlides/notesSlide83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0.wmv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media" Target="../media/media12.wmv"/><Relationship Id="rId7" Type="http://schemas.openxmlformats.org/officeDocument/2006/relationships/image" Target="../media/image38.png"/><Relationship Id="rId2" Type="http://schemas.openxmlformats.org/officeDocument/2006/relationships/video" Target="../media/media11.wmv"/><Relationship Id="rId1" Type="http://schemas.microsoft.com/office/2007/relationships/media" Target="../media/media11.wmv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2.wmv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Draft Schedule Now on Course Web Page: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https://stor893spring2016.web.unc.edu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When You Present:  </a:t>
            </a:r>
            <a:r>
              <a:rPr lang="en-US" dirty="0"/>
              <a:t>P</a:t>
            </a:r>
            <a:r>
              <a:rPr lang="en-US" dirty="0" smtClean="0"/>
              <a:t>lease </a:t>
            </a:r>
            <a:r>
              <a:rPr lang="en-US" dirty="0"/>
              <a:t>L</a:t>
            </a:r>
            <a:r>
              <a:rPr lang="en-US" dirty="0" smtClean="0"/>
              <a:t>oad Talk 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Classroom Computer Before Class</a:t>
            </a:r>
          </a:p>
        </p:txBody>
      </p:sp>
    </p:spTree>
    <p:extLst>
      <p:ext uri="{BB962C8B-B14F-4D97-AF65-F5344CB8AC3E}">
        <p14:creationId xmlns:p14="http://schemas.microsoft.com/office/powerpoint/2010/main" val="3175398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Mathematically Driven Recommendation: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Use </a:t>
                </a: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Mean Difference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Summary to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Focus on: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algn="ctr" eaLnBrk="1" hangingPunct="1">
                  <a:lnSpc>
                    <a:spcPct val="14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Cornea Data: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-------------------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MAD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71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  <p:sp>
        <p:nvSpPr>
          <p:cNvPr id="35872" name="Line 32"/>
          <p:cNvSpPr>
            <a:spLocks noChangeShapeType="1"/>
          </p:cNvSpPr>
          <p:nvPr/>
        </p:nvSpPr>
        <p:spPr bwMode="auto">
          <a:xfrm flipV="1">
            <a:off x="3124200" y="5257800"/>
            <a:ext cx="2895600" cy="304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124200" y="3733800"/>
            <a:ext cx="2209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362200" y="1981200"/>
            <a:ext cx="228600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for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Parallel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Cornea data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image view of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Several data points &gt; 20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s.d.s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the center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clearly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kurtosis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heavy tailed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still gave strong insights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Marginal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Clearly NOT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23756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100,   d = 4000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Trimodal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Genome Wide Association Study (GWAS)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Cystic Fibrosis Study:    Wright et al (2011)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Feature: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Subjects are Close Relatives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~half SNPs are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Image result for fred wright"/>
          <p:cNvSpPr>
            <a:spLocks noChangeAspect="1" noChangeArrowheads="1"/>
          </p:cNvSpPr>
          <p:nvPr/>
        </p:nvSpPr>
        <p:spPr bwMode="auto">
          <a:xfrm>
            <a:off x="155575" y="-4413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fred wright"/>
          <p:cNvSpPr>
            <a:spLocks noChangeAspect="1" noChangeArrowheads="1"/>
          </p:cNvSpPr>
          <p:nvPr/>
        </p:nvSpPr>
        <p:spPr bwMode="auto">
          <a:xfrm>
            <a:off x="307975" y="-2889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fred wright"/>
          <p:cNvSpPr>
            <a:spLocks noChangeAspect="1" noChangeArrowheads="1"/>
          </p:cNvSpPr>
          <p:nvPr/>
        </p:nvSpPr>
        <p:spPr bwMode="auto">
          <a:xfrm>
            <a:off x="460375" y="-1365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981200" y="2743200"/>
            <a:ext cx="2057400" cy="152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81200" y="2895600"/>
            <a:ext cx="2362200" cy="323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81200" y="2895600"/>
            <a:ext cx="213360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Explanation: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geometric representation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fixed,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lie near surface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-sphere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tend to be ~orthogonal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Family members are half the same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Thus relatively small angle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~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60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Enough for families to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dominate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PCs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Spherical PC doesn’t change anything!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OODA Beyond FDA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Interplay: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    Descriptor Space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L1 PCA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More robust, since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 square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Simple Linear Regression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L2 Fit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138800" cy="426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6"/>
          </p:cNvCxnSpPr>
          <p:nvPr/>
        </p:nvCxnSpPr>
        <p:spPr>
          <a:xfrm>
            <a:off x="7167000" y="3504000"/>
            <a:ext cx="224400" cy="76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209800"/>
            <a:ext cx="3048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72400" y="762000"/>
            <a:ext cx="3048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Simple Linear Regression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L2 Fit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L1 Fit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062600" cy="426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7000" y="3504000"/>
            <a:ext cx="224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6200" y="23622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7620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Simple Linear Regression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L1 Fit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Advantages: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Robust Against Outliers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Good “Sparsity” Properties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062600" cy="426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7000" y="3504000"/>
            <a:ext cx="224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6200" y="23622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7620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2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Calculation: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Clever “backwards” algorithm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1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Brooks,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Dulá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Boone (2013)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" name="Picture 2" descr="http://www.people.vcu.edu/%7Ejpbrooks/images/Facbr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r="12162"/>
          <a:stretch/>
        </p:blipFill>
        <p:spPr bwMode="auto">
          <a:xfrm>
            <a:off x="996286" y="5029200"/>
            <a:ext cx="1678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business.vcu.edu/profilepictures/jdu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6"/>
          <a:stretch/>
        </p:blipFill>
        <p:spPr bwMode="auto">
          <a:xfrm>
            <a:off x="3657600" y="4933240"/>
            <a:ext cx="1706254" cy="1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people.vcu.edu/%7Eelboone2/imgs/Facbo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8987" r="21403" b="6857"/>
          <a:stretch/>
        </p:blipFill>
        <p:spPr bwMode="auto">
          <a:xfrm>
            <a:off x="6196084" y="5015551"/>
            <a:ext cx="1787856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22347" r="9487" b="4721"/>
          <a:stretch/>
        </p:blipFill>
        <p:spPr bwMode="auto">
          <a:xfrm>
            <a:off x="3139184" y="1406172"/>
            <a:ext cx="6004816" cy="54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0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20613" r="11538" b="7841"/>
          <a:stretch/>
        </p:blipFill>
        <p:spPr bwMode="auto">
          <a:xfrm>
            <a:off x="3450280" y="1509779"/>
            <a:ext cx="5693720" cy="53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Pulls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</a:t>
            </a: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23040" r="20460" b="7148"/>
          <a:stretch/>
        </p:blipFill>
        <p:spPr bwMode="auto">
          <a:xfrm>
            <a:off x="3553810" y="1639399"/>
            <a:ext cx="5590190" cy="52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09800" y="4114800"/>
            <a:ext cx="5257800" cy="8382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4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24200" y="2895600"/>
            <a:ext cx="4343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Vary Strange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Insight)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67000" y="3962400"/>
            <a:ext cx="30480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Cornea:   Outer surface of the eye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Driver of Vision:    Curvature of Cornea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Objects:  Images on the unit disk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Curvature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Heat Map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Thanks to K. L. Cohen, N. Tripoli,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 Ophthalmology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25005" r="20769" b="3450"/>
          <a:stretch/>
        </p:blipFill>
        <p:spPr bwMode="auto">
          <a:xfrm>
            <a:off x="3605700" y="1509854"/>
            <a:ext cx="5538300" cy="53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Rotation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 L1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L1 Methods</a:t>
            </a:r>
          </a:p>
          <a:p>
            <a:pPr marL="711200" indent="-711200"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Rotation Invariant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Pixels as features is large and wasteful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to find more efficient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Polar Coordinate Tensor Product of: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 (angular)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Jacobi (radial, to avoid singularities)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Schwiegerling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Greivenkamp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Miller (1995)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Born &amp; Wolf (1980)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Space is Vector Space of Zernike Coefficients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Perform PCA There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PCA can find (often insightful)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direction of greatest variability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problem:  display of result (no overlays for images)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 show movie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marching along the direction vector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Summary: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Due to Dan Shen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0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  same as above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point cloud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studying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from mean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Images along direction vector: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terrible???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made clear in Scores Plot (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outlying data object drives PC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known problem with PCA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finds direction with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variation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sense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dominated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large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Single Outlier Driving PCA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57350"/>
            <a:ext cx="6934200" cy="4897438"/>
          </a:xfrm>
          <a:noFill/>
        </p:spPr>
      </p:pic>
    </p:spTree>
    <p:extLst>
      <p:ext uri="{BB962C8B-B14F-4D97-AF65-F5344CB8AC3E}">
        <p14:creationId xmlns:p14="http://schemas.microsoft.com/office/powerpoint/2010/main" val="37639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1:  Statistician: 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Arrggghh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!!!!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are very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arbitrary and meaningless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2:  Ophthalmologist:   No Problem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Driven by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(see raw data)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Artifact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reflection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gathering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eyelid blocking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drying effects)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Routinely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ignore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those anyway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interesting (&amp; well known)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steeper inferior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3495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can (should?) be done about outliers?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Context 1:  Outliers are important aspects of the population</a:t>
                </a:r>
              </a:p>
              <a:p>
                <a:pPr lvl="1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They need to be highlighted in the analysis</a:t>
                </a:r>
              </a:p>
              <a:p>
                <a:pPr lvl="1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Although could separate into subpopulations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Context 2:  Outliers are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bad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of no interest</a:t>
                </a:r>
              </a:p>
              <a:p>
                <a:pPr lvl="1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recording errors?  Other mistakes?</a:t>
                </a:r>
              </a:p>
              <a:p>
                <a:pPr lvl="1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Then should avoid distorted view of PCA </a:t>
                </a:r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Motivates alternate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Statistical Methods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main idea: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Downweight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(instead of delete) outliers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 large literature.  Good intro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(from different viewpoints) are: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 (2011) </a:t>
                </a:r>
              </a:p>
              <a:p>
                <a:pPr marL="711200" indent="-7112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Hampel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et al (2011)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Staudte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Sheather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(2011)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7912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Robustness Controversy (cont.):</a:t>
                </a: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/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Both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are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right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(depending on context)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Source of major (unfortunately bitter) debate!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to Cornea data: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model more sensible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Already know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some useful info in each data point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median type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methods are sensible </a:t>
                </a: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791200"/>
              </a:xfrm>
              <a:blipFill rotWithShape="1">
                <a:blip r:embed="rId3"/>
                <a:stretch>
                  <a:fillRect l="-2201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is “Proportional Errors”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Axes have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Inconsistent Scales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 are Still Useful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1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5791200" y="2590800"/>
          <a:ext cx="190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4" imgW="1905000" imgH="1371600" progId="Equation.3">
                  <p:embed/>
                </p:oleObj>
              </mc:Choice>
              <mc:Fallback>
                <p:oleObj name="Equation" r:id="rId4" imgW="1905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190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7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431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 on convex hull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4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431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ii.	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depth  (a. k. a.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depth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Liu (1990)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Paint Thickness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corners at data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Nice idea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invariance properties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Slow to compute </a:t>
                </a:r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1">
                <a:blip r:embed="rId3"/>
                <a:stretch>
                  <a:fillRect l="-2201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iii.	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M-estimate: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the usual Euclidean norm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0">
                <a:blip r:embed="rId3"/>
                <a:stretch>
                  <a:fillRect l="-2201" t="-507" r="-1247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AutoNum type="romanLcPeriod" startAt="3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       M-estimate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Can show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(sample mean)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(also called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Mean”, …)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Again 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0">
                <a:blip r:embed="rId4"/>
                <a:stretch>
                  <a:fillRect l="-2201" t="-1621" b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2971800" y="914400"/>
          <a:ext cx="469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5" imgW="317362" imgH="330057" progId="Equation.3">
                  <p:embed/>
                </p:oleObj>
              </mc:Choice>
              <mc:Fallback>
                <p:oleObj name="Equation" r:id="rId5" imgW="317362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14400"/>
                        <a:ext cx="4699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24753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view of minimizer:  solution of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𝜕𝜃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useful viewpoint is based on: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data onto sphere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at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radius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representation: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𝜃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24753"/>
                <a:ext cx="8305800" cy="5867400"/>
              </a:xfrm>
              <a:blipFill rotWithShape="0">
                <a:blip r:embed="rId4"/>
                <a:stretch>
                  <a:fillRect l="-1834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the solution of </a:t>
                </a:r>
              </a:p>
              <a:p>
                <a:pPr marL="711200" indent="-71120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the solution of: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𝑎𝑣𝑔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𝑆𝑝h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(0,1)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=1,⋯,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where projected data are centered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10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Slide sphere around until mean (of projected data) is at center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0">
                <a:blip r:embed="rId4"/>
                <a:stretch>
                  <a:fillRect l="-1834" r="-3008" b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02685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6" name="Rectangle 2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8" name="Rectangle 3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9" name="Rectangle 3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Data are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+ signs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66060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905000" y="2514600"/>
            <a:ext cx="5715000" cy="11430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3657600"/>
            <a:ext cx="2667000" cy="1295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utside “hot dog”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039501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57600" y="4800600"/>
            <a:ext cx="1447800" cy="152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2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Context: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Compare: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Conventional Sample PCA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Sparse PCA:        Shen &amp; Huang (2008)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Parameters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1261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0435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3800" y="3048000"/>
            <a:ext cx="1752600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13266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81200" y="3846514"/>
            <a:ext cx="3200400" cy="103028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1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Mean of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 b="-1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094364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590800" y="3810000"/>
            <a:ext cx="2743200" cy="2590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46952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28" name="Straight Arrow Connector 27"/>
          <p:cNvCxnSpPr/>
          <p:nvPr/>
        </p:nvCxnSpPr>
        <p:spPr>
          <a:xfrm>
            <a:off x="2667000" y="4800600"/>
            <a:ext cx="2209800" cy="4572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2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literature: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geometric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(long before Huber) by:  Haldane (1948)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Shown unique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by: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Milasevic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Ducharme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(1987)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iterative algorithm:  Gower (1974)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also Sec. 3.2 of Huber (2011)).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Cornea Data experience: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works well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=66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0">
                <a:blip r:embed="rId4"/>
                <a:stretch>
                  <a:fillRect l="-1834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3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for Cornea Data: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Sample Mean                  M-estimate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Definite improvement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outliers still have some influence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Improvement?    (will suggest one soon) </a:t>
            </a:r>
          </a:p>
        </p:txBody>
      </p:sp>
      <p:pic>
        <p:nvPicPr>
          <p:cNvPr id="13318" name="Picture 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1600200" y="1905000"/>
            <a:ext cx="2009775" cy="2055813"/>
          </a:xfrm>
          <a:noFill/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4"/>
          <p:cNvGraphicFramePr>
            <a:graphicFrameLocks noChangeAspect="1"/>
          </p:cNvGraphicFramePr>
          <p:nvPr/>
        </p:nvGraphicFramePr>
        <p:xfrm>
          <a:off x="457200" y="10668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343" name="Picture 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5557838" y="1770063"/>
            <a:ext cx="1941512" cy="2238375"/>
          </a:xfrm>
          <a:noFill/>
        </p:spPr>
      </p:pic>
    </p:spTree>
    <p:extLst>
      <p:ext uri="{BB962C8B-B14F-4D97-AF65-F5344CB8AC3E}">
        <p14:creationId xmlns:p14="http://schemas.microsoft.com/office/powerpoint/2010/main" val="9115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2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3382" b="10104"/>
          <a:stretch>
            <a:fillRect/>
          </a:stretch>
        </p:blipFill>
        <p:spPr>
          <a:xfrm>
            <a:off x="3144838" y="1633538"/>
            <a:ext cx="5167312" cy="4891087"/>
          </a:xfrm>
          <a:noFill/>
        </p:spPr>
      </p:pic>
    </p:spTree>
    <p:extLst>
      <p:ext uri="{BB962C8B-B14F-4D97-AF65-F5344CB8AC3E}">
        <p14:creationId xmlns:p14="http://schemas.microsoft.com/office/powerpoint/2010/main" val="13104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e.g.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above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752600" y="2438400"/>
            <a:ext cx="22860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7200" y="2133600"/>
            <a:ext cx="3884143" cy="4389060"/>
            <a:chOff x="457200" y="2133600"/>
            <a:chExt cx="3884143" cy="438906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4953000"/>
              <a:ext cx="2642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With an</a:t>
              </a:r>
            </a:p>
            <a:p>
              <a:r>
                <a:rPr lang="en-US" sz="3200" dirty="0" smtClean="0">
                  <a:solidFill>
                    <a:srgbClr val="00B050"/>
                  </a:solidFill>
                </a:rPr>
                <a:t>“outlier”</a:t>
              </a:r>
              <a:r>
                <a:rPr lang="en-US" sz="3200" dirty="0" smtClean="0">
                  <a:solidFill>
                    <a:srgbClr val="000000"/>
                  </a:solidFill>
                </a:rPr>
                <a:t> (???)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Added in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644650" y="2133600"/>
              <a:ext cx="2696693" cy="3505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2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62400" y="2362200"/>
            <a:ext cx="1295400" cy="655638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4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43200" y="3287714"/>
            <a:ext cx="1447800" cy="141286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600" b="1" smtClean="0">
                        <a:solidFill>
                          <a:srgbClr val="000000"/>
                        </a:solidFill>
                        <a:latin typeface="Symbol" pitchFamily="18" charset="2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600" b="1" smtClean="0">
                        <a:solidFill>
                          <a:srgbClr val="000000"/>
                        </a:solidFill>
                        <a:latin typeface="Symbol" pitchFamily="18" charset="2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Symbol" pitchFamily="18" charset="2"/>
                      </a:rPr>
                      <a:t>a&gt;1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0 ≤ 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β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  <a:endParaRPr lang="en-US" altLang="zh-CN" sz="2400" b="1" smtClean="0">
                      <a:solidFill>
                        <a:srgbClr val="FFFFFF"/>
                      </a:solidFill>
                      <a:latin typeface="Symbol" pitchFamily="18" charset="2"/>
                    </a:endParaRP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Symbol" pitchFamily="18" charset="2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0≤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α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β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0≤</a:t>
                    </a:r>
                    <a:r>
                      <a:rPr lang="el-GR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β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l-GR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 smtClean="0">
                      <a:solidFill>
                        <a:srgbClr val="000000"/>
                      </a:solidFill>
                      <a:latin typeface="Times" pitchFamily="18" charset="0"/>
                    </a:rPr>
                    <a:t>Jung and Marron  </a:t>
                  </a:r>
                  <a:endParaRPr lang="en-US" altLang="zh-CN" sz="1400" b="1" smtClean="0">
                    <a:solidFill>
                      <a:srgbClr val="000000"/>
                    </a:solidFill>
                    <a:latin typeface="Times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0≤</a:t>
              </a:r>
              <a:r>
                <a:rPr lang="el-GR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α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l-GR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β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CN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648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Sparse PCA:  Inconsistent &amp; New Consistency Region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14600" y="2667000"/>
            <a:ext cx="228600" cy="38174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8200" y="3825885"/>
            <a:ext cx="381000" cy="27273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PC2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PC2 scores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9400" y="4572000"/>
            <a:ext cx="4724400" cy="2286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PC2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PC2 scores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 now in PC3</a:t>
            </a:r>
          </a:p>
          <a:p>
            <a:pPr marL="0" indent="0" eaLnBrk="1" hangingPunct="1">
              <a:buNone/>
            </a:pP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Viualization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very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diagnostic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5257800"/>
            <a:ext cx="838200" cy="3048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10974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Robust PCA: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1: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Estimation of Covariance Matrix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A.    Component-wise Robust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problem: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 to get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non-negative definiteness</a:t>
                </a:r>
              </a:p>
              <a:p>
                <a:pPr marL="711200" indent="-711200" eaLnBrk="1" hangingPunct="1">
                  <a:buFontTx/>
                  <a:buAutoNum type="alphaUcPeriod" startAt="2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Minimum Volume Ellipsoid: 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Rousseeuw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Leroy (2005)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Requires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(in available software)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Needed for simple definition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affine invariant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0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tx1"/>
            </a:gs>
            <a:gs pos="100000">
              <a:schemeClr val="accent3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Aside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66800"/>
                <a:ext cx="8458200" cy="54864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difference between FDA (OODA)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&amp; Classical Multivariate Analysis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 Dimension,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(sample size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&lt;  dimension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Classical Multivariate Analysis: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start with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sphering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doesn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exist for </a:t>
                </a: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</a:t>
                </a: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66800"/>
                <a:ext cx="8458200" cy="5486400"/>
              </a:xfrm>
              <a:blipFill rotWithShape="0">
                <a:blip r:embed="rId3"/>
                <a:stretch>
                  <a:fillRect l="-2161" t="-556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tx1"/>
            </a:gs>
            <a:gs pos="100000">
              <a:schemeClr val="accent3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Aside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Approach to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data: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have enough data for analysis, get more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Unworkable (and getting worse) for many modern settings: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Medical Imaging (e.g. Cornea Data)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Micro-arrays &amp; gene expression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Chemometric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spectra data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2: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focus 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direction of greatest variability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Li and Chen (1985)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estimates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nonlinear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in many local optima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1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2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2: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 Pursuit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(cont.)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Problems: 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Results in many local optima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search problem very challenging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Especially in very high dimensions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examples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=4,5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</a:p>
              <a:p>
                <a:pPr marL="711200" indent="-7112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Guoying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Li: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heard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but  60  seems too big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(1999)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Sparse PCA Opens Up Whole New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Region of 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7516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use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to sphere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	M-estimation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centered sphere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Dog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 becomes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Ice Caps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found by PCA (on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pulled in to reduce influence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sphere unimportant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3: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Derivation &amp; Alternate Name: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 of Spatial Signs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(think: multivariate extension of “sign test”)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test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𝜇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using  #(+) &amp; #(-)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Paper: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Möttönen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Oja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Description: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Oja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(2010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 descr="http://users.utu.fi/hfvoja/HannuOja_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5486401"/>
            <a:ext cx="22097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Variation: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Ranks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Keep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Track of “Depth”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Ranks of Radii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6248400" y="1676400"/>
            <a:ext cx="5462588" cy="5032375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581400" y="5334000"/>
            <a:ext cx="3962400" cy="53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 Data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an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recall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32536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looks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nearly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(unaffected by outlier)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is nearly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(again unaffected by outlier)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finally strongly driven by outlier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all other directions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equal in variation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 Plot, no longer ordered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(outlier drives SS, but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out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56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8102" r="7579"/>
          <a:stretch>
            <a:fillRect/>
          </a:stretch>
        </p:blipFill>
        <p:spPr>
          <a:xfrm>
            <a:off x="3352800" y="1930400"/>
            <a:ext cx="5253038" cy="5424488"/>
          </a:xfrm>
          <a:noFill/>
        </p:spPr>
      </p:pic>
    </p:spTree>
    <p:extLst>
      <p:ext uri="{BB962C8B-B14F-4D97-AF65-F5344CB8AC3E}">
        <p14:creationId xmlns:p14="http://schemas.microsoft.com/office/powerpoint/2010/main" val="21084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Multivariate Data Visualization Tool: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Coordinates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Fisher Iris Data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=4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Named Variables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(thanks to Wikipedia)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  <a:blipFill rotWithShape="1"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4343400"/>
            <a:ext cx="4572000" cy="1828800"/>
            <a:chOff x="3657600" y="4343400"/>
            <a:chExt cx="4572000" cy="18288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657600" y="4343400"/>
              <a:ext cx="16764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57600" y="4343400"/>
              <a:ext cx="23622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57600" y="4343400"/>
              <a:ext cx="35052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657600" y="4343400"/>
              <a:ext cx="45720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3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Multivariate Data Visualization Tool: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Coordinates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Fisher Iris Data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4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Named Variables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Curves are Data Objects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(4-vectors)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Inselberg (1985, 2009)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  <a:blipFill rotWithShape="1">
                <a:blip r:embed="rId4"/>
                <a:stretch>
                  <a:fillRect l="-1818" b="-6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825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(2013)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Explores  PCA  Consistency under all of:</a:t>
                </a: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Classical: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fixed,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Portnoy: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≪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Random Matrices: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HDMSS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: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≫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: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 fixed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Other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 Parallel Coordinates Plot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83" name="Picture 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2667000" y="3429000"/>
            <a:ext cx="36576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V="1">
            <a:off x="2514600" y="2819400"/>
            <a:ext cx="1676400" cy="3276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n = 43 very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1828800" y="2743200"/>
            <a:ext cx="2895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n = 43 very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Action in few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Freq.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1828800" y="2743200"/>
            <a:ext cx="2895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3810000" y="3429000"/>
            <a:ext cx="838200" cy="2286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Parallel Coordinates Plot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Middle Plot:   (Zernike Coefficients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Variation in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lowest frequencies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as in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compression of smooth signals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Projecting on sphere will destroy this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magnifying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frequency behavior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Plot:    discussed later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Magnification of High Freq.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project data onto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suitable ellipse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sphere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ellipse?     (in general, this is problem that PCA solves!)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Simplification:    Consider ellipses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to coordinate axes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Magnification of High Freq.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Solution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Elliptical Analysis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Background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Univariate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Median Absolute Deviation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𝑚𝑒𝑑𝑖𝑎𝑛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𝑚𝑒𝑑𝑖𝑎𝑛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Simple, High Breakdown, Outlier Resistant, Measure of “Scale”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7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527" r="7137"/>
          <a:stretch>
            <a:fillRect/>
          </a:stretch>
        </p:blipFill>
        <p:spPr>
          <a:xfrm>
            <a:off x="990600" y="762000"/>
            <a:ext cx="7259638" cy="66611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2971800" y="1219200"/>
            <a:ext cx="2819400" cy="604838"/>
            <a:chOff x="2971800" y="1219200"/>
            <a:chExt cx="2819400" cy="604838"/>
          </a:xfrm>
        </p:grpSpPr>
        <p:sp>
          <p:nvSpPr>
            <p:cNvPr id="27679" name="Line 34"/>
            <p:cNvSpPr>
              <a:spLocks noChangeShapeType="1"/>
            </p:cNvSpPr>
            <p:nvPr/>
          </p:nvSpPr>
          <p:spPr bwMode="auto">
            <a:xfrm>
              <a:off x="2971800" y="1524000"/>
              <a:ext cx="28194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Text Box 37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11430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Rescale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</a:rPr>
                <a:t>Coords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1800" y="5867400"/>
            <a:ext cx="2743200" cy="604838"/>
            <a:chOff x="2971800" y="5867400"/>
            <a:chExt cx="2743200" cy="604838"/>
          </a:xfrm>
        </p:grpSpPr>
        <p:sp>
          <p:nvSpPr>
            <p:cNvPr id="27681" name="Line 36"/>
            <p:cNvSpPr>
              <a:spLocks noChangeShapeType="1"/>
            </p:cNvSpPr>
            <p:nvPr/>
          </p:nvSpPr>
          <p:spPr bwMode="auto">
            <a:xfrm flipH="1" flipV="1">
              <a:off x="2971800" y="6172200"/>
              <a:ext cx="2743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Text Box 38"/>
            <p:cNvSpPr txBox="1">
              <a:spLocks noChangeArrowheads="1"/>
            </p:cNvSpPr>
            <p:nvPr/>
          </p:nvSpPr>
          <p:spPr bwMode="auto">
            <a:xfrm>
              <a:off x="3962400" y="5867400"/>
              <a:ext cx="10668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smtClean="0">
                  <a:solidFill>
                    <a:srgbClr val="0000FF"/>
                  </a:solidFill>
                </a:rPr>
                <a:t>Unscale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smtClean="0">
                  <a:solidFill>
                    <a:srgbClr val="0000FF"/>
                  </a:solidFill>
                </a:rPr>
                <a:t>Coords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7000" y="2819400"/>
            <a:ext cx="1676400" cy="2057400"/>
            <a:chOff x="6477000" y="2819400"/>
            <a:chExt cx="1676400" cy="2057400"/>
          </a:xfrm>
        </p:grpSpPr>
        <p:sp>
          <p:nvSpPr>
            <p:cNvPr id="27680" name="Line 35"/>
            <p:cNvSpPr>
              <a:spLocks noChangeShapeType="1"/>
            </p:cNvSpPr>
            <p:nvPr/>
          </p:nvSpPr>
          <p:spPr bwMode="auto">
            <a:xfrm flipH="1">
              <a:off x="7543800" y="2819400"/>
              <a:ext cx="0" cy="20574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Text Box 39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676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smtClean="0">
                  <a:solidFill>
                    <a:srgbClr val="0000FF"/>
                  </a:solidFill>
                </a:rPr>
                <a:t>Spherical    PCA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7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 (cont.):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Implementation,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coordinate axis rescaling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Divide each axis by MAD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sphere (in transformed space)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original space (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ply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MAD) for analysis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PCA on Projections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7" name="Rectangle 3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Estimate of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   	   M-estimation in transformed space 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(then transform back)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for cornea data:</a:t>
            </a: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Mean     Spherical Center    Elliptical Center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clearly best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no edge effect </a:t>
            </a:r>
          </a:p>
        </p:txBody>
      </p:sp>
      <p:pic>
        <p:nvPicPr>
          <p:cNvPr id="717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533400" y="2819400"/>
            <a:ext cx="2009775" cy="2055813"/>
          </a:xfrm>
          <a:noFill/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990600" y="1219200"/>
          <a:ext cx="360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3603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5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6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8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99" name="Picture 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3505200" y="2819400"/>
            <a:ext cx="1809750" cy="2085975"/>
          </a:xfrm>
          <a:noFill/>
        </p:spPr>
      </p:pic>
      <p:pic>
        <p:nvPicPr>
          <p:cNvPr id="7200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24088" r="56837" b="59772"/>
          <a:stretch>
            <a:fillRect/>
          </a:stretch>
        </p:blipFill>
        <p:spPr bwMode="auto">
          <a:xfrm>
            <a:off x="6172200" y="3048000"/>
            <a:ext cx="19335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Question: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2438400"/>
            <a:ext cx="4724400" cy="2819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81400" y="2438400"/>
            <a:ext cx="29718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2438400"/>
            <a:ext cx="9906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1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27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" action="ppaction://hlinkfile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5" name="NORM2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edge effects dramatically reduced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vs. inferior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3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4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looks more like variation on astigmatism???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state of the art: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&amp; Elliptical PCA are a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kludge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together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Amateurs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solve this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News: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Pros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now in the game: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Maronna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(2006), Sec. 6.10.2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Disclaimer on robust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analy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Cornea Data: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Critical parameter is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radius of analysis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711200" indent="-711200" eaLnBrk="1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𝑚𝑚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Shown above, Elliptical PCA very effective</a:t>
                </a:r>
              </a:p>
              <a:p>
                <a:pPr marL="711200" indent="-711200" eaLnBrk="1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.2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𝑚𝑚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Stronger edge effects, Elliptical PCA less useful</a:t>
                </a:r>
              </a:p>
              <a:p>
                <a:pPr marL="711200" indent="-711200" eaLnBrk="1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3.5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𝑚𝑚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Edge effects weaker, don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need robust PCA </a:t>
                </a:r>
              </a:p>
            </p:txBody>
          </p:sp>
        </mc:Choice>
        <mc:Fallback xmlns="">
          <p:sp>
            <p:nvSpPr>
              <p:cNvPr id="81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247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7" name="Rectangle 3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8" name="Rectangle 3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9" name="Rectangle 3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Yet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both have mean 0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Reason:  </a:t>
            </a:r>
            <a:r>
              <a:rPr lang="en-US" i="1" dirty="0" smtClean="0">
                <a:solidFill>
                  <a:srgbClr val="000000"/>
                </a:solidFill>
                <a:latin typeface="Tahoma"/>
              </a:rPr>
              <a:t>Less spread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 for original projection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i.i.d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with t(5) marginal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t-test summary </a:t>
            </a:r>
            <a:r>
              <a:rPr lang="en-US" u="sng" dirty="0">
                <a:solidFill>
                  <a:srgbClr val="000000"/>
                </a:solidFill>
                <a:latin typeface="Tahoma"/>
              </a:rPr>
              <a:t>rejects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9003" t="42303" r="9059" b="5585"/>
          <a:stretch/>
        </p:blipFill>
        <p:spPr>
          <a:xfrm>
            <a:off x="533400" y="2590800"/>
            <a:ext cx="8077200" cy="220980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6400800" y="4191000"/>
            <a:ext cx="1524000" cy="1676400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2133600" y="2362200"/>
            <a:ext cx="2971800" cy="1752600"/>
            <a:chOff x="2133600" y="2362200"/>
            <a:chExt cx="2971800" cy="1752600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2133600" y="2362200"/>
              <a:ext cx="15240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657600" y="2362200"/>
              <a:ext cx="3048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57600" y="2362200"/>
              <a:ext cx="14478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973600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E4D5050-4560-483F-8D48-D5A41E06CDE8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600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 projected variation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 residual variation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by Pythagorean Theorem)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useful insights about data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compute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 cloud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there are other views.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4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check for Gaussian distribution: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 parallel coordinate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Subtract coordinate wise median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(robust version of mean)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good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 cloud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now only looking at coordinates)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Divide by MAD / MAD(N(0,1))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(put on same scale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deviation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if data stays in range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to +3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3340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Plot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Shown before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47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</p:spTree>
    <p:extLst>
      <p:ext uri="{BB962C8B-B14F-4D97-AF65-F5344CB8AC3E}">
        <p14:creationId xmlns:p14="http://schemas.microsoft.com/office/powerpoint/2010/main" val="10014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3405</TotalTime>
  <Words>3368</Words>
  <Application>Microsoft Office PowerPoint</Application>
  <PresentationFormat>On-screen Show (4:3)</PresentationFormat>
  <Paragraphs>1103</Paragraphs>
  <Slides>120</Slides>
  <Notes>119</Notes>
  <HiddenSlides>0</HiddenSlides>
  <MMClips>13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7" baseType="lpstr">
      <vt:lpstr>Arial Unicode MS</vt:lpstr>
      <vt:lpstr>Gulim</vt:lpstr>
      <vt:lpstr>宋体</vt:lpstr>
      <vt:lpstr>Arial</vt:lpstr>
      <vt:lpstr>Cambria Math</vt:lpstr>
      <vt:lpstr>Courier New</vt:lpstr>
      <vt:lpstr>Symbol</vt:lpstr>
      <vt:lpstr>Tahoma</vt:lpstr>
      <vt:lpstr>Times</vt:lpstr>
      <vt:lpstr>Times New Roman</vt:lpstr>
      <vt:lpstr>Wingdings</vt:lpstr>
      <vt:lpstr>Default Design</vt:lpstr>
      <vt:lpstr>1_Default Design</vt:lpstr>
      <vt:lpstr>12_Default Design</vt:lpstr>
      <vt:lpstr>默认设计模板</vt:lpstr>
      <vt:lpstr>7_Default Design</vt:lpstr>
      <vt:lpstr>Equation</vt:lpstr>
      <vt:lpstr>Participant Presentations</vt:lpstr>
      <vt:lpstr>HDLSS Math. Stat. of PCA</vt:lpstr>
      <vt:lpstr>HDLSS Math. Stat. of PCA</vt:lpstr>
      <vt:lpstr>HDLSS &amp; Sparsity</vt:lpstr>
      <vt:lpstr>PowerPoint Presentation</vt:lpstr>
      <vt:lpstr>HDLSS &amp; Sparsity</vt:lpstr>
      <vt:lpstr>HDLSS &amp; Other Asymptotics</vt:lpstr>
      <vt:lpstr>HDLSS Analysis of DiProPerm</vt:lpstr>
      <vt:lpstr>HDLSS Analysis of DiProPerm</vt:lpstr>
      <vt:lpstr>HDLSS Analysis of DiProPerm</vt:lpstr>
      <vt:lpstr>Cornea Data</vt:lpstr>
      <vt:lpstr>Cornea Data</vt:lpstr>
      <vt:lpstr>Cornea Data</vt:lpstr>
      <vt:lpstr>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Outliers in PCA</vt:lpstr>
      <vt:lpstr>Outliers in PCA</vt:lpstr>
      <vt:lpstr>Outliers in PCA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Important Aside </vt:lpstr>
      <vt:lpstr>Important Aside 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Aside On Visualization</vt:lpstr>
      <vt:lpstr>Aside On Visualization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GWAS Data Analysis</vt:lpstr>
      <vt:lpstr>GWAS Data Analysis</vt:lpstr>
      <vt:lpstr>GWAS Data Analysis</vt:lpstr>
      <vt:lpstr>GWAS Data Analysis</vt:lpstr>
      <vt:lpstr>GWAS Data Analysis</vt:lpstr>
      <vt:lpstr>GWAS Data Analysis</vt:lpstr>
      <vt:lpstr>GWAS Data Analysis</vt:lpstr>
      <vt:lpstr>L1 Statistics</vt:lpstr>
      <vt:lpstr>L1 Statistics</vt:lpstr>
      <vt:lpstr>L1 Statistics</vt:lpstr>
      <vt:lpstr>L1 PCA</vt:lpstr>
      <vt:lpstr>L1 PCA</vt:lpstr>
      <vt:lpstr>L1 PCA</vt:lpstr>
      <vt:lpstr>L1 PCA</vt:lpstr>
      <vt:lpstr>L1 PCA</vt:lpstr>
      <vt:lpstr>L1 PCA</vt:lpstr>
      <vt:lpstr>L1 PCA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192</cp:revision>
  <dcterms:created xsi:type="dcterms:W3CDTF">2001-06-08T01:38:43Z</dcterms:created>
  <dcterms:modified xsi:type="dcterms:W3CDTF">2016-02-09T17:01:08Z</dcterms:modified>
</cp:coreProperties>
</file>