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20" r:id="rId2"/>
    <p:sldMasterId id="2147483772" r:id="rId3"/>
  </p:sldMasterIdLst>
  <p:notesMasterIdLst>
    <p:notesMasterId r:id="rId153"/>
  </p:notesMasterIdLst>
  <p:sldIdLst>
    <p:sldId id="1355" r:id="rId4"/>
    <p:sldId id="1374" r:id="rId5"/>
    <p:sldId id="1379" r:id="rId6"/>
    <p:sldId id="1387" r:id="rId7"/>
    <p:sldId id="1404" r:id="rId8"/>
    <p:sldId id="1408" r:id="rId9"/>
    <p:sldId id="1409" r:id="rId10"/>
    <p:sldId id="1421" r:id="rId11"/>
    <p:sldId id="1426" r:id="rId12"/>
    <p:sldId id="1441" r:id="rId13"/>
    <p:sldId id="1444" r:id="rId14"/>
    <p:sldId id="1445" r:id="rId15"/>
    <p:sldId id="1448" r:id="rId16"/>
    <p:sldId id="1449" r:id="rId17"/>
    <p:sldId id="1451" r:id="rId18"/>
    <p:sldId id="1452" r:id="rId19"/>
    <p:sldId id="1453" r:id="rId20"/>
    <p:sldId id="1454" r:id="rId21"/>
    <p:sldId id="1459" r:id="rId22"/>
    <p:sldId id="1461" r:id="rId23"/>
    <p:sldId id="1462" r:id="rId24"/>
    <p:sldId id="1463" r:id="rId25"/>
    <p:sldId id="1464" r:id="rId26"/>
    <p:sldId id="1465" r:id="rId27"/>
    <p:sldId id="1466" r:id="rId28"/>
    <p:sldId id="1467" r:id="rId29"/>
    <p:sldId id="1468" r:id="rId30"/>
    <p:sldId id="1469" r:id="rId31"/>
    <p:sldId id="1470" r:id="rId32"/>
    <p:sldId id="1471" r:id="rId33"/>
    <p:sldId id="1472" r:id="rId34"/>
    <p:sldId id="1473" r:id="rId35"/>
    <p:sldId id="1061" r:id="rId36"/>
    <p:sldId id="1066" r:id="rId37"/>
    <p:sldId id="1068" r:id="rId38"/>
    <p:sldId id="1069" r:id="rId39"/>
    <p:sldId id="1070" r:id="rId40"/>
    <p:sldId id="1071" r:id="rId41"/>
    <p:sldId id="1072" r:id="rId42"/>
    <p:sldId id="1073" r:id="rId43"/>
    <p:sldId id="1074" r:id="rId44"/>
    <p:sldId id="1075" r:id="rId45"/>
    <p:sldId id="1076" r:id="rId46"/>
    <p:sldId id="1077" r:id="rId47"/>
    <p:sldId id="1078" r:id="rId48"/>
    <p:sldId id="1079" r:id="rId49"/>
    <p:sldId id="1080" r:id="rId50"/>
    <p:sldId id="1081" r:id="rId51"/>
    <p:sldId id="1085" r:id="rId52"/>
    <p:sldId id="1090" r:id="rId53"/>
    <p:sldId id="1109" r:id="rId54"/>
    <p:sldId id="1108" r:id="rId55"/>
    <p:sldId id="1095" r:id="rId56"/>
    <p:sldId id="1110" r:id="rId57"/>
    <p:sldId id="1111" r:id="rId58"/>
    <p:sldId id="1114" r:id="rId59"/>
    <p:sldId id="1113" r:id="rId60"/>
    <p:sldId id="1100" r:id="rId61"/>
    <p:sldId id="1101" r:id="rId62"/>
    <p:sldId id="1104" r:id="rId63"/>
    <p:sldId id="1106" r:id="rId64"/>
    <p:sldId id="1128" r:id="rId65"/>
    <p:sldId id="1131" r:id="rId66"/>
    <p:sldId id="1135" r:id="rId67"/>
    <p:sldId id="1136" r:id="rId68"/>
    <p:sldId id="1137" r:id="rId69"/>
    <p:sldId id="1138" r:id="rId70"/>
    <p:sldId id="1139" r:id="rId71"/>
    <p:sldId id="1140" r:id="rId72"/>
    <p:sldId id="1141" r:id="rId73"/>
    <p:sldId id="1142" r:id="rId74"/>
    <p:sldId id="1143" r:id="rId75"/>
    <p:sldId id="1144" r:id="rId76"/>
    <p:sldId id="1145" r:id="rId77"/>
    <p:sldId id="1146" r:id="rId78"/>
    <p:sldId id="1147" r:id="rId79"/>
    <p:sldId id="1148" r:id="rId80"/>
    <p:sldId id="1149" r:id="rId81"/>
    <p:sldId id="1150" r:id="rId82"/>
    <p:sldId id="1151" r:id="rId83"/>
    <p:sldId id="1152" r:id="rId84"/>
    <p:sldId id="1153" r:id="rId85"/>
    <p:sldId id="1154" r:id="rId86"/>
    <p:sldId id="1155" r:id="rId87"/>
    <p:sldId id="1156" r:id="rId88"/>
    <p:sldId id="1157" r:id="rId89"/>
    <p:sldId id="1158" r:id="rId90"/>
    <p:sldId id="1159" r:id="rId91"/>
    <p:sldId id="1160" r:id="rId92"/>
    <p:sldId id="1290" r:id="rId93"/>
    <p:sldId id="1165" r:id="rId94"/>
    <p:sldId id="1289" r:id="rId95"/>
    <p:sldId id="1291" r:id="rId96"/>
    <p:sldId id="1292" r:id="rId97"/>
    <p:sldId id="1293" r:id="rId98"/>
    <p:sldId id="1294" r:id="rId99"/>
    <p:sldId id="1295" r:id="rId100"/>
    <p:sldId id="1324" r:id="rId101"/>
    <p:sldId id="1325" r:id="rId102"/>
    <p:sldId id="1326" r:id="rId103"/>
    <p:sldId id="1327" r:id="rId104"/>
    <p:sldId id="1328" r:id="rId105"/>
    <p:sldId id="1329" r:id="rId106"/>
    <p:sldId id="1330" r:id="rId107"/>
    <p:sldId id="1331" r:id="rId108"/>
    <p:sldId id="1332" r:id="rId109"/>
    <p:sldId id="1333" r:id="rId110"/>
    <p:sldId id="1334" r:id="rId111"/>
    <p:sldId id="1335" r:id="rId112"/>
    <p:sldId id="1298" r:id="rId113"/>
    <p:sldId id="1300" r:id="rId114"/>
    <p:sldId id="1304" r:id="rId115"/>
    <p:sldId id="1314" r:id="rId116"/>
    <p:sldId id="1316" r:id="rId117"/>
    <p:sldId id="1315" r:id="rId118"/>
    <p:sldId id="1306" r:id="rId119"/>
    <p:sldId id="1307" r:id="rId120"/>
    <p:sldId id="1308" r:id="rId121"/>
    <p:sldId id="1309" r:id="rId122"/>
    <p:sldId id="1310" r:id="rId123"/>
    <p:sldId id="1311" r:id="rId124"/>
    <p:sldId id="1312" r:id="rId125"/>
    <p:sldId id="1196" r:id="rId126"/>
    <p:sldId id="1197" r:id="rId127"/>
    <p:sldId id="1198" r:id="rId128"/>
    <p:sldId id="1199" r:id="rId129"/>
    <p:sldId id="1200" r:id="rId130"/>
    <p:sldId id="1201" r:id="rId131"/>
    <p:sldId id="1202" r:id="rId132"/>
    <p:sldId id="1203" r:id="rId133"/>
    <p:sldId id="1204" r:id="rId134"/>
    <p:sldId id="1205" r:id="rId135"/>
    <p:sldId id="1206" r:id="rId136"/>
    <p:sldId id="1318" r:id="rId137"/>
    <p:sldId id="1319" r:id="rId138"/>
    <p:sldId id="1320" r:id="rId139"/>
    <p:sldId id="1321" r:id="rId140"/>
    <p:sldId id="1322" r:id="rId141"/>
    <p:sldId id="1323" r:id="rId142"/>
    <p:sldId id="1317" r:id="rId143"/>
    <p:sldId id="1207" r:id="rId144"/>
    <p:sldId id="1208" r:id="rId145"/>
    <p:sldId id="1209" r:id="rId146"/>
    <p:sldId id="1210" r:id="rId147"/>
    <p:sldId id="1211" r:id="rId148"/>
    <p:sldId id="1212" r:id="rId149"/>
    <p:sldId id="1213" r:id="rId150"/>
    <p:sldId id="1344" r:id="rId151"/>
    <p:sldId id="1474" r:id="rId1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DC"/>
    <a:srgbClr val="000000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928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presProps" Target="presProp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viewProps" Target="viewProp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5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51" Type="http://schemas.openxmlformats.org/officeDocument/2006/relationships/slide" Target="slides/slide148.xml"/><Relationship Id="rId15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3.wmf"/><Relationship Id="rId1" Type="http://schemas.openxmlformats.org/officeDocument/2006/relationships/image" Target="../media/image33.wmf"/><Relationship Id="rId4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6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6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69.wmf"/><Relationship Id="rId4" Type="http://schemas.openxmlformats.org/officeDocument/2006/relationships/image" Target="../media/image7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6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69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71.wmf"/><Relationship Id="rId5" Type="http://schemas.openxmlformats.org/officeDocument/2006/relationships/image" Target="../media/image69.wmf"/><Relationship Id="rId4" Type="http://schemas.openxmlformats.org/officeDocument/2006/relationships/image" Target="../media/image83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82.wmf"/><Relationship Id="rId7" Type="http://schemas.openxmlformats.org/officeDocument/2006/relationships/image" Target="../media/image79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71.wmf"/><Relationship Id="rId5" Type="http://schemas.openxmlformats.org/officeDocument/2006/relationships/image" Target="../media/image69.wmf"/><Relationship Id="rId4" Type="http://schemas.openxmlformats.org/officeDocument/2006/relationships/image" Target="../media/image83.wmf"/><Relationship Id="rId9" Type="http://schemas.openxmlformats.org/officeDocument/2006/relationships/image" Target="../media/image85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07.wmf"/><Relationship Id="rId1" Type="http://schemas.openxmlformats.org/officeDocument/2006/relationships/image" Target="../media/image110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07.wmf"/><Relationship Id="rId1" Type="http://schemas.openxmlformats.org/officeDocument/2006/relationships/image" Target="../media/image110.wmf"/><Relationship Id="rId4" Type="http://schemas.openxmlformats.org/officeDocument/2006/relationships/image" Target="../media/image112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07.wmf"/><Relationship Id="rId1" Type="http://schemas.openxmlformats.org/officeDocument/2006/relationships/image" Target="../media/image110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07.wmf"/><Relationship Id="rId1" Type="http://schemas.openxmlformats.org/officeDocument/2006/relationships/image" Target="../media/image110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8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8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63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4606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FCA9D0-E5C8-40E2-943E-031AE7BB47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9393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434E0D-02C3-4E7E-958D-EAA67A1B441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5844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57B21B-D92A-4A57-8D0F-4988470F7A2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9553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C2B554-AC29-469C-B5A7-5EC783813F1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8669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568B3-F171-46D0-BDDD-150CAC852C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9052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568B3-F171-46D0-BDDD-150CAC852C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9052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C2B554-AC29-469C-B5A7-5EC783813F1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8669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568B3-F171-46D0-BDDD-150CAC852C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9052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568B3-F171-46D0-BDDD-150CAC852C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9052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4AE52D-23EB-478F-800A-6FE7FA94A2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48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950F61-ED00-455F-8A8A-51C6AE4E1C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1834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9C0A24-A1AF-4D1F-8DEA-2DA0E7A5F8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5607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9C0A24-A1AF-4D1F-8DEA-2DA0E7A5F8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5607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EB35F-1A9A-46A1-BA01-EFB8A86C19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5685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EB35F-1A9A-46A1-BA01-EFB8A86C19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5685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026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78EBE9-F15A-4A0F-8BD7-829264F6A38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3576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78EBE9-F15A-4A0F-8BD7-829264F6A38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4153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78EBE9-F15A-4A0F-8BD7-829264F6A38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2867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AD261A-D20B-4AA4-A38E-50B73D8733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0132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AD261A-D20B-4AA4-A38E-50B73D8733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14003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AD261A-D20B-4AA4-A38E-50B73D8733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3131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AD261A-D20B-4AA4-A38E-50B73D8733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08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9291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275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5984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3788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64172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3517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64172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92228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67109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8351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7875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0571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69272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46318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46318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63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72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3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01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41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7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E13D82-195F-4E5A-8C91-8A9AEF71A0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47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87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45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95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84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44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13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25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52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34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3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93CA36-481D-4854-90B6-7A06AD41BAD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67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356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502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817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72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690BA-1430-4D1B-8D90-EACA6E592E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33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48F876-3181-42DE-B7E5-F3046D079DE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98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763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04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EAC2C2-B634-4A26-9518-90BDC927E32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482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1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B5DC0-B8CF-44F8-AD43-5103565855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243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206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722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1E390F-5F1D-4534-98C5-DE70848AE6A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368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E395B-4CCB-431F-9F57-EB0DDF76FE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137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E395B-4CCB-431F-9F57-EB0DDF76FE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020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337535-08CB-4FF8-BB44-B8F654DE23B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415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337535-08CB-4FF8-BB44-B8F654DE23B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317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2561C9-B9ED-408C-8F11-9F708EFA354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819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4C00F-476D-4822-8EB9-8FC8CA3112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24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89407-B442-4B5F-89AC-75A9389FA2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10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303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DCE4-6A3E-49BD-BE54-158CFA91A1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150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DCE4-6A3E-49BD-BE54-158CFA91A1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150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DCE4-6A3E-49BD-BE54-158CFA91A1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150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4AF6A-4392-425E-ABF6-E373FBE11F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968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4AF6A-4392-425E-ABF6-E373FBE11F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968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D7939-3A09-4F93-9C89-9E303F8B28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942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D7939-3A09-4F93-9C89-9E303F8B28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942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D7939-3A09-4F93-9C89-9E303F8B28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942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E13C51-CC2D-4C0C-9A17-D8AEEB0C94A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358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9688C7-B408-4264-9B2A-5D623C15B01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34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C7F769-1B12-43BC-A8EF-81E617F3DC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A83297-C2CB-468D-B9BB-0598B19D488B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727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B26A43-2495-42A9-9209-C443A57BFBA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975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E6368A-8D43-464E-85D9-4CDFED8B121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55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9A6150-50BB-4457-8835-B2A1FC47BE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8035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452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053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462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845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498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433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92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71261A-42C6-4CDE-BBB4-F8D158FC26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CD938BF-46BD-4A98-8BF0-867EA6CD64A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039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406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35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5922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EDDC7-B887-491B-883F-16D2123C08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2490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EDDC7-B887-491B-883F-16D2123C08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9433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EDDC7-B887-491B-883F-16D2123C08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4989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EDDC7-B887-491B-883F-16D2123C08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7378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EDDC7-B887-491B-883F-16D2123C08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4666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1326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66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D025AF-74C2-43A1-BA97-B41BC4C670C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4709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0709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6742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6934C-3121-4722-8049-113A420753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6392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6934C-3121-4722-8049-113A420753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1852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6934C-3121-4722-8049-113A420753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6882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6934C-3121-4722-8049-113A420753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5082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6934C-3121-4722-8049-113A420753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2330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4332FD-0F87-4AEC-A132-9F713B61203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2464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4332FD-0F87-4AEC-A132-9F713B61203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0743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4332FD-0F87-4AEC-A132-9F713B61203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38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956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6272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6E3245-E9C1-4622-965C-5729C2D3C4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7719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6272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8956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8956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3082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3082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3082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5BE376-1BBA-4007-9E59-E1060308AC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3439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5BE376-1BBA-4007-9E59-E1060308AC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1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740F-A7AB-43A9-8E90-0554C93065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11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24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16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96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0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48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3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98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6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60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19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73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02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55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4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5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69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92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79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04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51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2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118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292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250.png"/><Relationship Id="rId4" Type="http://schemas.openxmlformats.org/officeDocument/2006/relationships/image" Target="../media/image9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0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0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45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44.bin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3" Type="http://schemas.openxmlformats.org/officeDocument/2006/relationships/notesSlide" Target="../notesSlides/notesSlide127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47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06.wmf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notesSlide" Target="../notesSlides/notesSlide128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50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06.wmf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3" Type="http://schemas.openxmlformats.org/officeDocument/2006/relationships/notesSlide" Target="../notesSlides/notesSlide129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53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0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155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156.bin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157.bin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158.bin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0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0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0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0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159.bin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3" Type="http://schemas.openxmlformats.org/officeDocument/2006/relationships/notesSlide" Target="../notesSlides/notesSlide141.xml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61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111.wmf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3" Type="http://schemas.openxmlformats.org/officeDocument/2006/relationships/notesSlide" Target="../notesSlides/notesSlide142.xml"/><Relationship Id="rId7" Type="http://schemas.openxmlformats.org/officeDocument/2006/relationships/image" Target="../media/image107.wmf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64.bin"/><Relationship Id="rId11" Type="http://schemas.openxmlformats.org/officeDocument/2006/relationships/oleObject" Target="../embeddings/oleObject167.bin"/><Relationship Id="rId5" Type="http://schemas.openxmlformats.org/officeDocument/2006/relationships/image" Target="../media/image110.wmf"/><Relationship Id="rId10" Type="http://schemas.openxmlformats.org/officeDocument/2006/relationships/image" Target="../media/image111.wmf"/><Relationship Id="rId4" Type="http://schemas.openxmlformats.org/officeDocument/2006/relationships/oleObject" Target="../embeddings/oleObject163.bin"/><Relationship Id="rId9" Type="http://schemas.openxmlformats.org/officeDocument/2006/relationships/oleObject" Target="../embeddings/oleObject166.bin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13" Type="http://schemas.openxmlformats.org/officeDocument/2006/relationships/image" Target="../media/image112.wmf"/><Relationship Id="rId3" Type="http://schemas.openxmlformats.org/officeDocument/2006/relationships/notesSlide" Target="../notesSlides/notesSlide143.xml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7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69.bin"/><Relationship Id="rId11" Type="http://schemas.openxmlformats.org/officeDocument/2006/relationships/image" Target="../media/image111.wmf"/><Relationship Id="rId5" Type="http://schemas.openxmlformats.org/officeDocument/2006/relationships/image" Target="../media/image110.wmf"/><Relationship Id="rId15" Type="http://schemas.openxmlformats.org/officeDocument/2006/relationships/image" Target="../media/image113.wmf"/><Relationship Id="rId10" Type="http://schemas.openxmlformats.org/officeDocument/2006/relationships/oleObject" Target="../embeddings/oleObject172.bin"/><Relationship Id="rId4" Type="http://schemas.openxmlformats.org/officeDocument/2006/relationships/oleObject" Target="../embeddings/oleObject168.bin"/><Relationship Id="rId9" Type="http://schemas.openxmlformats.org/officeDocument/2006/relationships/oleObject" Target="../embeddings/oleObject171.bin"/><Relationship Id="rId14" Type="http://schemas.openxmlformats.org/officeDocument/2006/relationships/oleObject" Target="../embeddings/oleObject174.bin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13" Type="http://schemas.openxmlformats.org/officeDocument/2006/relationships/image" Target="../media/image112.wmf"/><Relationship Id="rId3" Type="http://schemas.openxmlformats.org/officeDocument/2006/relationships/notesSlide" Target="../notesSlides/notesSlide144.xml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80.bin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182.bin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76.bin"/><Relationship Id="rId11" Type="http://schemas.openxmlformats.org/officeDocument/2006/relationships/image" Target="../media/image111.wmf"/><Relationship Id="rId5" Type="http://schemas.openxmlformats.org/officeDocument/2006/relationships/image" Target="../media/image110.wmf"/><Relationship Id="rId15" Type="http://schemas.openxmlformats.org/officeDocument/2006/relationships/image" Target="../media/image113.wmf"/><Relationship Id="rId10" Type="http://schemas.openxmlformats.org/officeDocument/2006/relationships/oleObject" Target="../embeddings/oleObject179.bin"/><Relationship Id="rId4" Type="http://schemas.openxmlformats.org/officeDocument/2006/relationships/oleObject" Target="../embeddings/oleObject175.bin"/><Relationship Id="rId9" Type="http://schemas.openxmlformats.org/officeDocument/2006/relationships/oleObject" Target="../embeddings/oleObject178.bin"/><Relationship Id="rId14" Type="http://schemas.openxmlformats.org/officeDocument/2006/relationships/oleObject" Target="../embeddings/oleObject181.bin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0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5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1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0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1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0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1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0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4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4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4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5.wmf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3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5.wmf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6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75.bin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6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4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73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83.bin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6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81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85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8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71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9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98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99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76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77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76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oleObject" Target="../embeddings/oleObject114.bin"/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77.wmf"/><Relationship Id="rId5" Type="http://schemas.openxmlformats.org/officeDocument/2006/relationships/image" Target="../media/image69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115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oleObject" Target="../embeddings/oleObject121.bin"/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7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23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77.wmf"/><Relationship Id="rId5" Type="http://schemas.openxmlformats.org/officeDocument/2006/relationships/image" Target="../media/image69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122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82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130.bin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132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140.bin"/><Relationship Id="rId3" Type="http://schemas.openxmlformats.org/officeDocument/2006/relationships/notesSlide" Target="../notesSlides/notesSlide89.xml"/><Relationship Id="rId21" Type="http://schemas.openxmlformats.org/officeDocument/2006/relationships/oleObject" Target="../embeddings/oleObject142.bin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137.bin"/><Relationship Id="rId17" Type="http://schemas.openxmlformats.org/officeDocument/2006/relationships/image" Target="../media/image7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39.bin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136.bin"/><Relationship Id="rId19" Type="http://schemas.openxmlformats.org/officeDocument/2006/relationships/oleObject" Target="../embeddings/oleObject141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138.bin"/><Relationship Id="rId22" Type="http://schemas.openxmlformats.org/officeDocument/2006/relationships/image" Target="../media/image8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wmv"/><Relationship Id="rId7" Type="http://schemas.openxmlformats.org/officeDocument/2006/relationships/image" Target="../media/image9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wmv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5" Type="http://schemas.openxmlformats.org/officeDocument/2006/relationships/image" Target="../media/image86.png"/><Relationship Id="rId4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Point:   OODA Beyond FDA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Interplay: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  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    Descriptor Space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data are multivariate Gaussian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axes of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contours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of Probability Density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Maximum Likelihood Estimate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Mistaken idea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useful for Gaussian data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5" name="Text Box 15"/>
              <p:cNvSpPr txBox="1">
                <a:spLocks noChangeArrowheads="1"/>
              </p:cNvSpPr>
              <p:nvPr/>
            </p:nvSpPr>
            <p:spPr bwMode="auto">
              <a:xfrm>
                <a:off x="838200" y="5867400"/>
                <a:ext cx="4114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FF00"/>
                    </a:solidFill>
                  </a:rPr>
                  <a:t>Sample Mean,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sz="2800" i="1" dirty="0" smtClean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27665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867400"/>
                <a:ext cx="411480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111" t="-11765" b="-3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650" name="Object 16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3" name="Equation" r:id="rId6" imgW="177480" imgH="368280" progId="Equation.3">
                  <p:embed/>
                </p:oleObj>
              </mc:Choice>
              <mc:Fallback>
                <p:oleObj name="Equation" r:id="rId6" imgW="177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6" name="Line 18"/>
          <p:cNvSpPr>
            <a:spLocks noChangeShapeType="1"/>
          </p:cNvSpPr>
          <p:nvPr/>
        </p:nvSpPr>
        <p:spPr bwMode="auto">
          <a:xfrm flipV="1">
            <a:off x="2667000" y="3048000"/>
            <a:ext cx="228600" cy="28956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V="1">
            <a:off x="2667000" y="2971800"/>
            <a:ext cx="4038600" cy="29718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6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685800" y="571500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00FF"/>
                </a:solidFill>
              </a:rPr>
              <a:t>Residuals from Mean</a:t>
            </a:r>
            <a:r>
              <a:rPr lang="en-US" sz="2800" smtClean="0">
                <a:solidFill>
                  <a:srgbClr val="000000"/>
                </a:solidFill>
              </a:rPr>
              <a:t> =  Data - </a:t>
            </a:r>
            <a:r>
              <a:rPr lang="en-US" sz="2800" smtClean="0">
                <a:solidFill>
                  <a:srgbClr val="00FF00"/>
                </a:solidFill>
              </a:rPr>
              <a:t>Mean</a:t>
            </a: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V="1">
            <a:off x="1828800" y="3505200"/>
            <a:ext cx="5257800" cy="2286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5029200" y="3962400"/>
            <a:ext cx="2286000" cy="1905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V="1">
            <a:off x="6172200" y="2971800"/>
            <a:ext cx="533400" cy="2819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03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047" name="Text Box 15"/>
              <p:cNvSpPr txBox="1">
                <a:spLocks noChangeArrowheads="1"/>
              </p:cNvSpPr>
              <p:nvPr/>
            </p:nvSpPr>
            <p:spPr bwMode="auto">
              <a:xfrm>
                <a:off x="457200" y="5562600"/>
                <a:ext cx="8153400" cy="1094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Recentered Data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 = 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Mean Residuals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, shifted to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                              =  (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recentering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of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)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sz="2800" i="1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4047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562600"/>
                <a:ext cx="8153400" cy="1094146"/>
              </a:xfrm>
              <a:prstGeom prst="rect">
                <a:avLst/>
              </a:prstGeom>
              <a:blipFill rotWithShape="1">
                <a:blip r:embed="rId3"/>
                <a:stretch>
                  <a:fillRect l="-1495" t="-9497" b="-145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69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527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71" name="Text Box 15"/>
              <p:cNvSpPr txBox="1">
                <a:spLocks noChangeArrowheads="1"/>
              </p:cNvSpPr>
              <p:nvPr/>
            </p:nvSpPr>
            <p:spPr bwMode="auto">
              <a:xfrm>
                <a:off x="228600" y="5627688"/>
                <a:ext cx="914147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dirty="0" smtClean="0">
                    <a:solidFill>
                      <a:srgbClr val="FF0000"/>
                    </a:solidFill>
                  </a:rPr>
                  <a:t>PC1 Direction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 follows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=  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Eigvec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(w/ biggest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cs typeface="Arial" charset="0"/>
                  </a:rPr>
                  <a:t>)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07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627688"/>
                <a:ext cx="914147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01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2057400" y="3798888"/>
            <a:ext cx="4876800" cy="1828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3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3340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00FF"/>
                </a:solidFill>
              </a:rPr>
              <a:t>PC1 Projections</a:t>
            </a:r>
          </a:p>
          <a:p>
            <a:pPr algn="ctr" eaLnBrk="1" hangingPunct="1"/>
            <a:r>
              <a:rPr lang="en-US" sz="2800" dirty="0" smtClean="0">
                <a:solidFill>
                  <a:srgbClr val="FF00FF"/>
                </a:solidFill>
              </a:rPr>
              <a:t>Best 1-d Approximations of Data</a:t>
            </a:r>
            <a:endParaRPr lang="en-US" sz="2800" dirty="0" smtClean="0">
              <a:solidFill>
                <a:srgbClr val="00FFFF"/>
              </a:solidFill>
            </a:endParaRP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2590800" y="3962400"/>
            <a:ext cx="2209800" cy="1524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4800600" y="3962400"/>
            <a:ext cx="2209800" cy="1524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78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7532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                              </a:t>
            </a:r>
            <a:r>
              <a:rPr lang="en-US" sz="2800" dirty="0" smtClean="0">
                <a:solidFill>
                  <a:srgbClr val="00FFFF"/>
                </a:solidFill>
              </a:rPr>
              <a:t>PC1 Residuals</a:t>
            </a: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 flipV="1">
            <a:off x="6477000" y="3581400"/>
            <a:ext cx="152400" cy="2209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85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71" name="Text Box 15"/>
              <p:cNvSpPr txBox="1">
                <a:spLocks noChangeArrowheads="1"/>
              </p:cNvSpPr>
              <p:nvPr/>
            </p:nvSpPr>
            <p:spPr bwMode="auto">
              <a:xfrm>
                <a:off x="228600" y="5029200"/>
                <a:ext cx="8357865" cy="13849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eaLnBrk="1" hangingPunct="1"/>
                <a:endParaRPr lang="en-US" sz="2800" dirty="0">
                  <a:solidFill>
                    <a:srgbClr val="FF0000"/>
                  </a:solidFill>
                </a:endParaRPr>
              </a:p>
              <a:p>
                <a:pPr eaLnBrk="1" hangingPunct="1"/>
                <a:r>
                  <a:rPr lang="en-US" sz="2800" dirty="0" smtClean="0">
                    <a:solidFill>
                      <a:srgbClr val="FFFF00">
                        <a:lumMod val="75000"/>
                      </a:srgbClr>
                    </a:solidFill>
                  </a:rPr>
                  <a:t>PC2 Direction 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follows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8C8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C8C8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C8C8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=  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Eigvec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(w/ 2nd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cs typeface="Arial" charset="0"/>
                  </a:rPr>
                  <a:t>)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07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029200"/>
                <a:ext cx="8357865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532" b="-11454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1676400" y="3962400"/>
            <a:ext cx="3733800" cy="2057400"/>
          </a:xfrm>
          <a:prstGeom prst="line">
            <a:avLst/>
          </a:prstGeom>
          <a:noFill/>
          <a:ln w="254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7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3340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E7E7"/>
                </a:solidFill>
              </a:rPr>
              <a:t>PC2 Projections (= PC1 </a:t>
            </a:r>
            <a:r>
              <a:rPr lang="en-US" sz="2800" dirty="0" err="1" smtClean="0">
                <a:solidFill>
                  <a:srgbClr val="00E7E7"/>
                </a:solidFill>
              </a:rPr>
              <a:t>Resid’s</a:t>
            </a:r>
            <a:r>
              <a:rPr lang="en-US" sz="2800" dirty="0" smtClean="0">
                <a:solidFill>
                  <a:srgbClr val="00E7E7"/>
                </a:solidFill>
              </a:rPr>
              <a:t>)</a:t>
            </a:r>
          </a:p>
          <a:p>
            <a:pPr algn="ctr" eaLnBrk="1" hangingPunct="1"/>
            <a:r>
              <a:rPr lang="en-US" sz="2800" dirty="0" smtClean="0">
                <a:solidFill>
                  <a:srgbClr val="00E7E7"/>
                </a:solidFill>
              </a:rPr>
              <a:t>2</a:t>
            </a:r>
            <a:r>
              <a:rPr lang="en-US" sz="2800" baseline="30000" dirty="0" smtClean="0">
                <a:solidFill>
                  <a:srgbClr val="00E7E7"/>
                </a:solidFill>
              </a:rPr>
              <a:t>nd</a:t>
            </a:r>
            <a:r>
              <a:rPr lang="en-US" sz="2800" dirty="0" smtClean="0">
                <a:solidFill>
                  <a:srgbClr val="00E7E7"/>
                </a:solidFill>
              </a:rPr>
              <a:t> Best 1-d Approximations of Data</a:t>
            </a: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2819400" y="3581400"/>
            <a:ext cx="1981200" cy="190500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4800600" y="3657600"/>
            <a:ext cx="1066800" cy="182880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76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8034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     </a:t>
            </a:r>
            <a:r>
              <a:rPr lang="en-US" sz="2800" dirty="0" smtClean="0">
                <a:solidFill>
                  <a:srgbClr val="D357FF"/>
                </a:solidFill>
              </a:rPr>
              <a:t>PC2 Residuals = PC1 Projections</a:t>
            </a: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V="1">
            <a:off x="4114800" y="3962400"/>
            <a:ext cx="2590800" cy="1981200"/>
          </a:xfrm>
          <a:prstGeom prst="line">
            <a:avLst/>
          </a:prstGeom>
          <a:noFill/>
          <a:ln w="25400">
            <a:solidFill>
              <a:srgbClr val="DA71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84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9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Note for this </a:t>
            </a:r>
            <a:r>
              <a:rPr lang="en-US" sz="3200" i="1" smtClean="0">
                <a:solidFill>
                  <a:srgbClr val="000000"/>
                </a:solidFill>
                <a:sym typeface="Wingdings" pitchFamily="2" charset="2"/>
              </a:rPr>
              <a:t>2-d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Example:</a:t>
            </a:r>
          </a:p>
          <a:p>
            <a:pPr eaLnBrk="1" hangingPunct="1">
              <a:lnSpc>
                <a:spcPct val="190000"/>
              </a:lnSpc>
            </a:pPr>
            <a:r>
              <a:rPr lang="en-US" sz="3200" smtClean="0">
                <a:solidFill>
                  <a:srgbClr val="00FFFF"/>
                </a:solidFill>
                <a:sym typeface="Wingdings" pitchFamily="2" charset="2"/>
              </a:rPr>
              <a:t>PC1 Residuals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  =   </a:t>
            </a:r>
            <a:r>
              <a:rPr lang="en-US" sz="3200" smtClean="0">
                <a:solidFill>
                  <a:srgbClr val="00FFFF"/>
                </a:solidFill>
                <a:sym typeface="Wingdings" pitchFamily="2" charset="2"/>
              </a:rPr>
              <a:t>PC2 Projections</a:t>
            </a:r>
          </a:p>
          <a:p>
            <a:pPr eaLnBrk="1" hangingPunct="1">
              <a:lnSpc>
                <a:spcPct val="190000"/>
              </a:lnSpc>
            </a:pPr>
            <a:r>
              <a:rPr lang="en-US" sz="3200" smtClean="0">
                <a:solidFill>
                  <a:srgbClr val="FF00FF"/>
                </a:solidFill>
                <a:sym typeface="Wingdings" pitchFamily="2" charset="2"/>
              </a:rPr>
              <a:t>PC2 Residuals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  =   </a:t>
            </a:r>
            <a:r>
              <a:rPr lang="en-US" sz="3200" smtClean="0">
                <a:solidFill>
                  <a:srgbClr val="FF00FF"/>
                </a:solidFill>
                <a:sym typeface="Wingdings" pitchFamily="2" charset="2"/>
              </a:rPr>
              <a:t>PC1 Projections</a:t>
            </a:r>
          </a:p>
          <a:p>
            <a:pPr algn="ctr" eaLnBrk="1" hangingPunct="1">
              <a:lnSpc>
                <a:spcPct val="19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(i.e. colors </a:t>
            </a:r>
            <a:r>
              <a:rPr lang="en-US" sz="3200" i="1" smtClean="0">
                <a:solidFill>
                  <a:srgbClr val="000000"/>
                </a:solidFill>
                <a:sym typeface="Wingdings" pitchFamily="2" charset="2"/>
              </a:rPr>
              <a:t>common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across these pics)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07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2004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Cornea Data: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(Data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Median)</a:t>
            </a: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-------------------</a:t>
            </a: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MAD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5871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24979" r="16420"/>
          <a:stretch>
            <a:fillRect/>
          </a:stretch>
        </p:blipFill>
        <p:spPr>
          <a:xfrm>
            <a:off x="3997325" y="1379538"/>
            <a:ext cx="4827588" cy="9859962"/>
          </a:xfrm>
          <a:noFill/>
        </p:spPr>
      </p:pic>
      <p:sp>
        <p:nvSpPr>
          <p:cNvPr id="35872" name="Line 32"/>
          <p:cNvSpPr>
            <a:spLocks noChangeShapeType="1"/>
          </p:cNvSpPr>
          <p:nvPr/>
        </p:nvSpPr>
        <p:spPr bwMode="auto">
          <a:xfrm flipV="1">
            <a:off x="3124200" y="5257800"/>
            <a:ext cx="2895600" cy="304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3124200" y="3733800"/>
            <a:ext cx="22098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2362200" y="1981200"/>
            <a:ext cx="228600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028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Convenient Summary of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A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mount of Structure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Total Sum of Squares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Physical 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Interpetation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algn="ctr" eaLnBrk="1" hangingPunct="1"/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Total Energy in Data</a:t>
                </a:r>
              </a:p>
              <a:p>
                <a:pPr eaLnBrk="1" hangingPunct="1"/>
                <a:endParaRPr lang="en-US" sz="3200" i="1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i="1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i="1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i="1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(Signal Processing Literature)</a:t>
                </a:r>
              </a:p>
            </p:txBody>
          </p:sp>
        </mc:Choice>
        <mc:Fallback xmlns="">
          <p:sp>
            <p:nvSpPr>
              <p:cNvPr id="2867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028364"/>
              </a:xfrm>
              <a:prstGeom prst="rect">
                <a:avLst/>
              </a:prstGeom>
              <a:blipFill rotWithShape="1">
                <a:blip r:embed="rId3"/>
                <a:stretch>
                  <a:fillRect l="-1754" t="-1578" b="-30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53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603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Convenient Summary of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A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mount of Structure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Total Sum of Squares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Physical 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Interpetation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algn="ctr" eaLnBrk="1" hangingPunct="1"/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Total Energy in Data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Insight comes from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decomposition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Statistical Terminology: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ANalysis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Of 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VAriance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(ANOVA)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603072"/>
              </a:xfrm>
              <a:prstGeom prst="rect">
                <a:avLst/>
              </a:prstGeom>
              <a:blipFill rotWithShape="1">
                <a:blip r:embed="rId3"/>
                <a:stretch>
                  <a:fillRect l="-1754" t="-14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00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192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ANOVA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Mean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D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ecomposition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Total Variation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= 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</a:t>
                </a:r>
                <a:endParaRPr lang="en-US" sz="3200" dirty="0" smtClean="0">
                  <a:solidFill>
                    <a:srgbClr val="0000FF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970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192494"/>
              </a:xfrm>
              <a:prstGeom prst="rect">
                <a:avLst/>
              </a:prstGeom>
              <a:blipFill rotWithShape="1">
                <a:blip r:embed="rId3"/>
                <a:stretch>
                  <a:fillRect l="-1754" t="-18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228600" cy="1676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669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ANOVA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Mean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D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ecomposition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Total Variation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= 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=  </a:t>
                </a:r>
                <a:r>
                  <a:rPr lang="en-US" sz="3200" dirty="0" smtClean="0">
                    <a:solidFill>
                      <a:srgbClr val="00FF00"/>
                    </a:solidFill>
                    <a:sym typeface="Wingdings" pitchFamily="2" charset="2"/>
                  </a:rPr>
                  <a:t>Mean Variation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+ </a:t>
                </a:r>
                <a:r>
                  <a:rPr lang="en-US" sz="3200" dirty="0" smtClean="0">
                    <a:solidFill>
                      <a:srgbClr val="0000FF"/>
                    </a:solidFill>
                    <a:sym typeface="Wingdings" pitchFamily="2" charset="2"/>
                  </a:rPr>
                  <a:t>Mean Residual Variation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=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FF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FF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FF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20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Mathematics:    Pythagorean Theorem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Intuition Quantified via Sums of Squares</a:t>
                </a:r>
              </a:p>
            </p:txBody>
          </p:sp>
        </mc:Choice>
        <mc:Fallback xmlns="">
          <p:sp>
            <p:nvSpPr>
              <p:cNvPr id="2970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669822"/>
              </a:xfrm>
              <a:prstGeom prst="rect">
                <a:avLst/>
              </a:prstGeom>
              <a:blipFill rotWithShape="1">
                <a:blip r:embed="rId3"/>
                <a:stretch>
                  <a:fillRect l="-1754" t="-1398" r="-140" b="-24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228600" cy="1676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2743200" y="2952750"/>
            <a:ext cx="1219200" cy="11620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6172200" y="2971800"/>
            <a:ext cx="0" cy="1143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34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76400" y="2209800"/>
            <a:ext cx="14478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181600" y="22098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98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486400"/>
                <a:ext cx="8153400" cy="448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Total Sum of Squares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486400"/>
                <a:ext cx="8153400" cy="448071"/>
              </a:xfrm>
              <a:prstGeom prst="rect">
                <a:avLst/>
              </a:prstGeom>
              <a:blipFill rotWithShape="1">
                <a:blip r:embed="rId4"/>
                <a:stretch>
                  <a:fillRect l="-1571" t="-32432" b="-33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92" name="Line 16"/>
          <p:cNvSpPr>
            <a:spLocks noChangeShapeType="1"/>
          </p:cNvSpPr>
          <p:nvPr/>
        </p:nvSpPr>
        <p:spPr bwMode="auto">
          <a:xfrm flipV="1">
            <a:off x="5486400" y="4191000"/>
            <a:ext cx="838200" cy="13346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24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486400"/>
                <a:ext cx="8153400" cy="100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Total Sum of Squares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=861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endParaRPr lang="en-US" sz="28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486400"/>
                <a:ext cx="8153400" cy="1005275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45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5943600" y="2590800"/>
            <a:ext cx="762000" cy="2286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98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486400"/>
                <a:ext cx="8153400" cy="100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Total Sum of Squares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=861</m:t>
                    </m:r>
                  </m:oMath>
                </a14:m>
                <a:endParaRPr lang="en-US" sz="28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Quantifies Overall Variation (from 0)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486400"/>
                <a:ext cx="8153400" cy="1005275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4545" b="-1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038600" y="2057400"/>
            <a:ext cx="457200" cy="2362200"/>
          </a:xfrm>
          <a:prstGeom prst="righ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>
            <a:off x="4495800" y="3238500"/>
            <a:ext cx="2057400" cy="30099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106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549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FF00"/>
                    </a:solidFill>
                  </a:rPr>
                  <a:t>Mean Sum of Squares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FF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FF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FF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FF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 smtClean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549574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2222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 16"/>
          <p:cNvSpPr>
            <a:spLocks noChangeShapeType="1"/>
          </p:cNvSpPr>
          <p:nvPr/>
        </p:nvSpPr>
        <p:spPr bwMode="auto">
          <a:xfrm flipV="1">
            <a:off x="5334000" y="3657599"/>
            <a:ext cx="609600" cy="156323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64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1109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FF00"/>
                    </a:solidFill>
                  </a:rPr>
                  <a:t>Mean Sum of Squares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FF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FF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FF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FF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i="1" smtClean="0">
                        <a:solidFill>
                          <a:srgbClr val="00FF00"/>
                        </a:solidFill>
                        <a:latin typeface="Cambria Math"/>
                        <a:sym typeface="Wingdings" pitchFamily="2" charset="2"/>
                      </a:rPr>
                      <m:t>=606</m:t>
                    </m:r>
                  </m:oMath>
                </a14:m>
                <a:endParaRPr lang="en-US" sz="2800" dirty="0" smtClean="0">
                  <a:solidFill>
                    <a:srgbClr val="00FF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FF00"/>
                    </a:solidFill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FF00"/>
                        </a:solidFill>
                        <a:latin typeface="Cambria Math"/>
                        <a:sym typeface="Wingdings" pitchFamily="2" charset="2"/>
                      </a:rPr>
                      <m:t>=92%</m:t>
                    </m:r>
                  </m:oMath>
                </a14:m>
                <a:r>
                  <a:rPr lang="en-US" sz="2800" dirty="0" smtClean="0">
                    <a:solidFill>
                      <a:srgbClr val="00FF00"/>
                    </a:solidFill>
                    <a:sym typeface="Wingdings" pitchFamily="2" charset="2"/>
                  </a:rPr>
                  <a:t>  of </a:t>
                </a:r>
                <a:r>
                  <a:rPr lang="en-US" sz="2800" dirty="0" smtClean="0">
                    <a:solidFill>
                      <a:srgbClr val="000000"/>
                    </a:solidFill>
                    <a:sym typeface="Wingdings" pitchFamily="2" charset="2"/>
                  </a:rPr>
                  <a:t>Total Sum</a:t>
                </a:r>
                <a:endParaRPr lang="en-US" sz="2800" dirty="0" smtClean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1109663"/>
              </a:xfrm>
              <a:prstGeom prst="rect">
                <a:avLst/>
              </a:prstGeom>
              <a:blipFill rotWithShape="1">
                <a:blip r:embed="rId4"/>
                <a:stretch>
                  <a:fillRect l="-1571" t="-6044" b="-137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5943600" y="2971800"/>
            <a:ext cx="762000" cy="228600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48400" y="3352800"/>
            <a:ext cx="762000" cy="228600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97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for Gaussian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Parallel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Plot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Cornea data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(recall image view of data)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Several data points &gt; 20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s.d.s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the center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 clearly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Gaussian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kurtosis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heavy tailed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PCA still gave strong insights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1669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FF00"/>
                    </a:solidFill>
                  </a:rPr>
                  <a:t>Mean Sum of Squares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FF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FF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FF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FF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i="1" smtClean="0">
                        <a:solidFill>
                          <a:srgbClr val="00FF00"/>
                        </a:solidFill>
                        <a:latin typeface="Cambria Math"/>
                        <a:sym typeface="Wingdings" pitchFamily="2" charset="2"/>
                      </a:rPr>
                      <m:t>=606</m:t>
                    </m:r>
                  </m:oMath>
                </a14:m>
                <a:endParaRPr lang="en-US" sz="2800" dirty="0" smtClean="0">
                  <a:solidFill>
                    <a:srgbClr val="00FF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FF00"/>
                    </a:solidFill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FF00"/>
                        </a:solidFill>
                        <a:latin typeface="Cambria Math"/>
                        <a:sym typeface="Wingdings" pitchFamily="2" charset="2"/>
                      </a:rPr>
                      <m:t>=92%</m:t>
                    </m:r>
                  </m:oMath>
                </a14:m>
                <a:r>
                  <a:rPr lang="en-US" sz="2800" dirty="0" smtClean="0">
                    <a:solidFill>
                      <a:srgbClr val="00FF00"/>
                    </a:solidFill>
                    <a:sym typeface="Wingdings" pitchFamily="2" charset="2"/>
                  </a:rPr>
                  <a:t>  of </a:t>
                </a:r>
                <a:r>
                  <a:rPr lang="en-US" sz="2800" dirty="0" smtClean="0">
                    <a:solidFill>
                      <a:srgbClr val="000000"/>
                    </a:solidFill>
                    <a:sym typeface="Wingdings" pitchFamily="2" charset="2"/>
                  </a:rPr>
                  <a:t>Total Sum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FF00"/>
                    </a:solidFill>
                  </a:rPr>
                  <a:t>Quantifies Variation Due to Mean (from 0)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1669816"/>
              </a:xfrm>
              <a:prstGeom prst="rect">
                <a:avLst/>
              </a:prstGeom>
              <a:blipFill rotWithShape="1">
                <a:blip r:embed="rId4"/>
                <a:stretch>
                  <a:fillRect l="-1571" t="-4029" b="-91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038600" y="2743200"/>
            <a:ext cx="457200" cy="1676400"/>
          </a:xfrm>
          <a:prstGeom prst="rightBrac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>
            <a:off x="4495800" y="3581400"/>
            <a:ext cx="2057400" cy="26670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068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549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Mean </a:t>
                </a:r>
                <a:r>
                  <a:rPr lang="en-US" sz="2800" dirty="0">
                    <a:solidFill>
                      <a:srgbClr val="0000FF"/>
                    </a:solidFill>
                  </a:rPr>
                  <a:t>Resid Sum of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Sq’s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549574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2222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5334000" y="3694564"/>
            <a:ext cx="1905000" cy="1487036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55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1669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Mean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Resid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Sum of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Sq’s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=55</m:t>
                    </m:r>
                  </m:oMath>
                </a14:m>
                <a:endParaRPr lang="en-US" sz="2800" dirty="0" smtClean="0">
                  <a:solidFill>
                    <a:srgbClr val="0000FF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FF"/>
                    </a:solidFill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=8%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sym typeface="Wingdings" pitchFamily="2" charset="2"/>
                  </a:rPr>
                  <a:t>  of </a:t>
                </a:r>
                <a:r>
                  <a:rPr lang="en-US" sz="2800" dirty="0" smtClean="0">
                    <a:solidFill>
                      <a:srgbClr val="000000"/>
                    </a:solidFill>
                    <a:sym typeface="Wingdings" pitchFamily="2" charset="2"/>
                  </a:rPr>
                  <a:t>Total Sum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Quantifies Variation About Mean 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1669816"/>
              </a:xfrm>
              <a:prstGeom prst="rect">
                <a:avLst/>
              </a:prstGeom>
              <a:blipFill rotWithShape="1">
                <a:blip r:embed="rId4"/>
                <a:stretch>
                  <a:fillRect l="-1571" t="-4029" b="-91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6248400" y="4114800"/>
            <a:ext cx="762000" cy="304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00800" y="3733800"/>
            <a:ext cx="762000" cy="304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9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Have already studied this decomposition (recall curve e.g.)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</p:spTree>
    <p:extLst>
      <p:ext uri="{BB962C8B-B14F-4D97-AF65-F5344CB8AC3E}">
        <p14:creationId xmlns:p14="http://schemas.microsoft.com/office/powerpoint/2010/main" val="104704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Have already studied this decomposition (recall curve e.g.)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Variation (SS) due to Mean (% of total)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8687" name="Line 16"/>
          <p:cNvSpPr>
            <a:spLocks noChangeShapeType="1"/>
          </p:cNvSpPr>
          <p:nvPr/>
        </p:nvSpPr>
        <p:spPr bwMode="auto">
          <a:xfrm flipH="1">
            <a:off x="3810000" y="1447800"/>
            <a:ext cx="533400" cy="838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13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Have already studied this decomposition (recall curve e.g.)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Variation (SS) due to Mean (% of total)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  Variation (SS) of Mean Residuals (% of total)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8687" name="Line 16"/>
          <p:cNvSpPr>
            <a:spLocks noChangeShapeType="1"/>
          </p:cNvSpPr>
          <p:nvPr/>
        </p:nvSpPr>
        <p:spPr bwMode="auto">
          <a:xfrm flipH="1">
            <a:off x="3810000" y="1447800"/>
            <a:ext cx="533400" cy="838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>
            <a:off x="4953000" y="1873250"/>
            <a:ext cx="381000" cy="4127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07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Decompose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SS About the Mean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where: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8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9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71800" y="2362200"/>
            <a:ext cx="5468164" cy="3556575"/>
            <a:chOff x="2971800" y="2362200"/>
            <a:chExt cx="5468164" cy="3556575"/>
          </a:xfrm>
        </p:grpSpPr>
        <p:grpSp>
          <p:nvGrpSpPr>
            <p:cNvPr id="6" name="Group 5"/>
            <p:cNvGrpSpPr/>
            <p:nvPr/>
          </p:nvGrpSpPr>
          <p:grpSpPr>
            <a:xfrm>
              <a:off x="2971800" y="2362200"/>
              <a:ext cx="5468164" cy="3556575"/>
              <a:chOff x="2971800" y="2362200"/>
              <a:chExt cx="5468164" cy="355657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971800" y="5334000"/>
                <a:ext cx="54681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2"/>
                    </a:solidFill>
                  </a:rPr>
                  <a:t>Note </a:t>
                </a:r>
                <a:r>
                  <a:rPr lang="en-US" sz="3200" i="1" dirty="0" smtClean="0">
                    <a:solidFill>
                      <a:schemeClr val="bg2"/>
                    </a:solidFill>
                  </a:rPr>
                  <a:t>Inner Products</a:t>
                </a:r>
                <a:r>
                  <a:rPr lang="en-US" sz="3200" dirty="0" smtClean="0">
                    <a:solidFill>
                      <a:schemeClr val="bg2"/>
                    </a:solidFill>
                  </a:rPr>
                  <a:t> this time</a:t>
                </a:r>
                <a:endParaRPr lang="en-US" sz="3200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5" name="Straight Arrow Connector 4"/>
              <p:cNvCxnSpPr>
                <a:stCxn id="3" idx="0"/>
              </p:cNvCxnSpPr>
              <p:nvPr/>
            </p:nvCxnSpPr>
            <p:spPr>
              <a:xfrm flipH="1" flipV="1">
                <a:off x="4419601" y="2362200"/>
                <a:ext cx="1286281" cy="2971800"/>
              </a:xfrm>
              <a:prstGeom prst="straightConnector1">
                <a:avLst/>
              </a:prstGeom>
              <a:ln w="38100">
                <a:solidFill>
                  <a:schemeClr val="bg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>
              <a:stCxn id="3" idx="0"/>
            </p:cNvCxnSpPr>
            <p:nvPr/>
          </p:nvCxnSpPr>
          <p:spPr>
            <a:xfrm flipV="1">
              <a:off x="5705882" y="2362200"/>
              <a:ext cx="1761718" cy="2971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1707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Decompose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SS About the Mean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where: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Recall:   Can Commute Matrices Inside Trace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5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6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47800" y="4419600"/>
          <a:ext cx="6248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7" name="Equation" r:id="rId8" imgW="5130800" imgH="812800" progId="Equation.3">
                  <p:embed/>
                </p:oleObj>
              </mc:Choice>
              <mc:Fallback>
                <p:oleObj name="Equation" r:id="rId8" imgW="5130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62484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781800" y="2057400"/>
            <a:ext cx="121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72000" y="4572000"/>
            <a:ext cx="121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95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Decompose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SS About the Mean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where: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Recall: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 is Outer Product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9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0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47800" y="4419600"/>
          <a:ext cx="6248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1" name="Equation" r:id="rId8" imgW="5130800" imgH="812800" progId="Equation.3">
                  <p:embed/>
                </p:oleObj>
              </mc:Choice>
              <mc:Fallback>
                <p:oleObj name="Equation" r:id="rId8" imgW="5130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62484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7239000" y="4495800"/>
            <a:ext cx="419100" cy="6858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70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Decompose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SS About the Mean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where: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Energy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Expressed in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race of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3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4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47800" y="4419600"/>
          <a:ext cx="6248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5" name="Equation" r:id="rId8" imgW="5130800" imgH="812800" progId="Equation.3">
                  <p:embed/>
                </p:oleObj>
              </mc:Choice>
              <mc:Fallback>
                <p:oleObj name="Equation" r:id="rId8" imgW="5130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62484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992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Genome Wide Association Study (GWAS)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Objects:  Vectors of Genetic Variants, at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known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chromosome locations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(Called SNPs)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Discrete (takes on 2 or 3 values)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large as ~5 million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(can be reduced,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~20000)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(Using Eigenvalue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Decomp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 Of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7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1524000"/>
            <a:ext cx="838200" cy="4572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31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(Commute Matrices Within Trace)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1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57800" y="1524000"/>
            <a:ext cx="838200" cy="457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91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(Since Basis Matrix is Orthonormal)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5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43700" y="1524000"/>
            <a:ext cx="419100" cy="457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2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9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15200" y="1295400"/>
            <a:ext cx="838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25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D357FF"/>
                    </a:solidFill>
                  </a:rPr>
                  <a:t>PC1 Sum of Squares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D357FF"/>
                        </a:solidFill>
                        <a:latin typeface="Cambria Math"/>
                        <a:sym typeface="Wingdings" pitchFamily="2" charset="2"/>
                      </a:rPr>
                      <m:t>=51</m:t>
                    </m:r>
                  </m:oMath>
                </a14:m>
                <a:endParaRPr lang="en-US" sz="2800" dirty="0" smtClean="0">
                  <a:solidFill>
                    <a:srgbClr val="D357FF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D357FF"/>
                    </a:solidFill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D357FF"/>
                        </a:solidFill>
                        <a:latin typeface="Cambria Math"/>
                        <a:sym typeface="Wingdings" pitchFamily="2" charset="2"/>
                      </a:rPr>
                      <m:t>=93%</m:t>
                    </m:r>
                  </m:oMath>
                </a14:m>
                <a:r>
                  <a:rPr lang="en-US" sz="2800" dirty="0" smtClean="0">
                    <a:solidFill>
                      <a:srgbClr val="D357FF"/>
                    </a:solidFill>
                    <a:sym typeface="Wingdings" pitchFamily="2" charset="2"/>
                  </a:rPr>
                  <a:t>  of</a:t>
                </a:r>
                <a:r>
                  <a:rPr lang="en-US" sz="2800" dirty="0" smtClean="0">
                    <a:solidFill>
                      <a:srgbClr val="00FF00"/>
                    </a:solidFill>
                    <a:sym typeface="Wingdings" pitchFamily="2" charset="2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sym typeface="Wingdings" pitchFamily="2" charset="2"/>
                  </a:rPr>
                  <a:t>Mean </a:t>
                </a:r>
                <a:r>
                  <a:rPr lang="en-US" sz="2800" dirty="0" smtClean="0">
                    <a:solidFill>
                      <a:srgbClr val="0000FF"/>
                    </a:solidFill>
                    <a:sym typeface="Wingdings" pitchFamily="2" charset="2"/>
                  </a:rPr>
                  <a:t>Res. Sum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4724" r="-150" b="-159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5791200" y="2971800"/>
            <a:ext cx="762000" cy="228600"/>
          </a:xfrm>
          <a:prstGeom prst="roundRect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72200" y="3429000"/>
            <a:ext cx="762000" cy="228600"/>
          </a:xfrm>
          <a:prstGeom prst="roundRect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43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1557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D357FF"/>
                    </a:solidFill>
                  </a:rPr>
                  <a:t>PC1 Sum of Squares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D357FF"/>
                        </a:solidFill>
                        <a:latin typeface="Cambria Math"/>
                        <a:sym typeface="Wingdings" pitchFamily="2" charset="2"/>
                      </a:rPr>
                      <m:t>=51</m:t>
                    </m:r>
                  </m:oMath>
                </a14:m>
                <a:endParaRPr lang="en-US" sz="2800" dirty="0" smtClean="0">
                  <a:solidFill>
                    <a:srgbClr val="D357FF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D357FF"/>
                    </a:solidFill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D357FF"/>
                        </a:solidFill>
                        <a:latin typeface="Cambria Math"/>
                        <a:sym typeface="Wingdings" pitchFamily="2" charset="2"/>
                      </a:rPr>
                      <m:t>=93%</m:t>
                    </m:r>
                  </m:oMath>
                </a14:m>
                <a:r>
                  <a:rPr lang="en-US" sz="2800" dirty="0" smtClean="0">
                    <a:solidFill>
                      <a:srgbClr val="D357FF"/>
                    </a:solidFill>
                    <a:sym typeface="Wingdings" pitchFamily="2" charset="2"/>
                  </a:rPr>
                  <a:t>  of</a:t>
                </a:r>
                <a:r>
                  <a:rPr lang="en-US" sz="2800" dirty="0" smtClean="0">
                    <a:solidFill>
                      <a:srgbClr val="00FF00"/>
                    </a:solidFill>
                    <a:sym typeface="Wingdings" pitchFamily="2" charset="2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sym typeface="Wingdings" pitchFamily="2" charset="2"/>
                  </a:rPr>
                  <a:t>Mean </a:t>
                </a:r>
                <a:r>
                  <a:rPr lang="en-US" sz="2800" dirty="0" smtClean="0">
                    <a:solidFill>
                      <a:srgbClr val="0000FF"/>
                    </a:solidFill>
                    <a:sym typeface="Wingdings" pitchFamily="2" charset="2"/>
                  </a:rPr>
                  <a:t>Res. Sum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D357FF"/>
                    </a:solidFill>
                  </a:rPr>
                  <a:t>Quantifies PC1 Component of Variation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1557349"/>
              </a:xfrm>
              <a:prstGeom prst="rect">
                <a:avLst/>
              </a:prstGeom>
              <a:blipFill rotWithShape="1">
                <a:blip r:embed="rId4"/>
                <a:stretch>
                  <a:fillRect l="-1571" t="-9412" r="-150" b="-98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038600" y="2133600"/>
            <a:ext cx="457200" cy="2133600"/>
          </a:xfrm>
          <a:prstGeom prst="rightBrace">
            <a:avLst/>
          </a:prstGeom>
          <a:ln w="38100">
            <a:solidFill>
              <a:srgbClr val="DA7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>
            <a:off x="4495800" y="3200400"/>
            <a:ext cx="2057400" cy="2895600"/>
          </a:xfrm>
          <a:prstGeom prst="line">
            <a:avLst/>
          </a:prstGeom>
          <a:ln w="38100">
            <a:solidFill>
              <a:srgbClr val="DA7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558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E7E7"/>
                    </a:solidFill>
                  </a:rPr>
                  <a:t>PC1 Residual SS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E7E7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00E7E7"/>
                    </a:solidFill>
                    <a:sym typeface="Wingdings" pitchFamily="2" charset="2"/>
                  </a:rPr>
                  <a:t>3.8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E7E7"/>
                    </a:solidFill>
                    <a:sym typeface="Wingdings" pitchFamily="2" charset="2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E7E7"/>
                        </a:solidFill>
                        <a:latin typeface="Cambria Math"/>
                        <a:sym typeface="Wingdings" pitchFamily="2" charset="2"/>
                      </a:rPr>
                      <m:t>=7%</m:t>
                    </m:r>
                  </m:oMath>
                </a14:m>
                <a:r>
                  <a:rPr lang="en-US" sz="2800" dirty="0" smtClean="0">
                    <a:solidFill>
                      <a:srgbClr val="00E7E7"/>
                    </a:solidFill>
                    <a:sym typeface="Wingdings" pitchFamily="2" charset="2"/>
                  </a:rPr>
                  <a:t>  of </a:t>
                </a:r>
                <a:r>
                  <a:rPr lang="en-US" sz="2800" dirty="0" smtClean="0">
                    <a:solidFill>
                      <a:srgbClr val="0000FF"/>
                    </a:solidFill>
                    <a:sym typeface="Wingdings" pitchFamily="2" charset="2"/>
                  </a:rPr>
                  <a:t>Mean Residual Sum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4724" b="-159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6172200" y="4267200"/>
            <a:ext cx="762000" cy="228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24600" y="3810000"/>
            <a:ext cx="762000" cy="228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77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E7E7"/>
                    </a:solidFill>
                  </a:rPr>
                  <a:t>PC1 Sum of Squares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E7E7"/>
                        </a:solidFill>
                        <a:latin typeface="Cambria Math"/>
                        <a:sym typeface="Wingdings" pitchFamily="2" charset="2"/>
                      </a:rPr>
                      <m:t>=3.8</m:t>
                    </m:r>
                  </m:oMath>
                </a14:m>
                <a:endParaRPr lang="en-US" sz="2800" dirty="0" smtClean="0">
                  <a:solidFill>
                    <a:srgbClr val="00E7E7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E7E7"/>
                    </a:solidFill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E7E7"/>
                        </a:solidFill>
                        <a:latin typeface="Cambria Math"/>
                        <a:sym typeface="Wingdings" pitchFamily="2" charset="2"/>
                      </a:rPr>
                      <m:t>=7%</m:t>
                    </m:r>
                  </m:oMath>
                </a14:m>
                <a:r>
                  <a:rPr lang="en-US" sz="2800" dirty="0" smtClean="0">
                    <a:solidFill>
                      <a:srgbClr val="00E7E7"/>
                    </a:solidFill>
                    <a:sym typeface="Wingdings" pitchFamily="2" charset="2"/>
                  </a:rPr>
                  <a:t>  of </a:t>
                </a:r>
                <a:r>
                  <a:rPr lang="en-US" sz="2800" dirty="0">
                    <a:solidFill>
                      <a:srgbClr val="0000FF"/>
                    </a:solidFill>
                    <a:sym typeface="Wingdings" pitchFamily="2" charset="2"/>
                  </a:rPr>
                  <a:t>Mean </a:t>
                </a:r>
                <a:r>
                  <a:rPr lang="en-US" sz="2800" dirty="0" smtClean="0">
                    <a:solidFill>
                      <a:srgbClr val="0000FF"/>
                    </a:solidFill>
                    <a:sym typeface="Wingdings" pitchFamily="2" charset="2"/>
                  </a:rPr>
                  <a:t>Res. Sum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4724" b="-159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5791200" y="2971800"/>
            <a:ext cx="762000" cy="228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72200" y="3429000"/>
            <a:ext cx="762000" cy="228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26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1557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E7E7"/>
                    </a:solidFill>
                  </a:rPr>
                  <a:t>PC2 Sum of Squares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E7E7"/>
                        </a:solidFill>
                        <a:latin typeface="Cambria Math"/>
                        <a:sym typeface="Wingdings" pitchFamily="2" charset="2"/>
                      </a:rPr>
                      <m:t>=3.8</m:t>
                    </m:r>
                  </m:oMath>
                </a14:m>
                <a:endParaRPr lang="en-US" sz="2800" dirty="0" smtClean="0">
                  <a:solidFill>
                    <a:srgbClr val="00E7E7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E7E7"/>
                    </a:solidFill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E7E7"/>
                        </a:solidFill>
                        <a:latin typeface="Cambria Math"/>
                        <a:sym typeface="Wingdings" pitchFamily="2" charset="2"/>
                      </a:rPr>
                      <m:t>=7%</m:t>
                    </m:r>
                  </m:oMath>
                </a14:m>
                <a:r>
                  <a:rPr lang="en-US" sz="2800" dirty="0" smtClean="0">
                    <a:solidFill>
                      <a:srgbClr val="00E7E7"/>
                    </a:solidFill>
                    <a:sym typeface="Wingdings" pitchFamily="2" charset="2"/>
                  </a:rPr>
                  <a:t>  of</a:t>
                </a:r>
                <a:r>
                  <a:rPr lang="en-US" sz="2800" dirty="0" smtClean="0">
                    <a:solidFill>
                      <a:srgbClr val="00FF00"/>
                    </a:solidFill>
                    <a:sym typeface="Wingdings" pitchFamily="2" charset="2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sym typeface="Wingdings" pitchFamily="2" charset="2"/>
                  </a:rPr>
                  <a:t>Mean </a:t>
                </a:r>
                <a:r>
                  <a:rPr lang="en-US" sz="2800" dirty="0" smtClean="0">
                    <a:solidFill>
                      <a:srgbClr val="0000FF"/>
                    </a:solidFill>
                    <a:sym typeface="Wingdings" pitchFamily="2" charset="2"/>
                  </a:rPr>
                  <a:t>Res. Sum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E7E7"/>
                    </a:solidFill>
                  </a:rPr>
                  <a:t>Quantifies PC2 Component of Variation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1557349"/>
              </a:xfrm>
              <a:prstGeom prst="rect">
                <a:avLst/>
              </a:prstGeom>
              <a:blipFill rotWithShape="1">
                <a:blip r:embed="rId4"/>
                <a:stretch>
                  <a:fillRect l="-1571" t="-9412" b="-98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038600" y="2895600"/>
            <a:ext cx="457200" cy="533400"/>
          </a:xfrm>
          <a:prstGeom prst="rightBrac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>
            <a:off x="4495800" y="3162300"/>
            <a:ext cx="2057400" cy="29337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191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D357FF"/>
                    </a:solidFill>
                  </a:rPr>
                  <a:t>PC2 Residual SS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D357FF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2800" smtClean="0">
                        <a:solidFill>
                          <a:srgbClr val="D357FF"/>
                        </a:solidFill>
                        <a:latin typeface="Cambria Math"/>
                        <a:sym typeface="Wingdings" pitchFamily="2" charset="2"/>
                      </a:rPr>
                      <m:t>51</m:t>
                    </m:r>
                  </m:oMath>
                </a14:m>
                <a:endParaRPr lang="en-US" sz="2800" dirty="0" smtClean="0">
                  <a:solidFill>
                    <a:srgbClr val="D357FF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D357FF"/>
                    </a:solidFill>
                    <a:sym typeface="Wingdings" pitchFamily="2" charset="2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D357FF"/>
                        </a:solidFill>
                        <a:latin typeface="Cambria Math"/>
                        <a:sym typeface="Wingdings" pitchFamily="2" charset="2"/>
                      </a:rPr>
                      <m:t>=93%</m:t>
                    </m:r>
                  </m:oMath>
                </a14:m>
                <a:r>
                  <a:rPr lang="en-US" sz="2800" dirty="0" smtClean="0">
                    <a:solidFill>
                      <a:srgbClr val="D357FF"/>
                    </a:solidFill>
                    <a:sym typeface="Wingdings" pitchFamily="2" charset="2"/>
                  </a:rPr>
                  <a:t>  of Mean Residual Sum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4724" b="-159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6172200" y="4267200"/>
            <a:ext cx="914400" cy="228600"/>
          </a:xfrm>
          <a:prstGeom prst="roundRect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24600" y="3810000"/>
            <a:ext cx="762000" cy="228600"/>
          </a:xfrm>
          <a:prstGeom prst="roundRect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02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Genome Wide Association Study (GWAS)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Cystic Fibrosis Study:    Wright et al (2011)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Feature: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 Subjects are Close Relatives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~half SNPs are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AutoShape 2" descr="Image result for fred wright"/>
          <p:cNvSpPr>
            <a:spLocks noChangeAspect="1" noChangeArrowheads="1"/>
          </p:cNvSpPr>
          <p:nvPr/>
        </p:nvSpPr>
        <p:spPr bwMode="auto">
          <a:xfrm>
            <a:off x="155575" y="-441325"/>
            <a:ext cx="619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AutoShape 4" descr="Image result for fred wright"/>
          <p:cNvSpPr>
            <a:spLocks noChangeAspect="1" noChangeArrowheads="1"/>
          </p:cNvSpPr>
          <p:nvPr/>
        </p:nvSpPr>
        <p:spPr bwMode="auto">
          <a:xfrm>
            <a:off x="307975" y="-288925"/>
            <a:ext cx="619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AutoShape 6" descr="Image result for fred wright"/>
          <p:cNvSpPr>
            <a:spLocks noChangeAspect="1" noChangeArrowheads="1"/>
          </p:cNvSpPr>
          <p:nvPr/>
        </p:nvSpPr>
        <p:spPr bwMode="auto">
          <a:xfrm>
            <a:off x="460375" y="-136525"/>
            <a:ext cx="619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7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15200" y="1295400"/>
            <a:ext cx="838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35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3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4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5" name="Equation" r:id="rId8" imgW="304668" imgH="418918" progId="Equation.3">
                  <p:embed/>
                </p:oleObj>
              </mc:Choice>
              <mc:Fallback>
                <p:oleObj name="Equation" r:id="rId8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7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log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(Very Useful When   Are Orders of Mag. Apart)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8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9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0" name="Equation" r:id="rId9" imgW="304668" imgH="418918" progId="Equation.3">
                  <p:embed/>
                </p:oleObj>
              </mc:Choice>
              <mc:Fallback>
                <p:oleObj name="Equation" r:id="rId9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1" name="Equation" r:id="rId11" imgW="901309" imgH="418918" progId="Equation.3">
                  <p:embed/>
                </p:oleObj>
              </mc:Choice>
              <mc:Fallback>
                <p:oleObj name="Equation" r:id="rId11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038600" y="4114800"/>
            <a:ext cx="533400" cy="2057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476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1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log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Cumulative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vs.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2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3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05800" y="49530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4" name="Equation" r:id="rId9" imgW="190335" imgH="317225" progId="Equation.3">
                  <p:embed/>
                </p:oleObj>
              </mc:Choice>
              <mc:Fallback>
                <p:oleObj name="Equation" r:id="rId9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9530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5" name="Equation" r:id="rId10" imgW="304668" imgH="418918" progId="Equation.3">
                  <p:embed/>
                </p:oleObj>
              </mc:Choice>
              <mc:Fallback>
                <p:oleObj name="Equation" r:id="rId10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6" name="Equation" r:id="rId12" imgW="901309" imgH="418918" progId="Equation.3">
                  <p:embed/>
                </p:oleObj>
              </mc:Choice>
              <mc:Fallback>
                <p:oleObj name="Equation" r:id="rId12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29400" y="4648200"/>
          <a:ext cx="8318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7" name="Equation" r:id="rId14" imgW="736600" imgH="850900" progId="Equation.3">
                  <p:embed/>
                </p:oleObj>
              </mc:Choice>
              <mc:Fallback>
                <p:oleObj name="Equation" r:id="rId14" imgW="7366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8318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55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0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log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Cumulative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vs.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 PCA Gives SS’s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for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ree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(As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Eigenval’s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),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atch Factors of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1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2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05800" y="49530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3" name="Equation" r:id="rId9" imgW="190335" imgH="317225" progId="Equation.3">
                  <p:embed/>
                </p:oleObj>
              </mc:Choice>
              <mc:Fallback>
                <p:oleObj name="Equation" r:id="rId9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9530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4" name="Equation" r:id="rId10" imgW="304668" imgH="418918" progId="Equation.3">
                  <p:embed/>
                </p:oleObj>
              </mc:Choice>
              <mc:Fallback>
                <p:oleObj name="Equation" r:id="rId10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5" name="Equation" r:id="rId12" imgW="901309" imgH="418918" progId="Equation.3">
                  <p:embed/>
                </p:oleObj>
              </mc:Choice>
              <mc:Fallback>
                <p:oleObj name="Equation" r:id="rId12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29400" y="4648200"/>
          <a:ext cx="8318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6" name="Equation" r:id="rId14" imgW="736600" imgH="850900" progId="Equation.3">
                  <p:embed/>
                </p:oleObj>
              </mc:Choice>
              <mc:Fallback>
                <p:oleObj name="Equation" r:id="rId14" imgW="7366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8318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6705600" y="6019800"/>
          <a:ext cx="914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7" name="Equation" r:id="rId16" imgW="774364" imgH="342751" progId="Equation.3">
                  <p:embed/>
                </p:oleObj>
              </mc:Choice>
              <mc:Fallback>
                <p:oleObj name="Equation" r:id="rId16" imgW="77436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019800"/>
                        <a:ext cx="9144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848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</p:spTree>
    <p:extLst>
      <p:ext uri="{BB962C8B-B14F-4D97-AF65-F5344CB8AC3E}">
        <p14:creationId xmlns:p14="http://schemas.microsoft.com/office/powerpoint/2010/main" val="583314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3276600" y="1371600"/>
            <a:ext cx="3352800" cy="1828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38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Cumulative Power Spectrum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4953000" y="1752600"/>
            <a:ext cx="16764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3276600" y="1371600"/>
            <a:ext cx="3352800" cy="1828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58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Cumulative Power Spectrum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Common Terminology:</a:t>
            </a:r>
          </a:p>
          <a:p>
            <a:pPr marL="0" indent="0"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Called</a:t>
            </a:r>
          </a:p>
          <a:p>
            <a:pPr marL="0" indent="0" algn="ctr"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“Scree Plot”</a:t>
            </a:r>
          </a:p>
          <a:p>
            <a:pPr marL="0" indent="0" eaLnBrk="1" hangingPunct="1"/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Kruskal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(1964)                         Cattell (1966)</a:t>
            </a:r>
          </a:p>
          <a:p>
            <a:pPr marL="0" indent="0" eaLnBrk="1" hangingPunct="1"/>
            <a:endParaRPr lang="en-US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/>
            <a:r>
              <a:rPr lang="en-US" sz="1800" dirty="0" smtClean="0">
                <a:solidFill>
                  <a:srgbClr val="000000"/>
                </a:solidFill>
                <a:sym typeface="Wingdings" pitchFamily="2" charset="2"/>
              </a:rPr>
              <a:t>    (all but name “scree”)                                           (1</a:t>
            </a:r>
            <a:r>
              <a:rPr lang="en-US" sz="18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1800" dirty="0" smtClean="0">
                <a:solidFill>
                  <a:srgbClr val="000000"/>
                </a:solidFill>
                <a:sym typeface="Wingdings" pitchFamily="2" charset="2"/>
              </a:rPr>
              <a:t> Appearance of name???) 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>
          <a:xfrm>
            <a:off x="685800" y="1979613"/>
            <a:ext cx="7735888" cy="1737360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4953000" y="1752600"/>
            <a:ext cx="16764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3276600" y="1371600"/>
            <a:ext cx="3352800" cy="1828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56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Presentation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Anna Zhao</a:t>
            </a: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Surviving in the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NBA</a:t>
            </a: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View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Ethnic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Several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Outliers!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Eliminate With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4775" r="15641" b="4606"/>
          <a:stretch/>
        </p:blipFill>
        <p:spPr bwMode="auto">
          <a:xfrm>
            <a:off x="3415762" y="1139163"/>
            <a:ext cx="5728238" cy="57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33600" y="34290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4572000"/>
            <a:ext cx="1828800" cy="990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3600" y="4572000"/>
            <a:ext cx="33528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Same?!?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going on?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3619" r="16154" b="6917"/>
          <a:stretch/>
        </p:blipFill>
        <p:spPr bwMode="auto">
          <a:xfrm>
            <a:off x="3499994" y="1232697"/>
            <a:ext cx="5644006" cy="562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3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Explanation: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geometric representation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in 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fixed,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lie near surface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-sphere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tend to be ~orthogonal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Family members are half the same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Thus relatively small angle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~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60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°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Enough for families to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dominate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PCs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Spherical PC doesn’t change anything!</a:t>
                </a:r>
              </a:p>
            </p:txBody>
          </p:sp>
        </mc:Choice>
        <mc:Fallback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 b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Alternate Approach: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L1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PCA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norm,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</m:ba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𝑑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</m:ba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More robust, since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 square</a:t>
                </a:r>
              </a:p>
            </p:txBody>
          </p:sp>
        </mc:Choice>
        <mc:Fallback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Challenge: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Projections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22347" r="9487" b="4721"/>
          <a:stretch/>
        </p:blipFill>
        <p:spPr bwMode="auto">
          <a:xfrm>
            <a:off x="3139184" y="1406172"/>
            <a:ext cx="6004816" cy="545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8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several!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generalizes in different ways)</a:t>
            </a:r>
          </a:p>
          <a:p>
            <a:pPr marL="711200" indent="-711200" eaLnBrk="1" hangingPunct="1">
              <a:buFontTx/>
              <a:buAutoNum type="romanL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worst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(2-d data uniform 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lie on convex hull of data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(same example)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5791200" y="2590800"/>
          <a:ext cx="1905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2" name="Equation" r:id="rId4" imgW="1905000" imgH="1371600" progId="Equation.3">
                  <p:embed/>
                </p:oleObj>
              </mc:Choice>
              <mc:Fallback>
                <p:oleObj name="Equation" r:id="rId4" imgW="19050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90800"/>
                        <a:ext cx="1905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6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Conventional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L2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Pulls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Off </a:t>
            </a: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9" t="23040" r="20460" b="7148"/>
          <a:stretch/>
        </p:blipFill>
        <p:spPr bwMode="auto">
          <a:xfrm>
            <a:off x="3553810" y="1639399"/>
            <a:ext cx="5590190" cy="52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09800" y="4114800"/>
            <a:ext cx="5257800" cy="838200"/>
          </a:xfrm>
          <a:prstGeom prst="straightConnector1">
            <a:avLst/>
          </a:prstGeom>
          <a:ln w="38100">
            <a:solidFill>
              <a:srgbClr val="D357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22347" r="12461" b="6454"/>
          <a:stretch/>
        </p:blipFill>
        <p:spPr bwMode="auto">
          <a:xfrm>
            <a:off x="3519355" y="1535718"/>
            <a:ext cx="5624645" cy="53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Direction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124200" y="2895600"/>
            <a:ext cx="43434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7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22347" r="12461" b="6454"/>
          <a:stretch/>
        </p:blipFill>
        <p:spPr bwMode="auto">
          <a:xfrm>
            <a:off x="3519355" y="1535718"/>
            <a:ext cx="5624645" cy="53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Direction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Strange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Little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Insight)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67000" y="3962400"/>
            <a:ext cx="3048000" cy="6858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25005" r="20769" b="3450"/>
          <a:stretch/>
        </p:blipFill>
        <p:spPr bwMode="auto">
          <a:xfrm>
            <a:off x="3605700" y="1509854"/>
            <a:ext cx="5538300" cy="534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 Rotation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 L1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Computation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L1 Methods</a:t>
            </a:r>
          </a:p>
          <a:p>
            <a:pPr marL="711200" indent="-711200"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Rotation Invariant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Challenge: L1 Projections Hard to Interpret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Little Data Insight)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</a:t>
            </a:r>
          </a:p>
          <a:p>
            <a:pPr marL="711200" indent="-711200" eaLnBrk="1" hangingPunct="1">
              <a:buFont typeface="+mj-lt"/>
              <a:buAutoNum type="arabicParenR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Compute PC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Using L1</a:t>
            </a:r>
          </a:p>
          <a:p>
            <a:pPr marL="711200" indent="-711200" eaLnBrk="1" hangingPunct="1">
              <a:buFont typeface="+mj-lt"/>
              <a:buAutoNum type="arabicParenR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Compute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(Scores) Using L2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“Visual L1 PCA”  (VL1PCA)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Recent work with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Yihui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Zhou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9154" name="Picture 2" descr="https://scholar.google.com/citations?view_op=view_photo&amp;user=fJ_WwMkAAAAJ&amp;citpid=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r="23924"/>
          <a:stretch/>
        </p:blipFill>
        <p:spPr bwMode="auto">
          <a:xfrm>
            <a:off x="7459200" y="4724400"/>
            <a:ext cx="168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Excellent PC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Directions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Interpretable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Scores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t="25005" r="18204" b="3218"/>
          <a:stretch/>
        </p:blipFill>
        <p:spPr bwMode="auto">
          <a:xfrm>
            <a:off x="3553894" y="1492511"/>
            <a:ext cx="5590106" cy="53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20151" r="19179" b="3680"/>
          <a:stretch/>
        </p:blipFill>
        <p:spPr bwMode="auto">
          <a:xfrm>
            <a:off x="3255772" y="1164199"/>
            <a:ext cx="5888228" cy="56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Parabolas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Before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Two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21308" r="9948" b="2312"/>
          <a:stretch/>
        </p:blipFill>
        <p:spPr bwMode="auto">
          <a:xfrm>
            <a:off x="2685557" y="1148426"/>
            <a:ext cx="6458443" cy="57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L2PCA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Strongly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Impacted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 All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Components)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21308" r="9948" b="2312"/>
          <a:stretch/>
        </p:blipFill>
        <p:spPr bwMode="auto">
          <a:xfrm>
            <a:off x="2685557" y="1148426"/>
            <a:ext cx="6458443" cy="57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SCPA &amp;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VL1PCA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Nicely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(Vl1PCA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Slightly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Better)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21308" r="9948" b="2312"/>
          <a:stretch/>
        </p:blipFill>
        <p:spPr bwMode="auto">
          <a:xfrm>
            <a:off x="2685557" y="1148426"/>
            <a:ext cx="6458443" cy="57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L1PCA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20000"/>
                  </a:lnSpc>
                  <a:buFontTx/>
                  <a:buAutoNum type="romanLcPeriod" startAt="3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Huber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         M-estimate (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Estimate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 of population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𝑝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Can show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(sample mean)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(also called 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Mean”, …)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Again Here:    use only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(minimal impact by outliers) </a:t>
                </a:r>
              </a:p>
            </p:txBody>
          </p:sp>
        </mc:Choice>
        <mc:Fallback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  <a:blipFill rotWithShape="1">
                <a:blip r:embed="rId4"/>
                <a:stretch>
                  <a:fillRect l="-2201" t="-1520" b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14"/>
          <p:cNvGraphicFramePr>
            <a:graphicFrameLocks noChangeAspect="1"/>
          </p:cNvGraphicFramePr>
          <p:nvPr/>
        </p:nvGraphicFramePr>
        <p:xfrm>
          <a:off x="2971800" y="914400"/>
          <a:ext cx="4699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6" name="Equation" r:id="rId5" imgW="317362" imgH="330057" progId="Equation.3">
                  <p:embed/>
                </p:oleObj>
              </mc:Choice>
              <mc:Fallback>
                <p:oleObj name="Equation" r:id="rId5" imgW="317362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914400"/>
                        <a:ext cx="4699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4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21538" r="10820" b="1369"/>
          <a:stretch/>
        </p:blipFill>
        <p:spPr bwMode="auto">
          <a:xfrm>
            <a:off x="2891571" y="614889"/>
            <a:ext cx="6252429" cy="62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Longer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Feels Outliers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Still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Highlights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21423" r="13794" b="1021"/>
          <a:stretch/>
        </p:blipFill>
        <p:spPr bwMode="auto">
          <a:xfrm>
            <a:off x="2769831" y="577394"/>
            <a:ext cx="6374169" cy="62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Focus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Ethnic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2286000"/>
            <a:ext cx="1447800" cy="1752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905000" y="1676400"/>
            <a:ext cx="3810000" cy="2362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905000" y="2895600"/>
            <a:ext cx="12192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0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21423" r="13794" b="1021"/>
          <a:stretch/>
        </p:blipFill>
        <p:spPr bwMode="auto">
          <a:xfrm>
            <a:off x="2769831" y="577394"/>
            <a:ext cx="6374169" cy="62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Focus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Ethnic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Seems To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Unlabelled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133600" y="4114800"/>
            <a:ext cx="3048000" cy="22860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33600" y="5105400"/>
            <a:ext cx="4114800" cy="12954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133600" y="6172200"/>
            <a:ext cx="4038600" cy="2286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5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Now Study “Folklore” More Carefully</a:t>
            </a: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BackGround</a:t>
            </a: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History</a:t>
            </a: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Underpinnings </a:t>
            </a:r>
          </a:p>
          <a:p>
            <a:pPr marL="0" indent="0" algn="ctr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(Mathematical &amp; Computational)</a:t>
            </a:r>
          </a:p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Good Overall Reference:    </a:t>
            </a:r>
            <a:r>
              <a:rPr lang="en-US" sz="3200" dirty="0" err="1" smtClean="0">
                <a:solidFill>
                  <a:srgbClr val="000000"/>
                </a:solidFill>
              </a:rPr>
              <a:t>Jolliffe</a:t>
            </a:r>
            <a:r>
              <a:rPr lang="en-US" sz="3200" dirty="0" smtClean="0">
                <a:solidFill>
                  <a:srgbClr val="000000"/>
                </a:solidFill>
              </a:rPr>
              <a:t> (2002)</a:t>
            </a:r>
          </a:p>
        </p:txBody>
      </p:sp>
    </p:spTree>
    <p:extLst>
      <p:ext uri="{BB962C8B-B14F-4D97-AF65-F5344CB8AC3E}">
        <p14:creationId xmlns:p14="http://schemas.microsoft.com/office/powerpoint/2010/main" val="2501152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Statistics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Principal Component Analysis  (PCA)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Social Sciences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Factor Analysis (PCA is a subset)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Probability / Electrical </a:t>
            </a:r>
            <a:r>
              <a:rPr lang="en-US" sz="3200" u="sng" dirty="0" err="1" smtClean="0">
                <a:solidFill>
                  <a:srgbClr val="000000"/>
                </a:solidFill>
              </a:rPr>
              <a:t>Eng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Karhunen</a:t>
            </a:r>
            <a:r>
              <a:rPr lang="en-US" sz="3200" dirty="0" smtClean="0">
                <a:solidFill>
                  <a:srgbClr val="000000"/>
                </a:solidFill>
              </a:rPr>
              <a:t> – </a:t>
            </a:r>
            <a:r>
              <a:rPr lang="en-US" sz="3200" dirty="0" err="1" smtClean="0">
                <a:solidFill>
                  <a:srgbClr val="000000"/>
                </a:solidFill>
              </a:rPr>
              <a:t>Loeve</a:t>
            </a:r>
            <a:r>
              <a:rPr lang="en-US" sz="3200" dirty="0" smtClean="0">
                <a:solidFill>
                  <a:srgbClr val="000000"/>
                </a:solidFill>
              </a:rPr>
              <a:t> expansion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Applied Mathematics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Proper Orthogonal Decomposition (POD)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u="sng" dirty="0" smtClean="0">
                <a:solidFill>
                  <a:srgbClr val="000000"/>
                </a:solidFill>
              </a:rPr>
              <a:t>Geo-Sciences</a:t>
            </a:r>
            <a:r>
              <a:rPr lang="en-US" sz="3200" dirty="0" smtClean="0">
                <a:solidFill>
                  <a:srgbClr val="000000"/>
                </a:solidFill>
              </a:rPr>
              <a:t>:   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Empirical Orthogonal Functions (EOF)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326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Interesting Historical Note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 1</a:t>
            </a:r>
            <a:r>
              <a:rPr lang="en-US" sz="32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(?) application of PCA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Functional Data Analysis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Rao (1958)</a:t>
            </a:r>
          </a:p>
          <a:p>
            <a:pPr algn="ctr" eaLnBrk="1" hangingPunct="1">
              <a:lnSpc>
                <a:spcPct val="16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</a:pPr>
            <a:r>
              <a:rPr lang="en-US" sz="3200" dirty="0">
                <a:solidFill>
                  <a:srgbClr val="000000"/>
                </a:solidFill>
              </a:rPr>
              <a:t>1</a:t>
            </a:r>
            <a:r>
              <a:rPr lang="en-US" sz="3200" baseline="30000" dirty="0">
                <a:solidFill>
                  <a:srgbClr val="000000"/>
                </a:solidFill>
              </a:rPr>
              <a:t>st</a:t>
            </a:r>
            <a:r>
              <a:rPr lang="en-US" sz="3200" dirty="0">
                <a:solidFill>
                  <a:srgbClr val="000000"/>
                </a:solidFill>
              </a:rPr>
              <a:t> Paper with “Curves as </a:t>
            </a:r>
            <a:r>
              <a:rPr lang="en-US" sz="3200" dirty="0" smtClean="0">
                <a:solidFill>
                  <a:srgbClr val="000000"/>
                </a:solidFill>
              </a:rPr>
              <a:t>Data Objects” </a:t>
            </a:r>
            <a:r>
              <a:rPr lang="en-US" sz="3200" dirty="0">
                <a:solidFill>
                  <a:srgbClr val="000000"/>
                </a:solidFill>
              </a:rPr>
              <a:t>viewpoint</a:t>
            </a:r>
          </a:p>
          <a:p>
            <a:pPr algn="ctr"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13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Three Important (&amp; Interesting) Viewpoints: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Mathematics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Numerics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Statistics</a:t>
            </a:r>
          </a:p>
          <a:p>
            <a:pPr marL="0" indent="0" eaLnBrk="1" hangingPunct="1">
              <a:lnSpc>
                <a:spcPct val="16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Goal:  Study Interrelationships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28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Three Important (&amp; Interesting) Viewpoints: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Mathematics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Numerics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Statistics</a:t>
            </a:r>
          </a:p>
          <a:p>
            <a:pPr eaLnBrk="1" hangingPunct="1">
              <a:lnSpc>
                <a:spcPct val="16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1</a:t>
            </a:r>
            <a:r>
              <a:rPr lang="en-US" sz="3200" baseline="30000" dirty="0" smtClean="0">
                <a:solidFill>
                  <a:srgbClr val="000000"/>
                </a:solidFill>
              </a:rPr>
              <a:t>st</a:t>
            </a:r>
            <a:r>
              <a:rPr lang="en-US" sz="3200" dirty="0" smtClean="0">
                <a:solidFill>
                  <a:srgbClr val="000000"/>
                </a:solidFill>
              </a:rPr>
              <a:t>:  Review Linear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lg. and </a:t>
            </a:r>
            <a:r>
              <a:rPr lang="en-US" sz="3200" dirty="0" err="1">
                <a:solidFill>
                  <a:srgbClr val="000000"/>
                </a:solidFill>
              </a:rPr>
              <a:t>M</a:t>
            </a:r>
            <a:r>
              <a:rPr lang="en-US" sz="3200" dirty="0" err="1" smtClean="0">
                <a:solidFill>
                  <a:srgbClr val="000000"/>
                </a:solidFill>
              </a:rPr>
              <a:t>ultivar</a:t>
            </a:r>
            <a:r>
              <a:rPr lang="en-US" sz="3200" dirty="0" smtClean="0">
                <a:solidFill>
                  <a:srgbClr val="000000"/>
                </a:solidFill>
              </a:rPr>
              <a:t>. Prob.</a:t>
            </a:r>
          </a:p>
        </p:txBody>
      </p:sp>
    </p:spTree>
    <p:extLst>
      <p:ext uri="{BB962C8B-B14F-4D97-AF65-F5344CB8AC3E}">
        <p14:creationId xmlns:p14="http://schemas.microsoft.com/office/powerpoint/2010/main" val="1238189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  </a:t>
            </a:r>
          </a:p>
        </p:txBody>
      </p:sp>
      <p:sp>
        <p:nvSpPr>
          <p:cNvPr id="22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40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743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</a:pP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Singular Value Decomposition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(SVD):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For a Matrix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𝑑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Find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a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D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iagonal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M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atrix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𝑑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 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with  Entries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⋯,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𝑚𝑖𝑛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𝑑</m:t>
                            </m:r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𝑛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called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S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ingular Values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And Unitary (Rotation) Matrices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𝑑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𝑉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×</m:t>
                        </m:r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</a:t>
                </a:r>
              </a:p>
              <a:p>
                <a:pPr algn="ctr"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(recall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𝑈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𝑈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𝐼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𝑉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𝑉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𝐼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o That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𝑈𝑆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2254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743432"/>
              </a:xfrm>
              <a:prstGeom prst="rect">
                <a:avLst/>
              </a:prstGeom>
              <a:blipFill rotWithShape="1">
                <a:blip r:embed="rId3"/>
                <a:stretch>
                  <a:fillRect l="-19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8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Graphics Display Assumes    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7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8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9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0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291513"/>
              </p:ext>
            </p:extLst>
          </p:nvPr>
        </p:nvGraphicFramePr>
        <p:xfrm>
          <a:off x="5880100" y="5715000"/>
          <a:ext cx="105908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1" name="Equation" r:id="rId12" imgW="368140" imgH="177723" progId="Equation.3">
                  <p:embed/>
                </p:oleObj>
              </mc:Choice>
              <mc:Fallback>
                <p:oleObj name="Equation" r:id="rId12" imgW="368140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715000"/>
                        <a:ext cx="1059088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42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876800" cy="55626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 sphere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around until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(of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projected data)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at 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0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cxnSp>
        <p:nvCxnSpPr>
          <p:cNvPr id="28" name="Straight Arrow Connector 27"/>
          <p:cNvCxnSpPr/>
          <p:nvPr/>
        </p:nvCxnSpPr>
        <p:spPr>
          <a:xfrm>
            <a:off x="2667000" y="4800600"/>
            <a:ext cx="2209800" cy="4572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7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Full Rank Basis Matrix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2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3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4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5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971800" y="3325813"/>
            <a:ext cx="1600200" cy="17033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395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Full Rank Basis Matrix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All 0s in Bottom (and off diagonal)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6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7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8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9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200400" y="3657600"/>
            <a:ext cx="3086100" cy="214788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169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5130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Reduced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These Columns Get 0ed Out</a:t>
            </a:r>
          </a:p>
        </p:txBody>
      </p:sp>
      <p:sp>
        <p:nvSpPr>
          <p:cNvPr id="51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9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0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1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2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818188" y="3481388"/>
          <a:ext cx="9636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3" name="Equation" r:id="rId12" imgW="444240" imgH="241200" progId="Equation.3">
                  <p:embed/>
                </p:oleObj>
              </mc:Choice>
              <mc:Fallback>
                <p:oleObj name="Equation" r:id="rId12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3481388"/>
                        <a:ext cx="963612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715000" y="3429000"/>
            <a:ext cx="1143000" cy="6096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3000" y="2209800"/>
            <a:ext cx="5334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43200" y="3429000"/>
            <a:ext cx="2476500" cy="237648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55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Reduced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4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052888" y="2743200"/>
          <a:ext cx="7477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5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743200"/>
                        <a:ext cx="7477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6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7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10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Reduced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Also, Some of These May be 0    </a:t>
            </a: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8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052888" y="2743200"/>
          <a:ext cx="7477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9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743200"/>
                        <a:ext cx="7477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0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1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81450" y="3219450"/>
            <a:ext cx="2724150" cy="190023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31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Compact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    </a:t>
            </a:r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1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2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3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4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7174" name="Object 7"/>
          <p:cNvGraphicFramePr>
            <a:graphicFrameLocks noChangeAspect="1"/>
          </p:cNvGraphicFramePr>
          <p:nvPr/>
        </p:nvGraphicFramePr>
        <p:xfrm>
          <a:off x="6477000" y="2971800"/>
          <a:ext cx="3111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5" name="Equation" r:id="rId12" imgW="126720" imgH="177480" progId="Equation.3">
                  <p:embed/>
                </p:oleObj>
              </mc:Choice>
              <mc:Fallback>
                <p:oleObj name="Equation" r:id="rId1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3111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43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Compact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  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These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Get 0ed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Out  </a:t>
            </a:r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5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6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7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8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7174" name="Object 7"/>
          <p:cNvGraphicFramePr>
            <a:graphicFrameLocks noChangeAspect="1"/>
          </p:cNvGraphicFramePr>
          <p:nvPr/>
        </p:nvGraphicFramePr>
        <p:xfrm>
          <a:off x="6477000" y="2971800"/>
          <a:ext cx="3111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9" name="Equation" r:id="rId12" imgW="126720" imgH="177480" progId="Equation.3">
                  <p:embed/>
                </p:oleObj>
              </mc:Choice>
              <mc:Fallback>
                <p:oleObj name="Equation" r:id="rId1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3111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371600" y="3048000"/>
            <a:ext cx="3352800" cy="2743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47800" y="3200400"/>
            <a:ext cx="6324600" cy="2590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953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8200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221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Compact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    </a:t>
            </a: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0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1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2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3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93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7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759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</a:pP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Eigenvalue Decomposition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For a (Symmetric) Square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M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atrix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𝑑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Find a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Diagonal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Matrix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𝐷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And an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O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rthonormal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(Unitary) Matrix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𝑑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</a:t>
                </a:r>
              </a:p>
              <a:p>
                <a:pPr algn="ctr"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(i.e.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𝑑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So that: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𝐷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   i.e.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𝐷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922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759012"/>
              </a:xfrm>
              <a:prstGeom prst="rect">
                <a:avLst/>
              </a:prstGeom>
              <a:blipFill rotWithShape="1">
                <a:blip r:embed="rId3"/>
                <a:stretch>
                  <a:fillRect l="-1909" b="-11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26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Text Box 4"/>
              <p:cNvSpPr txBox="1">
                <a:spLocks noChangeArrowheads="1"/>
              </p:cNvSpPr>
              <p:nvPr/>
            </p:nvSpPr>
            <p:spPr bwMode="auto">
              <a:xfrm>
                <a:off x="381000" y="990600"/>
                <a:ext cx="8610600" cy="557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9144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Eigenvalue Decomposition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(cont.):</a:t>
                </a:r>
              </a:p>
              <a:p>
                <a:pPr eaLnBrk="1" hangingPunct="1"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Relation to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Singular Value Decomposition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(looks similar?):</a:t>
                </a:r>
              </a:p>
              <a:p>
                <a:pPr eaLnBrk="1" hangingPunct="1"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Eigenvalue Decomposition “Looks Harder”</a:t>
                </a:r>
              </a:p>
              <a:p>
                <a:pPr eaLnBrk="1" hangingPunct="1"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Since Needs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B</m:t>
                    </m:r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𝑈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𝑉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Price is Eigenvalue </a:t>
                </a:r>
                <a:r>
                  <a:rPr lang="en-US" sz="3200" dirty="0" err="1">
                    <a:solidFill>
                      <a:srgbClr val="000000"/>
                    </a:solidFill>
                    <a:sym typeface="Wingdings" pitchFamily="2" charset="2"/>
                  </a:rPr>
                  <a:t>D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ecomp’n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is Generally 	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Complex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(uses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)</a:t>
                </a:r>
              </a:p>
              <a:p>
                <a:pPr eaLnBrk="1" hangingPunct="1"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Except 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Square and Symmetric</a:t>
                </a:r>
              </a:p>
              <a:p>
                <a:pPr lvl="1" eaLnBrk="1" hangingPunct="1"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Then Eigenvalue </a:t>
                </a:r>
                <a:r>
                  <a:rPr lang="en-US" sz="3200" dirty="0" err="1">
                    <a:solidFill>
                      <a:srgbClr val="000000"/>
                    </a:solidFill>
                    <a:sym typeface="Wingdings" pitchFamily="2" charset="2"/>
                  </a:rPr>
                  <a:t>D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ecomp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. is Real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V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alued</a:t>
                </a:r>
              </a:p>
              <a:p>
                <a:pPr lvl="1" eaLnBrk="1" hangingPunct="1"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Thus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is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the </a:t>
                </a:r>
                <a:r>
                  <a:rPr lang="en-US" sz="3200" dirty="0" err="1">
                    <a:solidFill>
                      <a:srgbClr val="000000"/>
                    </a:solidFill>
                    <a:sym typeface="Wingdings" pitchFamily="2" charset="2"/>
                  </a:rPr>
                  <a:t>S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ing’r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Value </a:t>
                </a:r>
                <a:r>
                  <a:rPr lang="en-US" sz="3200" dirty="0" err="1">
                    <a:solidFill>
                      <a:srgbClr val="000000"/>
                    </a:solidFill>
                    <a:sym typeface="Wingdings" pitchFamily="2" charset="2"/>
                  </a:rPr>
                  <a:t>D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ecomp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.  with:</a:t>
                </a:r>
              </a:p>
              <a:p>
                <a:pPr marL="457200" lvl="1" indent="0" algn="ctr" eaLnBrk="1" hangingPunct="1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𝑈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𝐵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024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990600"/>
                <a:ext cx="8610600" cy="5578450"/>
              </a:xfrm>
              <a:prstGeom prst="rect">
                <a:avLst/>
              </a:prstGeom>
              <a:blipFill rotWithShape="1">
                <a:blip r:embed="rId3"/>
                <a:stretch>
                  <a:fillRect l="-1841" t="-1421" r="-14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78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use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to sphere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	M-estimation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to centered sphere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 Dog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data becomes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Ice Caps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found by PCA (on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pulled in to reduce influence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Radius of sphere unimportant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5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Better View of Relationship:</a:t>
                </a: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Singular Value Dec.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Eigenvalue Dec.</a:t>
                </a:r>
              </a:p>
              <a:p>
                <a:pPr algn="ctr" eaLnBrk="1" hangingPunct="1">
                  <a:lnSpc>
                    <a:spcPct val="150000"/>
                  </a:lnSpc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(better than on previous page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)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2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809" b="-10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22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5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521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Better View of Relationship:</a:t>
                </a: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Singular Value Dec.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Eigenvalue Dec.</a:t>
                </a:r>
              </a:p>
              <a:p>
                <a:pPr eaLnBrk="1" hangingPunct="1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Start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data matrix: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Note SVD: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𝑈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𝑆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Create square, symmetric matrix: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𝑋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indent="0"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Terminology:  “Outer Product”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indent="0"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 Contrast to:  “Inner Product”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𝑥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2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5218865"/>
              </a:xfrm>
              <a:prstGeom prst="rect">
                <a:avLst/>
              </a:prstGeom>
              <a:blipFill rotWithShape="1">
                <a:blip r:embed="rId3"/>
                <a:stretch>
                  <a:fillRect l="-1809" b="-18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23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5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5305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Better View of Relationship:</a:t>
                </a: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Singular Value Dec.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Eigenvalue Dec.</a:t>
                </a:r>
              </a:p>
              <a:p>
                <a:pPr eaLnBrk="1" hangingPunct="1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Start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data matrix: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Note SVD: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𝑈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𝑆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Create square, symmetric matrix: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𝑋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Note that: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𝑋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𝑈𝑆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𝑉𝑆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𝑈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𝑆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𝑈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Gives 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Eigenanalysis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𝑈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&amp;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𝐷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𝑆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2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5305170"/>
              </a:xfrm>
              <a:prstGeom prst="rect">
                <a:avLst/>
              </a:prstGeom>
              <a:blipFill rotWithShape="1">
                <a:blip r:embed="rId3"/>
                <a:stretch>
                  <a:fillRect l="-1809" b="-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19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8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21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</a:pP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Computation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of Singular Value and 	Eigenvalue Decompositions: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Details too complex to spend time here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 “primitive” of good software packages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Eigenvalues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,⋯,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are Unique</a:t>
                </a:r>
              </a:p>
              <a:p>
                <a:pPr marL="0" indent="0" eaLnBrk="1" hangingPunct="1">
                  <a:lnSpc>
                    <a:spcPct val="130000"/>
                  </a:lnSpc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indent="0" eaLnBrk="1" hangingPunct="1">
                  <a:lnSpc>
                    <a:spcPct val="13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indent="0" algn="ctr" eaLnBrk="1" hangingPunct="1">
                  <a:lnSpc>
                    <a:spcPct val="13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(Often Ordered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≥⋯≥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1229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213735"/>
              </a:xfrm>
              <a:prstGeom prst="rect">
                <a:avLst/>
              </a:prstGeom>
              <a:blipFill rotWithShape="1">
                <a:blip r:embed="rId3"/>
                <a:stretch>
                  <a:fillRect l="-1909" b="-15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27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8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669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</a:pP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Computation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of Singular Value and 	Eigenvalue Decompositions: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Details too complex to spend time here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 “primitive” of good software packages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Eigenvalues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,⋯,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are Unique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Col’s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⋯,</m:t>
                        </m:r>
                        <m:bar>
                          <m:bar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𝑑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are “Eigenvectors”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Eigenvectors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are “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𝜆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-Stretched” by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lang="en-US" sz="3200" b="0" dirty="0" smtClean="0">
                    <a:solidFill>
                      <a:srgbClr val="000000"/>
                    </a:solidFill>
                    <a:sym typeface="Wingdings" pitchFamily="2" charset="2"/>
                  </a:rPr>
                  <a:t>  as a</a:t>
                </a:r>
              </a:p>
              <a:p>
                <a:pPr marL="0" indent="0" eaLnBrk="1" hangingPunct="1">
                  <a:lnSpc>
                    <a:spcPct val="13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Linear Transform: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bar>
                      <m:bar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𝑖</m:t>
                            </m:r>
                          </m:sub>
                        </m:sSub>
                      </m:e>
                    </m:ba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𝑖</m:t>
                            </m:r>
                          </m:sub>
                        </m:sSub>
                      </m:e>
                    </m:ba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229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669822"/>
              </a:xfrm>
              <a:prstGeom prst="rect">
                <a:avLst/>
              </a:prstGeom>
              <a:blipFill rotWithShape="1">
                <a:blip r:embed="rId3"/>
                <a:stretch>
                  <a:fillRect l="-1909" r="-1615" b="-5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59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3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4204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60000"/>
                  </a:lnSpc>
                </a:pP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Eigenvalue </a:t>
                </a:r>
                <a:r>
                  <a:rPr lang="en-US" sz="3200" u="sng" dirty="0" err="1" smtClean="0">
                    <a:solidFill>
                      <a:srgbClr val="000000"/>
                    </a:solidFill>
                    <a:sym typeface="Wingdings" pitchFamily="2" charset="2"/>
                  </a:rPr>
                  <a:t>Decomp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.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olves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M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atrix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P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roblems: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Inversion: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𝑋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−1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sym typeface="Wingdings" pitchFamily="2" charset="2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sym typeface="Wingdings" pitchFamily="2" charset="2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332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4204869"/>
              </a:xfrm>
              <a:prstGeom prst="rect">
                <a:avLst/>
              </a:prstGeom>
              <a:blipFill rotWithShape="1">
                <a:blip r:embed="rId3"/>
                <a:stretch>
                  <a:fillRect l="-18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2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4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79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23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5414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60000"/>
                  </a:lnSpc>
                </a:pP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Eigenvalue </a:t>
                </a:r>
                <a:r>
                  <a:rPr lang="en-US" sz="3200" u="sng" dirty="0" err="1" smtClean="0">
                    <a:solidFill>
                      <a:srgbClr val="000000"/>
                    </a:solidFill>
                    <a:sym typeface="Wingdings" pitchFamily="2" charset="2"/>
                  </a:rPr>
                  <a:t>Decomp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.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olves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M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atrix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P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roblems:</a:t>
                </a:r>
              </a:p>
              <a:p>
                <a:pPr eaLnBrk="1" hangingPunct="1">
                  <a:lnSpc>
                    <a:spcPct val="16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Sq. Root: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𝑋</m:t>
                        </m:r>
                      </m:e>
                      <m:sup>
                        <m:box>
                          <m:box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sym typeface="Wingdings" pitchFamily="2" charset="2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box>
                                    <m:boxPr>
                                      <m:ctrlP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sym typeface="Wingdings" pitchFamily="2" charset="2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sym typeface="Wingdings" pitchFamily="2" charset="2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sym typeface="Wingdings" pitchFamily="2" charset="2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sym typeface="Wingdings" pitchFamily="2" charset="2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sym typeface="Wingdings" pitchFamily="2" charset="2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sup>
                                  <m:box>
                                    <m:boxPr>
                                      <m:ctrlPr>
                                        <a:rPr lang="en-US" sz="32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sym typeface="Wingdings" pitchFamily="2" charset="2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320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sym typeface="Wingdings" pitchFamily="2" charset="2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sym typeface="Wingdings" pitchFamily="2" charset="2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sym typeface="Wingdings" pitchFamily="2" charset="2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</a:p>
            </p:txBody>
          </p:sp>
        </mc:Choice>
        <mc:Fallback>
          <p:sp>
            <p:nvSpPr>
              <p:cNvPr id="1332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5414174"/>
              </a:xfrm>
              <a:prstGeom prst="rect">
                <a:avLst/>
              </a:prstGeom>
              <a:blipFill rotWithShape="1">
                <a:blip r:embed="rId3"/>
                <a:stretch>
                  <a:fillRect l="-18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2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4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87600" y="2973600"/>
                <a:ext cx="521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600" y="2973600"/>
                <a:ext cx="52129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379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3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5607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60000"/>
                  </a:lnSpc>
                </a:pP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Eigenvalue </a:t>
                </a:r>
                <a:r>
                  <a:rPr lang="en-US" sz="3200" u="sng" dirty="0" err="1" smtClean="0">
                    <a:solidFill>
                      <a:srgbClr val="000000"/>
                    </a:solidFill>
                    <a:sym typeface="Wingdings" pitchFamily="2" charset="2"/>
                  </a:rPr>
                  <a:t>Decomp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.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olves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M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atrix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P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roblems: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Char char="•"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Char char="•"/>
                </a:pPr>
                <a:endParaRPr lang="en-US" sz="3200" b="0" i="1" dirty="0" smtClean="0">
                  <a:solidFill>
                    <a:srgbClr val="000000"/>
                  </a:solidFill>
                  <a:latin typeface="Cambria Math"/>
                  <a:sym typeface="Wingdings" pitchFamily="2" charset="2"/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Char char="•"/>
                </a:pPr>
                <a:endParaRPr lang="en-US" sz="3200" b="0" i="1" dirty="0" smtClean="0">
                  <a:solidFill>
                    <a:srgbClr val="000000"/>
                  </a:solidFill>
                  <a:latin typeface="Cambria Math"/>
                  <a:sym typeface="Wingdings" pitchFamily="2" charset="2"/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Char char="•"/>
                </a:pPr>
                <a:endParaRPr lang="en-US" sz="3200" b="0" i="1" dirty="0" smtClean="0">
                  <a:solidFill>
                    <a:srgbClr val="000000"/>
                  </a:solidFill>
                  <a:latin typeface="Cambria Math"/>
                  <a:sym typeface="Wingdings" pitchFamily="2" charset="2"/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is Positive (</a:t>
                </a:r>
                <a:r>
                  <a:rPr lang="en-US" sz="3200" dirty="0" err="1">
                    <a:solidFill>
                      <a:srgbClr val="000000"/>
                    </a:solidFill>
                    <a:sym typeface="Wingdings" pitchFamily="2" charset="2"/>
                  </a:rPr>
                  <a:t>N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onn’ve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i.e. Semi) Definite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</a:p>
              <a:p>
                <a:pPr marL="0" indent="0" algn="ctr" eaLnBrk="1" hangingPunct="1"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all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&gt;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≥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 0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332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5607689"/>
              </a:xfrm>
              <a:prstGeom prst="rect">
                <a:avLst/>
              </a:prstGeom>
              <a:blipFill rotWithShape="1">
                <a:blip r:embed="rId3"/>
                <a:stretch>
                  <a:fillRect l="-1809" b="-7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2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4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87600" y="2973600"/>
                <a:ext cx="521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600" y="2973600"/>
                <a:ext cx="52129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085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Moore-Penrose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Generalized Inverse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</a:t>
            </a:r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828800" y="2819400"/>
          <a:ext cx="624840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2" name="Equation" r:id="rId4" imgW="4889160" imgH="2717640" progId="Equation.3">
                  <p:embed/>
                </p:oleObj>
              </mc:Choice>
              <mc:Fallback>
                <p:oleObj name="Equation" r:id="rId4" imgW="4889160" imgH="271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6248400" cy="346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9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21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295400" y="2057400"/>
          <a:ext cx="45894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3" name="Equation" r:id="rId6" imgW="3441600" imgH="380880" progId="Equation.3">
                  <p:embed/>
                </p:oleObj>
              </mc:Choice>
              <mc:Fallback>
                <p:oleObj name="Equation" r:id="rId6" imgW="34416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57400"/>
                        <a:ext cx="458946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3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5369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Easy to see this satisfies the definition of</a:t>
            </a:r>
          </a:p>
          <a:p>
            <a:pPr algn="ctr" eaLnBrk="1" hangingPunct="1">
              <a:lnSpc>
                <a:spcPct val="18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Generalized (Pseudo) Inverse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symmetric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symmetric</a:t>
            </a:r>
          </a:p>
        </p:txBody>
      </p: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95400" y="3048000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4" name="Equation" r:id="rId4" imgW="1447560" imgH="330120" progId="Equation.3">
                  <p:embed/>
                </p:oleObj>
              </mc:Choice>
              <mc:Fallback>
                <p:oleObj name="Equation" r:id="rId4" imgW="14475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2286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122363" y="3962400"/>
          <a:ext cx="26336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5" name="Equation" r:id="rId6" imgW="1714320" imgH="330120" progId="Equation.3">
                  <p:embed/>
                </p:oleObj>
              </mc:Choice>
              <mc:Fallback>
                <p:oleObj name="Equation" r:id="rId6" imgW="1714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3962400"/>
                        <a:ext cx="26336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219200" y="4800600"/>
          <a:ext cx="914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6" name="Equation" r:id="rId8" imgW="609480" imgH="330120" progId="Equation.3">
                  <p:embed/>
                </p:oleObj>
              </mc:Choice>
              <mc:Fallback>
                <p:oleObj name="Equation" r:id="rId8" imgW="6094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914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219200" y="5638800"/>
          <a:ext cx="9731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7" name="Equation" r:id="rId10" imgW="685800" imgH="330120" progId="Equation.3">
                  <p:embed/>
                </p:oleObj>
              </mc:Choice>
              <mc:Fallback>
                <p:oleObj name="Equation" r:id="rId10" imgW="685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38800"/>
                        <a:ext cx="97313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74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4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 Data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an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recall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Conventional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Text Box 4"/>
              <p:cNvSpPr txBox="1">
                <a:spLocks noChangeArrowheads="1"/>
              </p:cNvSpPr>
              <p:nvPr/>
            </p:nvSpPr>
            <p:spPr bwMode="auto">
              <a:xfrm>
                <a:off x="152400" y="990600"/>
                <a:ext cx="8991600" cy="5467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Moore-Penrose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Generalized Inverse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>
                  <a:lnSpc>
                    <a:spcPct val="11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Idea:  Matrix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I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nverse on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Non-Null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S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pace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of the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C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orresponding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L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inear Transformation</a:t>
                </a:r>
              </a:p>
              <a:p>
                <a:pPr eaLnBrk="1" hangingPunct="1">
                  <a:lnSpc>
                    <a:spcPct val="11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Reduces to Ordinary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I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nverse,  in Full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R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ank case,</a:t>
                </a: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i.e.  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𝑟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,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so could just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A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lways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U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se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T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his</a:t>
                </a:r>
              </a:p>
              <a:p>
                <a:pPr eaLnBrk="1" hangingPunct="1">
                  <a:lnSpc>
                    <a:spcPct val="11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Tricky aspect:</a:t>
                </a: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&gt;0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vs.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=0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”   &amp;   Floating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P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oint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A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rithmetic</a:t>
                </a:r>
              </a:p>
            </p:txBody>
          </p:sp>
        </mc:Choice>
        <mc:Fallback xmlns="">
          <p:sp>
            <p:nvSpPr>
              <p:cNvPr id="378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990600"/>
                <a:ext cx="8991600" cy="5467202"/>
              </a:xfrm>
              <a:prstGeom prst="rect">
                <a:avLst/>
              </a:prstGeom>
              <a:blipFill rotWithShape="1">
                <a:blip r:embed="rId3"/>
                <a:stretch>
                  <a:fillRect l="-1695" t="-1339" r="-949" b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79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6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6245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Moore-Penrose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Generalized Inverse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>
                  <a:lnSpc>
                    <a:spcPct val="11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Folklore:  most multivariate formulas involving matrix inversion “still work” when Generalized Inverse is used instead</a:t>
                </a:r>
              </a:p>
              <a:p>
                <a:pPr eaLnBrk="1" hangingPunct="1">
                  <a:lnSpc>
                    <a:spcPct val="110000"/>
                  </a:lnSpc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1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E.g. Least Squares Projection Formula:</a:t>
                </a:r>
              </a:p>
              <a:p>
                <a:pPr eaLnBrk="1" hangingPunct="1">
                  <a:lnSpc>
                    <a:spcPct val="110000"/>
                  </a:lnSpc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  <a:sym typeface="Wingdings" pitchFamily="2" charset="2"/>
                        </a:rPr>
                        <m:t>𝑋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sym typeface="Wingdings" pitchFamily="2" charset="2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  <a:sym typeface="Wingdings" pitchFamily="2" charset="2"/>
                            </a:rPr>
                            <m:t>𝑋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1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89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6245428"/>
              </a:xfrm>
              <a:prstGeom prst="rect">
                <a:avLst/>
              </a:prstGeom>
              <a:blipFill rotWithShape="1">
                <a:blip r:embed="rId3"/>
                <a:stretch>
                  <a:fillRect l="-1809" t="-11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6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8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68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Prob.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954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Estimate the “Theoretical </a:t>
                </a:r>
                <a:r>
                  <a:rPr lang="en-US" sz="3200" dirty="0" err="1">
                    <a:solidFill>
                      <a:srgbClr val="000000"/>
                    </a:solidFill>
                    <a:sym typeface="Wingdings" pitchFamily="2" charset="2"/>
                  </a:rPr>
                  <a:t>C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ov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.”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Σ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with the “Sample </a:t>
                </a:r>
                <a:r>
                  <a:rPr lang="en-US" sz="3200" dirty="0" err="1">
                    <a:solidFill>
                      <a:srgbClr val="000000"/>
                    </a:solidFill>
                    <a:sym typeface="Wingdings" pitchFamily="2" charset="2"/>
                  </a:rPr>
                  <a:t>C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ov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.”:</a:t>
                </a:r>
              </a:p>
              <a:p>
                <a:pPr eaLnBrk="1" hangingPunct="1">
                  <a:lnSpc>
                    <a:spcPct val="12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2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2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2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Normalizations: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Gives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U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nbiasedness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Gives MLE in Gaussian Case</a:t>
                </a:r>
              </a:p>
            </p:txBody>
          </p:sp>
        </mc:Choice>
        <mc:Fallback xmlns="">
          <p:sp>
            <p:nvSpPr>
              <p:cNvPr id="2048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954451"/>
              </a:xfrm>
              <a:prstGeom prst="rect">
                <a:avLst/>
              </a:prstGeom>
              <a:blipFill rotWithShape="1">
                <a:blip r:embed="rId4"/>
                <a:stretch>
                  <a:fillRect l="-1754" t="-6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367512"/>
              </p:ext>
            </p:extLst>
          </p:nvPr>
        </p:nvGraphicFramePr>
        <p:xfrm>
          <a:off x="914400" y="2438400"/>
          <a:ext cx="786447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3" name="Equation" r:id="rId5" imgW="7860960" imgH="1854000" progId="Equation.3">
                  <p:embed/>
                </p:oleObj>
              </mc:Choice>
              <mc:Fallback>
                <p:oleObj name="Equation" r:id="rId5" imgW="786096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7864475" cy="185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19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71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Prob.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Outer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epresentation: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           ,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here: 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04800" y="1828800"/>
          <a:ext cx="84582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9" name="Equation" r:id="rId4" imgW="7620000" imgH="1447800" progId="Equation.3">
                  <p:embed/>
                </p:oleObj>
              </mc:Choice>
              <mc:Fallback>
                <p:oleObj name="Equation" r:id="rId4" imgW="76200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458200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16"/>
          <p:cNvGraphicFramePr>
            <a:graphicFrameLocks noChangeAspect="1"/>
          </p:cNvGraphicFramePr>
          <p:nvPr/>
        </p:nvGraphicFramePr>
        <p:xfrm>
          <a:off x="457200" y="4038600"/>
          <a:ext cx="60198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0" name="Equation" r:id="rId6" imgW="4508500" imgH="812800" progId="Equation.3">
                  <p:embed/>
                </p:oleObj>
              </mc:Choice>
              <mc:Fallback>
                <p:oleObj name="Equation" r:id="rId6" imgW="4508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60198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8" name="Object 18"/>
          <p:cNvGraphicFramePr>
            <a:graphicFrameLocks noChangeAspect="1"/>
          </p:cNvGraphicFramePr>
          <p:nvPr/>
        </p:nvGraphicFramePr>
        <p:xfrm>
          <a:off x="2057400" y="5486400"/>
          <a:ext cx="59436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1" name="Equation" r:id="rId8" imgW="4520880" imgH="723600" progId="Equation.3">
                  <p:embed/>
                </p:oleObj>
              </mc:Choice>
              <mc:Fallback>
                <p:oleObj name="Equation" r:id="rId8" imgW="4520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86400"/>
                        <a:ext cx="5943600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5715000" y="4191000"/>
            <a:ext cx="838200" cy="609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05000" y="1600200"/>
            <a:ext cx="4114800" cy="259080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686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Prob.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Aside on Terminology,</a:t>
                </a:r>
              </a:p>
              <a:p>
                <a:pPr eaLnBrk="1" hangingPunct="1"/>
                <a:endParaRPr lang="en-US" sz="3200" u="sng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Inner Product:                       Outer Product: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</m:bar>
                    <m:sSup>
                      <m:sSup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</m:bar>
                      </m:e>
                      <m:sup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=                                 =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(scalar)            (matrix)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blipFill rotWithShape="1">
                <a:blip r:embed="rId3"/>
                <a:stretch>
                  <a:fillRect l="-1754" t="-7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5181600"/>
            <a:ext cx="228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467100" y="5486400"/>
            <a:ext cx="114300" cy="609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530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4724400"/>
            <a:ext cx="1752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705600" y="5791200"/>
            <a:ext cx="838200" cy="304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763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69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64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Raw Data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6" name="Picture 1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51946" b="21824"/>
          <a:stretch/>
        </p:blipFill>
        <p:spPr>
          <a:xfrm>
            <a:off x="2542253" y="2752842"/>
            <a:ext cx="4010947" cy="4105158"/>
          </a:xfrm>
          <a:noFill/>
        </p:spPr>
      </p:pic>
    </p:spTree>
    <p:extLst>
      <p:ext uri="{BB962C8B-B14F-4D97-AF65-F5344CB8AC3E}">
        <p14:creationId xmlns:p14="http://schemas.microsoft.com/office/powerpoint/2010/main" val="2378857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FF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Mean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Residuals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(Shift to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Origin)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3" name="Picture 1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51946" b="21472"/>
          <a:stretch/>
        </p:blipFill>
        <p:spPr>
          <a:xfrm>
            <a:off x="2590800" y="2727358"/>
            <a:ext cx="4010947" cy="4130642"/>
          </a:xfrm>
          <a:noFill/>
        </p:spPr>
      </p:pic>
    </p:spTree>
    <p:extLst>
      <p:ext uri="{BB962C8B-B14F-4D97-AF65-F5344CB8AC3E}">
        <p14:creationId xmlns:p14="http://schemas.microsoft.com/office/powerpoint/2010/main" val="1719594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FF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Mean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Residuals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(Shift to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Origin)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53106" b="21472"/>
          <a:stretch/>
        </p:blipFill>
        <p:spPr>
          <a:xfrm>
            <a:off x="2584951" y="2727358"/>
            <a:ext cx="3892049" cy="4130642"/>
          </a:xfrm>
          <a:noFill/>
        </p:spPr>
      </p:pic>
    </p:spTree>
    <p:extLst>
      <p:ext uri="{BB962C8B-B14F-4D97-AF65-F5344CB8AC3E}">
        <p14:creationId xmlns:p14="http://schemas.microsoft.com/office/powerpoint/2010/main" val="915346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do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result?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0508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</p:spTree>
    <p:extLst>
      <p:ext uri="{BB962C8B-B14F-4D97-AF65-F5344CB8AC3E}">
        <p14:creationId xmlns:p14="http://schemas.microsoft.com/office/powerpoint/2010/main" val="5763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Centered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Data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5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/>
          <a:stretch>
            <a:fillRect/>
          </a:stretch>
        </p:blipFill>
        <p:spPr>
          <a:xfrm>
            <a:off x="2447925" y="2087563"/>
            <a:ext cx="3984625" cy="5670550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1447800" y="2770189"/>
            <a:ext cx="2438400" cy="12541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428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C</a:t>
            </a: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entered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D</a:t>
            </a: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ata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FF"/>
                </a:solidFill>
                <a:sym typeface="Wingdings" pitchFamily="2" charset="2"/>
              </a:rPr>
              <a:t>Projections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5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/>
          <a:stretch>
            <a:fillRect/>
          </a:stretch>
        </p:blipFill>
        <p:spPr>
          <a:xfrm>
            <a:off x="2447925" y="2087563"/>
            <a:ext cx="3984625" cy="5670550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438400" y="2971800"/>
            <a:ext cx="914400" cy="11430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412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Centered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Data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FF"/>
                </a:solidFill>
                <a:sym typeface="Wingdings" pitchFamily="2" charset="2"/>
              </a:rPr>
              <a:t>Projections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Direction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5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/>
          <a:stretch>
            <a:fillRect/>
          </a:stretch>
        </p:blipFill>
        <p:spPr>
          <a:xfrm>
            <a:off x="2447925" y="2087563"/>
            <a:ext cx="3984625" cy="5670550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971800"/>
            <a:ext cx="1447800" cy="2590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937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      (i.e.           )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Variable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Over Which Will Optimize)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045100"/>
              </p:ext>
            </p:extLst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2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736080"/>
              </p:ext>
            </p:extLst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3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53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      (i.e.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       in the Direction       :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244784"/>
              </p:ext>
            </p:extLst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1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91994"/>
              </p:ext>
            </p:extLst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2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3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4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5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9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      (i.e.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       in the Direction       :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: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465226"/>
              </p:ext>
            </p:extLst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5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352579"/>
              </p:ext>
            </p:extLst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6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7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8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9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546338"/>
              </p:ext>
            </p:extLst>
          </p:nvPr>
        </p:nvGraphicFramePr>
        <p:xfrm>
          <a:off x="990600" y="4267200"/>
          <a:ext cx="7925610" cy="93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0" name="Equation" r:id="rId14" imgW="3682800" imgH="431640" progId="Equation.3">
                  <p:embed/>
                </p:oleObj>
              </mc:Choice>
              <mc:Fallback>
                <p:oleObj name="Equation" r:id="rId14" imgW="368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7925610" cy="9312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8" name="Object 31"/>
          <p:cNvGraphicFramePr>
            <a:graphicFrameLocks noChangeAspect="1"/>
          </p:cNvGraphicFramePr>
          <p:nvPr/>
        </p:nvGraphicFramePr>
        <p:xfrm>
          <a:off x="5029200" y="3886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1" name="Equation" r:id="rId16" imgW="190417" imgH="330057" progId="Equation.3">
                  <p:embed/>
                </p:oleObj>
              </mc:Choice>
              <mc:Fallback>
                <p:oleObj name="Equation" r:id="rId16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5392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      (i.e.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       in the Direction       :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: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194804"/>
              </p:ext>
            </p:extLst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4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43689"/>
              </p:ext>
            </p:extLst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5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6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7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8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022874"/>
              </p:ext>
            </p:extLst>
          </p:nvPr>
        </p:nvGraphicFramePr>
        <p:xfrm>
          <a:off x="990600" y="4267200"/>
          <a:ext cx="7925610" cy="93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9" name="Equation" r:id="rId14" imgW="3682800" imgH="431640" progId="Equation.3">
                  <p:embed/>
                </p:oleObj>
              </mc:Choice>
              <mc:Fallback>
                <p:oleObj name="Equation" r:id="rId14" imgW="368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7925610" cy="9312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6" name="Object 26"/>
          <p:cNvGraphicFramePr>
            <a:graphicFrameLocks noChangeAspect="1"/>
          </p:cNvGraphicFramePr>
          <p:nvPr/>
        </p:nvGraphicFramePr>
        <p:xfrm>
          <a:off x="3200400" y="5105400"/>
          <a:ext cx="48006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" name="Equation" r:id="rId16" imgW="4648200" imgH="812800" progId="Equation.3">
                  <p:embed/>
                </p:oleObj>
              </mc:Choice>
              <mc:Fallback>
                <p:oleObj name="Equation" r:id="rId16" imgW="46482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05400"/>
                        <a:ext cx="48006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8" name="Object 31"/>
          <p:cNvGraphicFramePr>
            <a:graphicFrameLocks noChangeAspect="1"/>
          </p:cNvGraphicFramePr>
          <p:nvPr/>
        </p:nvGraphicFramePr>
        <p:xfrm>
          <a:off x="5029200" y="3886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1" name="Equation" r:id="rId18" imgW="190417" imgH="330057" progId="Equation.3">
                  <p:embed/>
                </p:oleObj>
              </mc:Choice>
              <mc:Fallback>
                <p:oleObj name="Equation" r:id="rId18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825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      (i.e.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       in the Direction       :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: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67522"/>
              </p:ext>
            </p:extLst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3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046144"/>
              </p:ext>
            </p:extLst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4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5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6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7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25424"/>
              </p:ext>
            </p:extLst>
          </p:nvPr>
        </p:nvGraphicFramePr>
        <p:xfrm>
          <a:off x="990600" y="4267200"/>
          <a:ext cx="7925610" cy="93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8" name="Equation" r:id="rId14" imgW="3682800" imgH="431640" progId="Equation.3">
                  <p:embed/>
                </p:oleObj>
              </mc:Choice>
              <mc:Fallback>
                <p:oleObj name="Equation" r:id="rId14" imgW="368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7925610" cy="9312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6" name="Object 26"/>
          <p:cNvGraphicFramePr>
            <a:graphicFrameLocks noChangeAspect="1"/>
          </p:cNvGraphicFramePr>
          <p:nvPr/>
        </p:nvGraphicFramePr>
        <p:xfrm>
          <a:off x="3200400" y="5105400"/>
          <a:ext cx="48006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9" name="Equation" r:id="rId16" imgW="4648200" imgH="812800" progId="Equation.3">
                  <p:embed/>
                </p:oleObj>
              </mc:Choice>
              <mc:Fallback>
                <p:oleObj name="Equation" r:id="rId16" imgW="46482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05400"/>
                        <a:ext cx="48006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7" name="Object 28"/>
          <p:cNvGraphicFramePr>
            <a:graphicFrameLocks noChangeAspect="1"/>
          </p:cNvGraphicFramePr>
          <p:nvPr/>
        </p:nvGraphicFramePr>
        <p:xfrm>
          <a:off x="3200400" y="5943600"/>
          <a:ext cx="35210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70" name="Equation" r:id="rId18" imgW="3517900" imgH="812800" progId="Equation.3">
                  <p:embed/>
                </p:oleObj>
              </mc:Choice>
              <mc:Fallback>
                <p:oleObj name="Equation" r:id="rId18" imgW="3517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943600"/>
                        <a:ext cx="3521075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31"/>
          <p:cNvGraphicFramePr>
            <a:graphicFrameLocks noChangeAspect="1"/>
          </p:cNvGraphicFramePr>
          <p:nvPr/>
        </p:nvGraphicFramePr>
        <p:xfrm>
          <a:off x="5029200" y="3886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71" name="Equation" r:id="rId20" imgW="190417" imgH="330057" progId="Equation.3">
                  <p:embed/>
                </p:oleObj>
              </mc:Choice>
              <mc:Fallback>
                <p:oleObj name="Equation" r:id="rId2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203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2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3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9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(Proportional to) a</a:t>
            </a:r>
          </a:p>
          <a:p>
            <a:pPr algn="ctr" eaLnBrk="1" hangingPunct="1"/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Q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uadratic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orm in the Covariance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6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7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65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7678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2527" r="7137"/>
          <a:stretch>
            <a:fillRect/>
          </a:stretch>
        </p:blipFill>
        <p:spPr>
          <a:xfrm>
            <a:off x="990600" y="762000"/>
            <a:ext cx="7259638" cy="6661150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2971800" y="1219200"/>
            <a:ext cx="2819400" cy="604838"/>
            <a:chOff x="2971800" y="1219200"/>
            <a:chExt cx="2819400" cy="604838"/>
          </a:xfrm>
        </p:grpSpPr>
        <p:sp>
          <p:nvSpPr>
            <p:cNvPr id="27679" name="Line 34"/>
            <p:cNvSpPr>
              <a:spLocks noChangeShapeType="1"/>
            </p:cNvSpPr>
            <p:nvPr/>
          </p:nvSpPr>
          <p:spPr bwMode="auto">
            <a:xfrm>
              <a:off x="2971800" y="1524000"/>
              <a:ext cx="28194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Text Box 37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1143000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</a:rPr>
                <a:t>Rescale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0000FF"/>
                  </a:solidFill>
                </a:rPr>
                <a:t>Coords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71800" y="5867400"/>
            <a:ext cx="2743200" cy="604838"/>
            <a:chOff x="2971800" y="5867400"/>
            <a:chExt cx="2743200" cy="604838"/>
          </a:xfrm>
        </p:grpSpPr>
        <p:sp>
          <p:nvSpPr>
            <p:cNvPr id="27681" name="Line 36"/>
            <p:cNvSpPr>
              <a:spLocks noChangeShapeType="1"/>
            </p:cNvSpPr>
            <p:nvPr/>
          </p:nvSpPr>
          <p:spPr bwMode="auto">
            <a:xfrm flipH="1" flipV="1">
              <a:off x="2971800" y="6172200"/>
              <a:ext cx="2743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Text Box 38"/>
            <p:cNvSpPr txBox="1">
              <a:spLocks noChangeArrowheads="1"/>
            </p:cNvSpPr>
            <p:nvPr/>
          </p:nvSpPr>
          <p:spPr bwMode="auto">
            <a:xfrm>
              <a:off x="3962400" y="5867400"/>
              <a:ext cx="1066800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smtClean="0">
                  <a:solidFill>
                    <a:srgbClr val="0000FF"/>
                  </a:solidFill>
                </a:rPr>
                <a:t>Unscale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smtClean="0">
                  <a:solidFill>
                    <a:srgbClr val="0000FF"/>
                  </a:solidFill>
                </a:rPr>
                <a:t>Coords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77000" y="2819400"/>
            <a:ext cx="1676400" cy="2057400"/>
            <a:chOff x="6477000" y="2819400"/>
            <a:chExt cx="1676400" cy="2057400"/>
          </a:xfrm>
        </p:grpSpPr>
        <p:sp>
          <p:nvSpPr>
            <p:cNvPr id="27680" name="Line 35"/>
            <p:cNvSpPr>
              <a:spLocks noChangeShapeType="1"/>
            </p:cNvSpPr>
            <p:nvPr/>
          </p:nvSpPr>
          <p:spPr bwMode="auto">
            <a:xfrm flipH="1">
              <a:off x="7543800" y="2819400"/>
              <a:ext cx="0" cy="20574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Text Box 39"/>
            <p:cNvSpPr txBox="1">
              <a:spLocks noChangeArrowheads="1"/>
            </p:cNvSpPr>
            <p:nvPr/>
          </p:nvSpPr>
          <p:spPr bwMode="auto">
            <a:xfrm>
              <a:off x="6477000" y="3581400"/>
              <a:ext cx="1676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smtClean="0">
                  <a:solidFill>
                    <a:srgbClr val="0000FF"/>
                  </a:solidFill>
                </a:rPr>
                <a:t>Spherical    PCA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7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(Proportional to) a</a:t>
            </a:r>
          </a:p>
          <a:p>
            <a:pPr algn="ctr" eaLnBrk="1" hangingPunct="1"/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Q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uadratic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orm in the Covariance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Simple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olution Comes from the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Representation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0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1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161706"/>
              </p:ext>
            </p:extLst>
          </p:nvPr>
        </p:nvGraphicFramePr>
        <p:xfrm>
          <a:off x="4337050" y="44735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2" name="Equation" r:id="rId8" imgW="215806" imgH="330057" progId="Equation.3">
                  <p:embed/>
                </p:oleObj>
              </mc:Choice>
              <mc:Fallback>
                <p:oleObj name="Equation" r:id="rId8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44735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7" name="Object 20"/>
          <p:cNvGraphicFramePr>
            <a:graphicFrameLocks noChangeAspect="1"/>
          </p:cNvGraphicFramePr>
          <p:nvPr/>
        </p:nvGraphicFramePr>
        <p:xfrm>
          <a:off x="6019800" y="4495800"/>
          <a:ext cx="16764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3" name="Equation" r:id="rId10" imgW="1219200" imgH="330200" progId="Equation.3">
                  <p:embed/>
                </p:oleObj>
              </mc:Choice>
              <mc:Fallback>
                <p:oleObj name="Equation" r:id="rId10" imgW="12192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95800"/>
                        <a:ext cx="16764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25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(Proportional to) a</a:t>
            </a:r>
          </a:p>
          <a:p>
            <a:pPr algn="ctr" eaLnBrk="1" hangingPunct="1"/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Q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uadratic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orm in the Covariance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Simple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olution Comes from the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Representation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here                    is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Orthonormal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&amp; </a:t>
            </a: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4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5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904633"/>
              </p:ext>
            </p:extLst>
          </p:nvPr>
        </p:nvGraphicFramePr>
        <p:xfrm>
          <a:off x="4337050" y="44735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6" name="Equation" r:id="rId8" imgW="215806" imgH="330057" progId="Equation.3">
                  <p:embed/>
                </p:oleObj>
              </mc:Choice>
              <mc:Fallback>
                <p:oleObj name="Equation" r:id="rId8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44735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7" name="Object 20"/>
          <p:cNvGraphicFramePr>
            <a:graphicFrameLocks noChangeAspect="1"/>
          </p:cNvGraphicFramePr>
          <p:nvPr/>
        </p:nvGraphicFramePr>
        <p:xfrm>
          <a:off x="6019800" y="4495800"/>
          <a:ext cx="16764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7" name="Equation" r:id="rId10" imgW="1219200" imgH="330200" progId="Equation.3">
                  <p:embed/>
                </p:oleObj>
              </mc:Choice>
              <mc:Fallback>
                <p:oleObj name="Equation" r:id="rId10" imgW="12192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95800"/>
                        <a:ext cx="16764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8" name="Object 22"/>
          <p:cNvGraphicFramePr>
            <a:graphicFrameLocks noChangeAspect="1"/>
          </p:cNvGraphicFramePr>
          <p:nvPr/>
        </p:nvGraphicFramePr>
        <p:xfrm>
          <a:off x="1676400" y="5486400"/>
          <a:ext cx="1981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8" name="Equation" r:id="rId12" imgW="1651000" imgH="406400" progId="Equation.3">
                  <p:embed/>
                </p:oleObj>
              </mc:Choice>
              <mc:Fallback>
                <p:oleObj name="Equation" r:id="rId12" imgW="1651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86400"/>
                        <a:ext cx="1981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9" name="Object 24"/>
          <p:cNvGraphicFramePr>
            <a:graphicFrameLocks noChangeAspect="1"/>
          </p:cNvGraphicFramePr>
          <p:nvPr/>
        </p:nvGraphicFramePr>
        <p:xfrm>
          <a:off x="6705600" y="5453063"/>
          <a:ext cx="2438400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9" name="Equation" r:id="rId14" imgW="2286000" imgH="1320800" progId="Equation.3">
                  <p:embed/>
                </p:oleObj>
              </mc:Choice>
              <mc:Fallback>
                <p:oleObj name="Equation" r:id="rId14" imgW="2286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453063"/>
                        <a:ext cx="2438400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750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: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854027"/>
              </p:ext>
            </p:extLst>
          </p:nvPr>
        </p:nvGraphicFramePr>
        <p:xfrm>
          <a:off x="50292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8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9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17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: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136406"/>
              </p:ext>
            </p:extLst>
          </p:nvPr>
        </p:nvGraphicFramePr>
        <p:xfrm>
          <a:off x="50292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7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8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1143000" y="2209800"/>
          <a:ext cx="304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9" name="Equation" r:id="rId8" imgW="2997200" imgH="1397000" progId="Equation.3">
                  <p:embed/>
                </p:oleObj>
              </mc:Choice>
              <mc:Fallback>
                <p:oleObj name="Equation" r:id="rId8" imgW="2997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90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: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                             = “     Transform of    ”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961346"/>
              </p:ext>
            </p:extLst>
          </p:nvPr>
        </p:nvGraphicFramePr>
        <p:xfrm>
          <a:off x="50292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1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2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1143000" y="2209800"/>
          <a:ext cx="304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3" name="Equation" r:id="rId8" imgW="2997200" imgH="1397000" progId="Equation.3">
                  <p:embed/>
                </p:oleObj>
              </mc:Choice>
              <mc:Fallback>
                <p:oleObj name="Equation" r:id="rId8" imgW="2997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1" name="Object 20"/>
          <p:cNvGraphicFramePr>
            <a:graphicFrameLocks noChangeAspect="1"/>
          </p:cNvGraphicFramePr>
          <p:nvPr/>
        </p:nvGraphicFramePr>
        <p:xfrm>
          <a:off x="4724400" y="26670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4" name="Equation" r:id="rId10" imgW="241091" imgH="266469" progId="Equation.3">
                  <p:embed/>
                </p:oleObj>
              </mc:Choice>
              <mc:Fallback>
                <p:oleObj name="Equation" r:id="rId10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384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2" name="Object 24"/>
          <p:cNvGraphicFramePr>
            <a:graphicFrameLocks noChangeAspect="1"/>
          </p:cNvGraphicFramePr>
          <p:nvPr/>
        </p:nvGraphicFramePr>
        <p:xfrm>
          <a:off x="7620000" y="2590800"/>
          <a:ext cx="2730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5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590800"/>
                        <a:ext cx="2730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45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: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                             = “     Transform of    ”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= “    Rotated into     Coordinates”,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928101"/>
              </p:ext>
            </p:extLst>
          </p:nvPr>
        </p:nvGraphicFramePr>
        <p:xfrm>
          <a:off x="50292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5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6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1143000" y="2209800"/>
          <a:ext cx="304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7" name="Equation" r:id="rId8" imgW="2997200" imgH="1397000" progId="Equation.3">
                  <p:embed/>
                </p:oleObj>
              </mc:Choice>
              <mc:Fallback>
                <p:oleObj name="Equation" r:id="rId8" imgW="2997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341396"/>
              </p:ext>
            </p:extLst>
          </p:nvPr>
        </p:nvGraphicFramePr>
        <p:xfrm>
          <a:off x="4724400" y="26670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8" name="Equation" r:id="rId10" imgW="241091" imgH="266469" progId="Equation.3">
                  <p:embed/>
                </p:oleObj>
              </mc:Choice>
              <mc:Fallback>
                <p:oleObj name="Equation" r:id="rId10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384175" cy="419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2" name="Object 24"/>
          <p:cNvGraphicFramePr>
            <a:graphicFrameLocks noChangeAspect="1"/>
          </p:cNvGraphicFramePr>
          <p:nvPr/>
        </p:nvGraphicFramePr>
        <p:xfrm>
          <a:off x="7620000" y="2590800"/>
          <a:ext cx="2730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9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590800"/>
                        <a:ext cx="2730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027618"/>
              </p:ext>
            </p:extLst>
          </p:nvPr>
        </p:nvGraphicFramePr>
        <p:xfrm>
          <a:off x="3124200" y="37338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0" name="Equation" r:id="rId13" imgW="190417" imgH="330057" progId="Equation.3">
                  <p:embed/>
                </p:oleObj>
              </mc:Choice>
              <mc:Fallback>
                <p:oleObj name="Equation" r:id="rId13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7338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911806"/>
              </p:ext>
            </p:extLst>
          </p:nvPr>
        </p:nvGraphicFramePr>
        <p:xfrm>
          <a:off x="5840412" y="382905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1" name="Equation" r:id="rId14" imgW="241091" imgH="266469" progId="Equation.3">
                  <p:embed/>
                </p:oleObj>
              </mc:Choice>
              <mc:Fallback>
                <p:oleObj name="Equation" r:id="rId1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2" y="382905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7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: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                             = “     Transform of    ”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= “    Rotated into     Coordinates”,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the </a:t>
            </a:r>
            <a:r>
              <a:rPr lang="en-US" sz="3200" i="1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iagonalized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Q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uadratic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Becomes</a:t>
            </a: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219403"/>
              </p:ext>
            </p:extLst>
          </p:nvPr>
        </p:nvGraphicFramePr>
        <p:xfrm>
          <a:off x="50292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4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5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1143000" y="2209800"/>
          <a:ext cx="304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6" name="Equation" r:id="rId8" imgW="2997200" imgH="1397000" progId="Equation.3">
                  <p:embed/>
                </p:oleObj>
              </mc:Choice>
              <mc:Fallback>
                <p:oleObj name="Equation" r:id="rId8" imgW="2997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1" name="Object 20"/>
          <p:cNvGraphicFramePr>
            <a:graphicFrameLocks noChangeAspect="1"/>
          </p:cNvGraphicFramePr>
          <p:nvPr/>
        </p:nvGraphicFramePr>
        <p:xfrm>
          <a:off x="4724400" y="26670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7" name="Equation" r:id="rId10" imgW="241091" imgH="266469" progId="Equation.3">
                  <p:embed/>
                </p:oleObj>
              </mc:Choice>
              <mc:Fallback>
                <p:oleObj name="Equation" r:id="rId10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384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2" name="Object 24"/>
          <p:cNvGraphicFramePr>
            <a:graphicFrameLocks noChangeAspect="1"/>
          </p:cNvGraphicFramePr>
          <p:nvPr/>
        </p:nvGraphicFramePr>
        <p:xfrm>
          <a:off x="7620000" y="2590800"/>
          <a:ext cx="2730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8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590800"/>
                        <a:ext cx="2730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66220"/>
              </p:ext>
            </p:extLst>
          </p:nvPr>
        </p:nvGraphicFramePr>
        <p:xfrm>
          <a:off x="3124200" y="37338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9" name="Equation" r:id="rId13" imgW="190417" imgH="330057" progId="Equation.3">
                  <p:embed/>
                </p:oleObj>
              </mc:Choice>
              <mc:Fallback>
                <p:oleObj name="Equation" r:id="rId13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7338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925984"/>
              </p:ext>
            </p:extLst>
          </p:nvPr>
        </p:nvGraphicFramePr>
        <p:xfrm>
          <a:off x="5840412" y="382905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0" name="Equation" r:id="rId14" imgW="241091" imgH="266469" progId="Equation.3">
                  <p:embed/>
                </p:oleObj>
              </mc:Choice>
              <mc:Fallback>
                <p:oleObj name="Equation" r:id="rId1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2" y="382905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5" name="Object 30"/>
          <p:cNvGraphicFramePr>
            <a:graphicFrameLocks noChangeAspect="1"/>
          </p:cNvGraphicFramePr>
          <p:nvPr/>
        </p:nvGraphicFramePr>
        <p:xfrm>
          <a:off x="1981200" y="5410200"/>
          <a:ext cx="5257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1" name="Equation" r:id="rId16" imgW="4597400" imgH="838200" progId="Equation.3">
                  <p:embed/>
                </p:oleObj>
              </mc:Choice>
              <mc:Fallback>
                <p:oleObj name="Equation" r:id="rId16" imgW="4597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10200"/>
                        <a:ext cx="525780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45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1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since      is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asis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and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</p:txBody>
      </p: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438400" y="91440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3" name="Equation" r:id="rId4" imgW="241091" imgH="266469" progId="Equation.3">
                  <p:embed/>
                </p:oleObj>
              </mc:Choice>
              <mc:Fallback>
                <p:oleObj name="Equation" r:id="rId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3" name="Object 16"/>
          <p:cNvGraphicFramePr>
            <a:graphicFrameLocks noChangeAspect="1"/>
          </p:cNvGraphicFramePr>
          <p:nvPr/>
        </p:nvGraphicFramePr>
        <p:xfrm>
          <a:off x="2133600" y="1295400"/>
          <a:ext cx="1889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4" name="Equation" r:id="rId6" imgW="1892300" imgH="838200" progId="Equation.3">
                  <p:embed/>
                </p:oleObj>
              </mc:Choice>
              <mc:Fallback>
                <p:oleObj name="Equation" r:id="rId6" imgW="1892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889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5410200" y="1295400"/>
          <a:ext cx="245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5" name="Equation" r:id="rId8" imgW="2451100" imgH="838200" progId="Equation.3">
                  <p:embed/>
                </p:oleObj>
              </mc:Choice>
              <mc:Fallback>
                <p:oleObj name="Equation" r:id="rId8" imgW="2451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45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2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03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1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since      is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asis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and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otation                    Gives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istribution of the Energy of      Over the        Eigen-Directions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438400" y="91440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2" name="Equation" r:id="rId4" imgW="241091" imgH="266469" progId="Equation.3">
                  <p:embed/>
                </p:oleObj>
              </mc:Choice>
              <mc:Fallback>
                <p:oleObj name="Equation" r:id="rId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3" name="Object 16"/>
          <p:cNvGraphicFramePr>
            <a:graphicFrameLocks noChangeAspect="1"/>
          </p:cNvGraphicFramePr>
          <p:nvPr/>
        </p:nvGraphicFramePr>
        <p:xfrm>
          <a:off x="2133600" y="1295400"/>
          <a:ext cx="1889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3" name="Equation" r:id="rId6" imgW="1892300" imgH="838200" progId="Equation.3">
                  <p:embed/>
                </p:oleObj>
              </mc:Choice>
              <mc:Fallback>
                <p:oleObj name="Equation" r:id="rId6" imgW="1892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889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5410200" y="1295400"/>
          <a:ext cx="245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4" name="Equation" r:id="rId8" imgW="2451100" imgH="838200" progId="Equation.3">
                  <p:embed/>
                </p:oleObj>
              </mc:Choice>
              <mc:Fallback>
                <p:oleObj name="Equation" r:id="rId8" imgW="2451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45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5" name="Object 20"/>
          <p:cNvGraphicFramePr>
            <a:graphicFrameLocks noChangeAspect="1"/>
          </p:cNvGraphicFramePr>
          <p:nvPr/>
        </p:nvGraphicFramePr>
        <p:xfrm>
          <a:off x="3200400" y="2133600"/>
          <a:ext cx="19272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5" name="Equation" r:id="rId10" imgW="1854200" imgH="1397000" progId="Equation.3">
                  <p:embed/>
                </p:oleObj>
              </mc:Choice>
              <mc:Fallback>
                <p:oleObj name="Equation" r:id="rId10" imgW="1854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927225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Rectangle 2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50667"/>
              </p:ext>
            </p:extLst>
          </p:nvPr>
        </p:nvGraphicFramePr>
        <p:xfrm>
          <a:off x="8255000" y="32004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6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0" y="32004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0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697323"/>
              </p:ext>
            </p:extLst>
          </p:nvPr>
        </p:nvGraphicFramePr>
        <p:xfrm>
          <a:off x="6096000" y="31781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7" name="Equation" r:id="rId14" imgW="215806" imgH="330057" progId="Equation.3">
                  <p:embed/>
                </p:oleObj>
              </mc:Choice>
              <mc:Fallback>
                <p:oleObj name="Equation" r:id="rId14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1781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1" name="Rectangle 2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45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1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since      is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asis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and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otation                    Gives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istribution of the Energy of      Over the       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E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igen-Directions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                                     is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ax’d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(Over     ), by Putting all Energy in the “Largest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irection”,  i.e.           ,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here   “Eigenvalues are Ordered”, </a:t>
            </a:r>
          </a:p>
        </p:txBody>
      </p: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438400" y="91440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6" name="Equation" r:id="rId4" imgW="241091" imgH="266469" progId="Equation.3">
                  <p:embed/>
                </p:oleObj>
              </mc:Choice>
              <mc:Fallback>
                <p:oleObj name="Equation" r:id="rId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3" name="Object 16"/>
          <p:cNvGraphicFramePr>
            <a:graphicFrameLocks noChangeAspect="1"/>
          </p:cNvGraphicFramePr>
          <p:nvPr/>
        </p:nvGraphicFramePr>
        <p:xfrm>
          <a:off x="2133600" y="1295400"/>
          <a:ext cx="1889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7" name="Equation" r:id="rId6" imgW="1892300" imgH="838200" progId="Equation.3">
                  <p:embed/>
                </p:oleObj>
              </mc:Choice>
              <mc:Fallback>
                <p:oleObj name="Equation" r:id="rId6" imgW="1892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889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5410200" y="1295400"/>
          <a:ext cx="245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8" name="Equation" r:id="rId8" imgW="2451100" imgH="838200" progId="Equation.3">
                  <p:embed/>
                </p:oleObj>
              </mc:Choice>
              <mc:Fallback>
                <p:oleObj name="Equation" r:id="rId8" imgW="2451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45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5" name="Object 20"/>
          <p:cNvGraphicFramePr>
            <a:graphicFrameLocks noChangeAspect="1"/>
          </p:cNvGraphicFramePr>
          <p:nvPr/>
        </p:nvGraphicFramePr>
        <p:xfrm>
          <a:off x="3200400" y="2133600"/>
          <a:ext cx="19272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9" name="Equation" r:id="rId10" imgW="1854200" imgH="1397000" progId="Equation.3">
                  <p:embed/>
                </p:oleObj>
              </mc:Choice>
              <mc:Fallback>
                <p:oleObj name="Equation" r:id="rId10" imgW="1854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927225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Rectangle 2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101214"/>
              </p:ext>
            </p:extLst>
          </p:nvPr>
        </p:nvGraphicFramePr>
        <p:xfrm>
          <a:off x="8255000" y="32004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0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0" y="32004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0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527780"/>
              </p:ext>
            </p:extLst>
          </p:nvPr>
        </p:nvGraphicFramePr>
        <p:xfrm>
          <a:off x="6096000" y="31781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1" name="Equation" r:id="rId14" imgW="215806" imgH="330057" progId="Equation.3">
                  <p:embed/>
                </p:oleObj>
              </mc:Choice>
              <mc:Fallback>
                <p:oleObj name="Equation" r:id="rId14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1781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1" name="Rectangle 2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8" name="Object 26"/>
          <p:cNvGraphicFramePr>
            <a:graphicFrameLocks noChangeAspect="1"/>
          </p:cNvGraphicFramePr>
          <p:nvPr/>
        </p:nvGraphicFramePr>
        <p:xfrm>
          <a:off x="1295400" y="4267200"/>
          <a:ext cx="39624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2" name="Equation" r:id="rId16" imgW="4597400" imgH="838200" progId="Equation.3">
                  <p:embed/>
                </p:oleObj>
              </mc:Choice>
              <mc:Fallback>
                <p:oleObj name="Equation" r:id="rId16" imgW="4597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396240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2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9" name="Object 28"/>
          <p:cNvGraphicFramePr>
            <a:graphicFrameLocks noChangeAspect="1"/>
          </p:cNvGraphicFramePr>
          <p:nvPr/>
        </p:nvGraphicFramePr>
        <p:xfrm>
          <a:off x="8153400" y="4343400"/>
          <a:ext cx="3238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3" name="Equation" r:id="rId18" imgW="190417" imgH="330057" progId="Equation.3">
                  <p:embed/>
                </p:oleObj>
              </mc:Choice>
              <mc:Fallback>
                <p:oleObj name="Equation" r:id="rId18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4343400"/>
                        <a:ext cx="32385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10" name="Object 30"/>
          <p:cNvGraphicFramePr>
            <a:graphicFrameLocks noChangeAspect="1"/>
          </p:cNvGraphicFramePr>
          <p:nvPr/>
        </p:nvGraphicFramePr>
        <p:xfrm>
          <a:off x="3657600" y="5562600"/>
          <a:ext cx="990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4" name="Equation" r:id="rId19" imgW="736280" imgH="406224" progId="Equation.3">
                  <p:embed/>
                </p:oleObj>
              </mc:Choice>
              <mc:Fallback>
                <p:oleObj name="Equation" r:id="rId19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62600"/>
                        <a:ext cx="9906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1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851391"/>
              </p:ext>
            </p:extLst>
          </p:nvPr>
        </p:nvGraphicFramePr>
        <p:xfrm>
          <a:off x="6781800" y="6172200"/>
          <a:ext cx="2286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5" name="Equation" r:id="rId21" imgW="2032000" imgH="381000" progId="Equation.3">
                  <p:embed/>
                </p:oleObj>
              </mc:Choice>
              <mc:Fallback>
                <p:oleObj name="Equation" r:id="rId21" imgW="2032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172200"/>
                        <a:ext cx="2286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88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PC2,    Elliptical PC2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" name="NORM2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5" name="NORM2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700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Notes: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Solution is Unique when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&lt;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⋯&lt;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Else have </a:t>
                </a:r>
                <a:r>
                  <a:rPr lang="en-US" sz="3200" dirty="0" err="1">
                    <a:solidFill>
                      <a:srgbClr val="000000"/>
                    </a:solidFill>
                    <a:sym typeface="Wingdings" pitchFamily="2" charset="2"/>
                  </a:rPr>
                  <a:t>S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ol’ns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in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S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ubsp. </a:t>
                </a:r>
                <a:r>
                  <a:rPr lang="en-US" sz="3200" i="1" dirty="0" err="1">
                    <a:solidFill>
                      <a:srgbClr val="000000"/>
                    </a:solidFill>
                    <a:sym typeface="Wingdings" pitchFamily="2" charset="2"/>
                  </a:rPr>
                  <a:t>G</a:t>
                </a:r>
                <a:r>
                  <a:rPr lang="en-US" sz="3200" i="1" dirty="0" err="1" smtClean="0">
                    <a:solidFill>
                      <a:srgbClr val="000000"/>
                    </a:solidFill>
                    <a:sym typeface="Wingdings" pitchFamily="2" charset="2"/>
                  </a:rPr>
                  <a:t>en’d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 by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Projecting onto Subspace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⊥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 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Gives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as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N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ext Direction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Continue Through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3</m:t>
                            </m:r>
                          </m:sub>
                        </m:sSub>
                      </m:e>
                    </m:ba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⋯,</m:t>
                    </m:r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𝑑</m:t>
                            </m:r>
                          </m:sub>
                        </m:sSub>
                      </m:e>
                    </m:ba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700710"/>
              </a:xfrm>
              <a:prstGeom prst="rect">
                <a:avLst/>
              </a:prstGeom>
              <a:blipFill rotWithShape="1"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46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Iterated PCA Visualization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FT3FansPCax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1116012"/>
            <a:ext cx="6944783" cy="52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70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746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762000"/>
                <a:ext cx="8686800" cy="6787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Notes: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Solution is Unique when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&lt;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⋯&lt;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Else have </a:t>
                </a:r>
                <a:r>
                  <a:rPr lang="en-US" sz="3200" dirty="0" err="1">
                    <a:solidFill>
                      <a:srgbClr val="000000"/>
                    </a:solidFill>
                    <a:sym typeface="Wingdings" pitchFamily="2" charset="2"/>
                  </a:rPr>
                  <a:t>S</a:t>
                </a:r>
                <a:r>
                  <a:rPr lang="en-US" sz="3200" dirty="0" err="1" smtClean="0">
                    <a:solidFill>
                      <a:srgbClr val="000000"/>
                    </a:solidFill>
                    <a:sym typeface="Wingdings" pitchFamily="2" charset="2"/>
                  </a:rPr>
                  <a:t>ol’ns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in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S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ubsp. </a:t>
                </a:r>
                <a:r>
                  <a:rPr lang="en-US" sz="3200" i="1" dirty="0" err="1">
                    <a:solidFill>
                      <a:srgbClr val="000000"/>
                    </a:solidFill>
                    <a:sym typeface="Wingdings" pitchFamily="2" charset="2"/>
                  </a:rPr>
                  <a:t>G</a:t>
                </a:r>
                <a:r>
                  <a:rPr lang="en-US" sz="3200" i="1" dirty="0" err="1" smtClean="0">
                    <a:solidFill>
                      <a:srgbClr val="000000"/>
                    </a:solidFill>
                    <a:sym typeface="Wingdings" pitchFamily="2" charset="2"/>
                  </a:rPr>
                  <a:t>en’d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 by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𝑣</m:t>
                        </m:r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Projecting onto Subspace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⊥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,  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	Gives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as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N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ext Direction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Continue Through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3</m:t>
                            </m:r>
                          </m:sub>
                        </m:sSub>
                      </m:e>
                    </m:ba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⋯,</m:t>
                    </m:r>
                    <m:bar>
                      <m:bar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𝑑</m:t>
                            </m:r>
                          </m:sub>
                        </m:sSub>
                      </m:e>
                    </m:ba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Replace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by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Σ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get </a:t>
                </a: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Theoretical PCA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Estimated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by the Empirical Version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762000"/>
                <a:ext cx="8686800" cy="6787756"/>
              </a:xfrm>
              <a:prstGeom prst="rect">
                <a:avLst/>
              </a:prstGeom>
              <a:blipFill rotWithShape="1"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93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815" y="941500"/>
            <a:ext cx="21820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Recall Toy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Example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3200400" y="807488"/>
            <a:ext cx="594360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036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3200400" y="807488"/>
            <a:ext cx="594360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815" y="941500"/>
            <a:ext cx="36471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Recall Toy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Example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Empirical (Sample)</a:t>
            </a:r>
          </a:p>
          <a:p>
            <a:r>
              <a:rPr lang="en-US" sz="3200" dirty="0" err="1" smtClean="0">
                <a:solidFill>
                  <a:srgbClr val="000000"/>
                </a:solidFill>
              </a:rPr>
              <a:t>EigenVectors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814014" y="1981200"/>
            <a:ext cx="4805986" cy="1246188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14014" y="3227388"/>
            <a:ext cx="3510586" cy="735012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46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815" y="941500"/>
            <a:ext cx="223490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Recall Toy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Example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Theoretical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Distribution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3200400" y="807488"/>
            <a:ext cx="594360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39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815" y="941500"/>
            <a:ext cx="294183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Recall Toy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Example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Theoretical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Distribution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&amp; Eigenvectors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3200400" y="807488"/>
            <a:ext cx="594360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2743200" y="2286000"/>
            <a:ext cx="4495800" cy="2667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43200" y="4038600"/>
            <a:ext cx="35052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5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3200400" y="807488"/>
            <a:ext cx="594360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815" y="941500"/>
            <a:ext cx="376096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Recall Toy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Example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Empirical </a:t>
            </a:r>
            <a:r>
              <a:rPr lang="en-US" sz="3200" dirty="0">
                <a:solidFill>
                  <a:srgbClr val="000000"/>
                </a:solidFill>
              </a:rPr>
              <a:t>(Sample)</a:t>
            </a:r>
          </a:p>
          <a:p>
            <a:r>
              <a:rPr lang="en-US" sz="3200" dirty="0" err="1" smtClean="0">
                <a:solidFill>
                  <a:srgbClr val="000000"/>
                </a:solidFill>
              </a:rPr>
              <a:t>EigenVectors</a:t>
            </a: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Theoretical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Distribution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&amp; Eigenvectors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u="sng" dirty="0" smtClean="0">
                <a:solidFill>
                  <a:srgbClr val="000000"/>
                </a:solidFill>
              </a:rPr>
              <a:t>Different!</a:t>
            </a:r>
            <a:endParaRPr lang="en-US" sz="32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96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28600" y="511558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</a:rPr>
              <a:t>From First Class Meeting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8800" y="3962400"/>
            <a:ext cx="8686800" cy="2580620"/>
            <a:chOff x="358800" y="3962400"/>
            <a:chExt cx="8686800" cy="2580620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58800" y="601980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dirty="0" smtClean="0">
                  <a:solidFill>
                    <a:srgbClr val="000000"/>
                  </a:solidFill>
                </a:rPr>
                <a:t>Simple,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Visualizable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dirty="0" smtClean="0">
                  <a:solidFill>
                    <a:schemeClr val="bg1"/>
                  </a:solidFill>
                </a:rPr>
                <a:t>Descriptor Space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181600" y="3962400"/>
              <a:ext cx="1676400" cy="304800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3962400"/>
            <a:ext cx="8686800" cy="2133600"/>
            <a:chOff x="228600" y="3962400"/>
            <a:chExt cx="8686800" cy="2133600"/>
          </a:xfrm>
        </p:grpSpPr>
        <p:sp>
          <p:nvSpPr>
            <p:cNvPr id="2" name="Rounded Rectangle 1"/>
            <p:cNvSpPr/>
            <p:nvPr/>
          </p:nvSpPr>
          <p:spPr>
            <a:xfrm>
              <a:off x="1676400" y="3962400"/>
              <a:ext cx="1447800" cy="3048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28600" y="557278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dirty="0" smtClean="0">
                  <a:solidFill>
                    <a:srgbClr val="000000"/>
                  </a:solidFill>
                </a:rPr>
                <a:t>2-d Curves as Data In </a:t>
              </a:r>
              <a:r>
                <a:rPr lang="en-US" sz="2800" dirty="0" smtClean="0">
                  <a:solidFill>
                    <a:srgbClr val="00B050"/>
                  </a:solidFill>
                </a:rPr>
                <a:t>Object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747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28600" y="5715000"/>
            <a:ext cx="2042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Data Points</a:t>
            </a:r>
            <a:endParaRPr lang="en-US" sz="2800" i="1" dirty="0" smtClean="0">
              <a:solidFill>
                <a:srgbClr val="000000"/>
              </a:solidFill>
            </a:endParaRPr>
          </a:p>
        </p:txBody>
      </p:sp>
      <p:sp>
        <p:nvSpPr>
          <p:cNvPr id="42000" name="Line 19"/>
          <p:cNvSpPr>
            <a:spLocks noChangeShapeType="1"/>
          </p:cNvSpPr>
          <p:nvPr/>
        </p:nvSpPr>
        <p:spPr bwMode="auto">
          <a:xfrm flipV="1">
            <a:off x="1752600" y="3200400"/>
            <a:ext cx="4800600" cy="2667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3257550"/>
            <a:ext cx="3353803" cy="2980670"/>
            <a:chOff x="381000" y="3257550"/>
            <a:chExt cx="3353803" cy="2980670"/>
          </a:xfrm>
        </p:grpSpPr>
        <p:sp>
          <p:nvSpPr>
            <p:cNvPr id="42001" name="Line 20"/>
            <p:cNvSpPr>
              <a:spLocks noChangeShapeType="1"/>
            </p:cNvSpPr>
            <p:nvPr/>
          </p:nvSpPr>
          <p:spPr bwMode="auto">
            <a:xfrm flipH="1" flipV="1">
              <a:off x="2743200" y="3257550"/>
              <a:ext cx="228600" cy="260985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81000" y="5715000"/>
              <a:ext cx="33538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 smtClean="0">
                  <a:solidFill>
                    <a:srgbClr val="000000"/>
                  </a:solidFill>
                </a:rPr>
                <a:t>                  (Curves)</a:t>
              </a:r>
              <a:endParaRPr lang="en-US" sz="2800" i="1" dirty="0" smtClean="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533400" y="5715000"/>
                <a:ext cx="855234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                             are </a:t>
                </a:r>
                <a:r>
                  <a:rPr lang="en-US" sz="2800" u="sng" dirty="0" smtClean="0">
                    <a:solidFill>
                      <a:srgbClr val="000000"/>
                    </a:solidFill>
                  </a:rPr>
                  <a:t>columns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×25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matrix,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sz="2800" i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5715000"/>
                <a:ext cx="855234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765" b="-3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742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4076</TotalTime>
  <Words>4002</Words>
  <Application>Microsoft Office PowerPoint</Application>
  <PresentationFormat>On-screen Show (4:3)</PresentationFormat>
  <Paragraphs>1315</Paragraphs>
  <Slides>149</Slides>
  <Notes>149</Notes>
  <HiddenSlides>0</HiddenSlides>
  <MMClips>3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3" baseType="lpstr">
      <vt:lpstr>Default Design</vt:lpstr>
      <vt:lpstr>4_Default Design</vt:lpstr>
      <vt:lpstr>7_Default Design</vt:lpstr>
      <vt:lpstr>Equation</vt:lpstr>
      <vt:lpstr>Cornea Data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Big Picture View of PCA</vt:lpstr>
      <vt:lpstr>Big Picture View of PCA</vt:lpstr>
      <vt:lpstr>Big Picture View of PCA</vt:lpstr>
      <vt:lpstr>GWAS Data Analysis</vt:lpstr>
      <vt:lpstr>GWAS Data Analysis</vt:lpstr>
      <vt:lpstr>GWAS Data Analysis</vt:lpstr>
      <vt:lpstr>GWAS Data Analysis</vt:lpstr>
      <vt:lpstr>GWAS Data Analysis</vt:lpstr>
      <vt:lpstr>GWAS Data Analysis</vt:lpstr>
      <vt:lpstr>L1 PCA</vt:lpstr>
      <vt:lpstr>L1 PCA</vt:lpstr>
      <vt:lpstr>L1 PCA</vt:lpstr>
      <vt:lpstr>L1 PCA</vt:lpstr>
      <vt:lpstr>L1 PCA</vt:lpstr>
      <vt:lpstr>L1 PCA</vt:lpstr>
      <vt:lpstr>L1 PCA</vt:lpstr>
      <vt:lpstr>VL1 PCA</vt:lpstr>
      <vt:lpstr>VL1 PCA</vt:lpstr>
      <vt:lpstr>VL1 PCA</vt:lpstr>
      <vt:lpstr>VL1 PCA</vt:lpstr>
      <vt:lpstr>GWAS Data</vt:lpstr>
      <vt:lpstr>GWAS Data</vt:lpstr>
      <vt:lpstr>GWAS Data</vt:lpstr>
      <vt:lpstr>Detailed Look at PCA</vt:lpstr>
      <vt:lpstr>PCA:  Rediscovery – Renaming</vt:lpstr>
      <vt:lpstr>An Interesting Historical Note</vt:lpstr>
      <vt:lpstr>Detailed Look at PCA</vt:lpstr>
      <vt:lpstr>Detailed Look at PCA</vt:lpstr>
      <vt:lpstr>Review of Linear Algebra    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Recall Linear Algebra  (Cont.)</vt:lpstr>
      <vt:lpstr>Recall Linear Algebra  (Cont.)</vt:lpstr>
      <vt:lpstr>Recall Linear Algebra  (Cont.)</vt:lpstr>
      <vt:lpstr>Recall Linear Algebra  (Cont.)</vt:lpstr>
      <vt:lpstr>Recall Multivar. Prob.</vt:lpstr>
      <vt:lpstr>Recall Multivar. Prob.</vt:lpstr>
      <vt:lpstr>Recall Multivar. Prob.</vt:lpstr>
      <vt:lpstr>PCA as an Optimization Problem</vt:lpstr>
      <vt:lpstr>PCA as an Optimization Problem</vt:lpstr>
      <vt:lpstr>PCA as an Optimization Problem</vt:lpstr>
      <vt:lpstr>PCA as an Optimization Problem</vt:lpstr>
      <vt:lpstr>PCA as an Optimization Problem</vt:lpstr>
      <vt:lpstr>PCA as an Optimization Problem</vt:lpstr>
      <vt:lpstr>PCA as an Optimization Problem</vt:lpstr>
      <vt:lpstr>PCA as an Optimization Problem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Iterated PCA Visualization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Connect Math to Graphics</vt:lpstr>
      <vt:lpstr>Connect Math to Graphics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PCA Redistribution of Energy</vt:lpstr>
      <vt:lpstr>PCA Redistribution of Energy</vt:lpstr>
      <vt:lpstr>PCA Redist’n of Energy (Cont.)</vt:lpstr>
      <vt:lpstr>PCA Redist’n of Energy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Participant Presentation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223</cp:revision>
  <dcterms:created xsi:type="dcterms:W3CDTF">2001-06-08T01:38:43Z</dcterms:created>
  <dcterms:modified xsi:type="dcterms:W3CDTF">2016-02-11T00:06:51Z</dcterms:modified>
</cp:coreProperties>
</file>