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</p:sldMasterIdLst>
  <p:notesMasterIdLst>
    <p:notesMasterId r:id="rId124"/>
  </p:notesMasterIdLst>
  <p:sldIdLst>
    <p:sldId id="2152" r:id="rId3"/>
    <p:sldId id="2153" r:id="rId4"/>
    <p:sldId id="2154" r:id="rId5"/>
    <p:sldId id="2170" r:id="rId6"/>
    <p:sldId id="2174" r:id="rId7"/>
    <p:sldId id="2181" r:id="rId8"/>
    <p:sldId id="2197" r:id="rId9"/>
    <p:sldId id="2198" r:id="rId10"/>
    <p:sldId id="2199" r:id="rId11"/>
    <p:sldId id="2200" r:id="rId12"/>
    <p:sldId id="2218" r:id="rId13"/>
    <p:sldId id="2219" r:id="rId14"/>
    <p:sldId id="2220" r:id="rId15"/>
    <p:sldId id="2221" r:id="rId16"/>
    <p:sldId id="2222" r:id="rId17"/>
    <p:sldId id="2223" r:id="rId18"/>
    <p:sldId id="2224" r:id="rId19"/>
    <p:sldId id="2225" r:id="rId20"/>
    <p:sldId id="2226" r:id="rId21"/>
    <p:sldId id="2227" r:id="rId22"/>
    <p:sldId id="2228" r:id="rId23"/>
    <p:sldId id="2229" r:id="rId24"/>
    <p:sldId id="2230" r:id="rId25"/>
    <p:sldId id="2231" r:id="rId26"/>
    <p:sldId id="2232" r:id="rId27"/>
    <p:sldId id="2233" r:id="rId28"/>
    <p:sldId id="2234" r:id="rId29"/>
    <p:sldId id="2235" r:id="rId30"/>
    <p:sldId id="2236" r:id="rId31"/>
    <p:sldId id="2237" r:id="rId32"/>
    <p:sldId id="2238" r:id="rId33"/>
    <p:sldId id="2239" r:id="rId34"/>
    <p:sldId id="2240" r:id="rId35"/>
    <p:sldId id="2241" r:id="rId36"/>
    <p:sldId id="2242" r:id="rId37"/>
    <p:sldId id="2243" r:id="rId38"/>
    <p:sldId id="2244" r:id="rId39"/>
    <p:sldId id="2245" r:id="rId40"/>
    <p:sldId id="2246" r:id="rId41"/>
    <p:sldId id="2247" r:id="rId42"/>
    <p:sldId id="2248" r:id="rId43"/>
    <p:sldId id="2249" r:id="rId44"/>
    <p:sldId id="2250" r:id="rId45"/>
    <p:sldId id="2251" r:id="rId46"/>
    <p:sldId id="2252" r:id="rId47"/>
    <p:sldId id="2253" r:id="rId48"/>
    <p:sldId id="2254" r:id="rId49"/>
    <p:sldId id="2255" r:id="rId50"/>
    <p:sldId id="2256" r:id="rId51"/>
    <p:sldId id="2257" r:id="rId52"/>
    <p:sldId id="2258" r:id="rId53"/>
    <p:sldId id="2259" r:id="rId54"/>
    <p:sldId id="2260" r:id="rId55"/>
    <p:sldId id="2261" r:id="rId56"/>
    <p:sldId id="2262" r:id="rId57"/>
    <p:sldId id="2263" r:id="rId58"/>
    <p:sldId id="2264" r:id="rId59"/>
    <p:sldId id="2265" r:id="rId60"/>
    <p:sldId id="2266" r:id="rId61"/>
    <p:sldId id="2267" r:id="rId62"/>
    <p:sldId id="2268" r:id="rId63"/>
    <p:sldId id="2269" r:id="rId64"/>
    <p:sldId id="2270" r:id="rId65"/>
    <p:sldId id="2271" r:id="rId66"/>
    <p:sldId id="2272" r:id="rId67"/>
    <p:sldId id="2273" r:id="rId68"/>
    <p:sldId id="2274" r:id="rId69"/>
    <p:sldId id="2275" r:id="rId70"/>
    <p:sldId id="2276" r:id="rId71"/>
    <p:sldId id="2277" r:id="rId72"/>
    <p:sldId id="2278" r:id="rId73"/>
    <p:sldId id="2279" r:id="rId74"/>
    <p:sldId id="2280" r:id="rId75"/>
    <p:sldId id="2281" r:id="rId76"/>
    <p:sldId id="2282" r:id="rId77"/>
    <p:sldId id="2283" r:id="rId78"/>
    <p:sldId id="2284" r:id="rId79"/>
    <p:sldId id="2285" r:id="rId80"/>
    <p:sldId id="2286" r:id="rId81"/>
    <p:sldId id="2287" r:id="rId82"/>
    <p:sldId id="2288" r:id="rId83"/>
    <p:sldId id="2289" r:id="rId84"/>
    <p:sldId id="2290" r:id="rId85"/>
    <p:sldId id="2291" r:id="rId86"/>
    <p:sldId id="2292" r:id="rId87"/>
    <p:sldId id="2072" r:id="rId88"/>
    <p:sldId id="2073" r:id="rId89"/>
    <p:sldId id="2074" r:id="rId90"/>
    <p:sldId id="2075" r:id="rId91"/>
    <p:sldId id="2076" r:id="rId92"/>
    <p:sldId id="2077" r:id="rId93"/>
    <p:sldId id="2078" r:id="rId94"/>
    <p:sldId id="2080" r:id="rId95"/>
    <p:sldId id="2081" r:id="rId96"/>
    <p:sldId id="2082" r:id="rId97"/>
    <p:sldId id="2083" r:id="rId98"/>
    <p:sldId id="2084" r:id="rId99"/>
    <p:sldId id="2085" r:id="rId100"/>
    <p:sldId id="2086" r:id="rId101"/>
    <p:sldId id="2087" r:id="rId102"/>
    <p:sldId id="2088" r:id="rId103"/>
    <p:sldId id="2089" r:id="rId104"/>
    <p:sldId id="2090" r:id="rId105"/>
    <p:sldId id="2091" r:id="rId106"/>
    <p:sldId id="2092" r:id="rId107"/>
    <p:sldId id="2093" r:id="rId108"/>
    <p:sldId id="2098" r:id="rId109"/>
    <p:sldId id="2099" r:id="rId110"/>
    <p:sldId id="2100" r:id="rId111"/>
    <p:sldId id="2102" r:id="rId112"/>
    <p:sldId id="2103" r:id="rId113"/>
    <p:sldId id="2101" r:id="rId114"/>
    <p:sldId id="2104" r:id="rId115"/>
    <p:sldId id="2105" r:id="rId116"/>
    <p:sldId id="2106" r:id="rId117"/>
    <p:sldId id="2107" r:id="rId118"/>
    <p:sldId id="2108" r:id="rId119"/>
    <p:sldId id="2109" r:id="rId120"/>
    <p:sldId id="2111" r:id="rId121"/>
    <p:sldId id="2112" r:id="rId122"/>
    <p:sldId id="2069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6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181312233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2864099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6649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4952063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0989449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9310450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0030779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210729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185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3532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8454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5875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0489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1564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3667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3530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3870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5826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034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2509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4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BFBAD-A957-431D-8E0B-0BCB25F65E0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6384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3797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9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B07C69-3012-46B7-9F76-A9361AD96CB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5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F2F0EE-6B8E-4E35-AE11-B3BA41A46D2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08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0B6DE-4151-439A-A75A-5EEB9E7788E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94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66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BFD5B-F26D-4907-8AD3-CE64F3CC886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77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70F025-5B14-4900-9677-C6EBF933A78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93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3F8435-E907-46F8-8BDC-10E6FD33796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B8BA7-5CDE-49A1-94BB-C59A9A0931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01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D72DB7-82A5-40B7-B329-B043B0E27F00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4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C28ACA-1071-43FF-BB7B-18136796C02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67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C63610-4E6A-4184-91F5-D465D6CAE69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14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FB711-3261-44D5-996D-9EB2AB4E436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04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1C2EF-11AC-4B76-8A0F-D23B15AD4CE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74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3C40E2-1DEE-45A9-BD93-EE515042D23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84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FE5B9-8EDF-4AF8-A644-81DAD7E5A95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00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E7EB22-818F-45A2-A444-AF2A0BE0D73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56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B7A25A-9732-4A86-8728-570FC2BA7BB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78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09A36-DE9D-404A-AF3E-4ACAA8C905D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4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08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F3DD25-1C65-43C8-9092-38257C6C025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27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00D897-98ED-4F2C-B1C3-AAAC050ED4B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08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654848-DAC2-4F09-8C51-9665B63AB6B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84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8C16E-F006-409F-93D7-B4BF4755436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11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C5CA7-6852-4AAA-83F9-1B40282D406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18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10CB3-237B-4FC6-8E8F-ACE095E0147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2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45FBAB-2730-4A85-ADAC-6727879DC05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6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FAF686-DF56-4BF1-847F-BDA23B53791D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07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C70F1-C3BC-43A5-86AA-17AEC7FEADA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100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92DDB-4A88-46ED-AFC7-D8C191DBC0C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4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45552-4324-4A61-B292-54D792CF8B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76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F7959-5F7A-49B9-83B0-214E854D6E6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69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4EE0DB-8D24-4183-9C1B-79EC91A117D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504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05958-5A91-47F2-B3FA-C539738A572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24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88E875-BC31-41C0-BF00-DAF17683F44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22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4F4371-70AC-48FA-AFA4-6D2A3DA62B3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12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09B6D1-92B5-489A-90D6-B45536D44EB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26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756C1-C758-4DAC-BC51-C95187BAA5D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634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42307B-04F5-4BA9-A28C-59E0C142CCD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050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08D389-A050-48D8-9985-35F588F29E0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028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808212-700A-44CF-BE17-7B1A921DFDE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6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3680B1-777A-4E4E-820C-BC1D60AEB08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89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EA2B8C-F027-4B2C-8E4F-2B4A4603A67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86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4EC43-F8E1-4975-953C-8AD2007FAB5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265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DA9258-5766-458A-A4E1-40BD7262860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388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029421-DF29-4EB3-8133-1DCA48A62B0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117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7936A-8621-44E5-A290-9EEADAA6DDF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968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FF9D6F-811F-4CE8-82B8-E01F0D308AE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046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02691-D214-48C2-A23E-3EA63CA3379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834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22A39E-8683-4FAA-969A-ECBF79C90E1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321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A3FB5-5AE2-41FC-ACE8-7F3CBDD9D4E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890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1275EB-D57E-497C-A7B8-D47DF785240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3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5F3CE3-AC50-4091-9E76-9BB03721DE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818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09B3A1-A934-4D8C-A878-BA42EB500C2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560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6843A-A35C-462D-BF91-49EE1115E1B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294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8A12A0-3EEB-4F3C-B877-711DB800BAE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01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D29D31-36A3-4493-958F-29C8A59AE26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24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220E4C-2871-4C7E-906B-B5D43ED9CC8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975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9D4AB-7B26-4438-8C45-075EBBA5C3F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207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FC247-4D2A-4353-AE45-EC64A9C21F6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27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F7DB9-800D-4538-925B-A80C4C8DA7F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606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EF783-7989-4470-AF2E-67924156BF0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356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E03F4E-66EB-4F89-B5B1-8189A0BB4F2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0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46795-5ABB-4C9A-AD64-41C3CC1732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93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08AF9-96CF-4854-AC8F-48F934721E1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413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DCAE1-4A9C-432B-A816-1CB2FE65045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818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2E5BE-0AA1-4C91-8DE9-705B8BF9C07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01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4B1B5-B7CB-4FED-8043-6AD6339DD0B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338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31C5E-64B1-4F6C-9909-D6C305B9330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8327735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184EB-CF51-4195-8F6C-ED6CA26F0B2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935881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F192E-B2D8-4CE9-A571-7015CAF437A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335100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E9D41-4C03-4DA0-A0E9-48D62771AB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037149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1713E4-F860-439E-92BA-4BBC15350C3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062970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34649B-95C3-4053-827F-51B1D3353D1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1258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BC92D6-A429-42DC-AF49-6EEAD79D04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280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61464-81F3-4E31-BBA5-023AA6127D2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485814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10E9B9-82E0-4FE1-964B-4F07B100246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7044613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C4AB9-9E73-4D72-B0FA-C476D301E2A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852513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8B2BBD-A024-4AF1-ADE0-C2A2E462F0C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033725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CDBD72-1C8C-4252-B19E-809670DC1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788822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521E8B-3784-4A14-A181-B0E350EAACC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821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6955739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608399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5428067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4800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5FBC9-C1B1-483E-B3A8-75507E5284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213530454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1820818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623095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885153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1700348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3690651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9953087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95633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6654139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4854671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7463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8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8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6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5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6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60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48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0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7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3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2227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But C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Seems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“Better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Clustered”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16085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classes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t="-1622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3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Vertical Axis in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Based on: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Distance Metric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many, e.g.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∞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…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Linkage Function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(Reflects Clustering Type)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A </a:t>
            </a:r>
            <a:r>
              <a:rPr lang="en-US" sz="4800" u="sng" dirty="0" smtClean="0">
                <a:solidFill>
                  <a:srgbClr val="00B050"/>
                </a:solidFill>
              </a:rPr>
              <a:t>Lot</a:t>
            </a:r>
            <a:r>
              <a:rPr lang="en-US" sz="4800" dirty="0" smtClean="0">
                <a:solidFill>
                  <a:srgbClr val="00B050"/>
                </a:solidFill>
              </a:rPr>
              <a:t> of “Art” Involved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References: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MacQueen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(1967)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See Also:    Wikipedia</a:t>
            </a:r>
          </a:p>
        </p:txBody>
      </p:sp>
    </p:spTree>
    <p:extLst>
      <p:ext uri="{BB962C8B-B14F-4D97-AF65-F5344CB8AC3E}">
        <p14:creationId xmlns:p14="http://schemas.microsoft.com/office/powerpoint/2010/main" val="32416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Xiao Yang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of Climate Data</a:t>
            </a: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Huijun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Qian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Quantitative Analysis of Non-muscle 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Myosin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Minifilaments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   for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 indices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among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 clusters by “class means”</a:t>
                </a: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(within class means)   </a:t>
                </a: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0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t="-1622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9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Measure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well clustered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using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Within Class Sum of Squares</a:t>
                </a:r>
              </a:p>
              <a:p>
                <a:pPr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4"/>
                <a:stretch>
                  <a:fillRect l="-1926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19400" y="3336925"/>
          <a:ext cx="333942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5" imgW="1130040" imgH="469800" progId="Equation.3">
                  <p:embed/>
                </p:oleObj>
              </mc:Choice>
              <mc:Fallback>
                <p:oleObj name="Equation" r:id="rId5" imgW="1130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36925"/>
                        <a:ext cx="333942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Variation: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Put on scale 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proportions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(i.e. in  [0,1])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By dividing “within class SS”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by “overall SS”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Gives Cluster Index: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extLst/>
          </p:nvPr>
        </p:nvGraphicFramePr>
        <p:xfrm>
          <a:off x="2362200" y="41910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8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Notes on Cluster Index:</a:t>
                </a: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CI = 0    when all data at cluster means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CI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small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tight clusters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little variation)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CI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big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poor clustering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most of variation)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CI = 1    when all cluster means are same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4"/>
                <a:stretch>
                  <a:fillRect l="-1926" t="-1506" r="-1407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114800" y="1066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5" imgW="2158920" imgH="876240" progId="Equation.3">
                  <p:embed/>
                </p:oleObj>
              </mc:Choice>
              <mc:Fallback>
                <p:oleObj name="Equation" r:id="rId5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66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8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 Goal: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data   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Choose classes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To miminize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191000" y="30480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3276600" y="21336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6" imgW="622080" imgH="241200" progId="Equation.3">
                  <p:embed/>
                </p:oleObj>
              </mc:Choice>
              <mc:Fallback>
                <p:oleObj name="Equation" r:id="rId6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581400" y="4114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Equation" r:id="rId8" imgW="2158920" imgH="876240" progId="Equation.3">
                  <p:embed/>
                </p:oleObj>
              </mc:Choice>
              <mc:Fallback>
                <p:oleObj name="Equation" r:id="rId8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7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10410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0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</p:txBody>
      </p:sp>
    </p:spTree>
    <p:extLst>
      <p:ext uri="{BB962C8B-B14F-4D97-AF65-F5344CB8AC3E}">
        <p14:creationId xmlns:p14="http://schemas.microsoft.com/office/powerpoint/2010/main" val="5419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28018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1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1010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1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Visual presentation: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map over scale space: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Blue: slope significantly upwards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above 0)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Red: slope significantly downwards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below 0) </a:t>
            </a:r>
          </a:p>
          <a:p>
            <a:pPr marL="711200" indent="-711200" eaLnBrk="1" hangingPunct="1"/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Purple: slope insignificant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contains 0)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5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2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</p:txBody>
      </p:sp>
    </p:spTree>
    <p:extLst>
      <p:ext uri="{BB962C8B-B14F-4D97-AF65-F5344CB8AC3E}">
        <p14:creationId xmlns:p14="http://schemas.microsoft.com/office/powerpoint/2010/main" val="5042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0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-  Marron &amp; Wand (1992)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#9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n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1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2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Finally all 3 Modes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273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2739" name="Line 36"/>
          <p:cNvSpPr>
            <a:spLocks noChangeShapeType="1"/>
          </p:cNvSpPr>
          <p:nvPr/>
        </p:nvSpPr>
        <p:spPr bwMode="auto">
          <a:xfrm flipV="1">
            <a:off x="4267200" y="2667000"/>
            <a:ext cx="37338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flipV="1">
            <a:off x="4495800" y="43434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4038600" y="5257800"/>
            <a:ext cx="4038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2590800"/>
            <a:ext cx="2209800" cy="1200329"/>
            <a:chOff x="76200" y="2590800"/>
            <a:chExt cx="2209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590800"/>
              <a:ext cx="144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C. Index </a:t>
              </a:r>
              <a:r>
                <a:rPr lang="en-US" dirty="0" smtClean="0">
                  <a:solidFill>
                    <a:srgbClr val="000000"/>
                  </a:solidFill>
                </a:rPr>
                <a:t>for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Clustering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Greens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&amp;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Blues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517620" y="2590800"/>
              <a:ext cx="768380" cy="60016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0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Curve Shows CI for Many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Reasonable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Clusterings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7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Multiple local minima (large number)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Maybe disconnected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Optimization 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can be tricky…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Extension to 2-d: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 in Scale Space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Challenge: Visualization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Godtliebsen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(2002, 2004, 2006)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2652346"/>
            <a:ext cx="6444383" cy="2876747"/>
            <a:chOff x="1295400" y="2652346"/>
            <a:chExt cx="6444383" cy="287674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7" t="18120" r="18422" b="18873"/>
            <a:stretch/>
          </p:blipFill>
          <p:spPr bwMode="auto">
            <a:xfrm>
              <a:off x="1295400" y="2667000"/>
              <a:ext cx="3301800" cy="28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8" t="14581" r="20459" b="11474"/>
            <a:stretch/>
          </p:blipFill>
          <p:spPr bwMode="auto">
            <a:xfrm>
              <a:off x="4876800" y="2652346"/>
              <a:ext cx="2862983" cy="287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62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have 4 (or more) local mins</a:t>
            </a:r>
          </a:p>
          <a:p>
            <a:pPr lvl="1"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9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4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1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10472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44278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3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187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76635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352800" y="2743200"/>
            <a:ext cx="31242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2743200"/>
            <a:ext cx="7620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2743200"/>
            <a:ext cx="21336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9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41955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638800" y="2743200"/>
            <a:ext cx="2895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72200" y="2743200"/>
            <a:ext cx="9144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2743200"/>
            <a:ext cx="990600" cy="1066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33601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62000" y="2743200"/>
            <a:ext cx="2514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19300" y="2743200"/>
            <a:ext cx="3543300" cy="2438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02695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76400" y="2362200"/>
            <a:ext cx="3810000" cy="35814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810000" y="2362200"/>
              <a:ext cx="1676400" cy="2514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69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911003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096000" y="3048000"/>
            <a:ext cx="1371600" cy="218694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7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6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Now Consider K &gt; 2: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How well does it work?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23473"/>
              </p:ext>
            </p:extLst>
          </p:nvPr>
        </p:nvGraphicFramePr>
        <p:xfrm>
          <a:off x="1295400" y="1981200"/>
          <a:ext cx="6411913" cy="204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6411913" cy="2046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0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7685</TotalTime>
  <Words>1575</Words>
  <Application>Microsoft Office PowerPoint</Application>
  <PresentationFormat>On-screen Show (4:3)</PresentationFormat>
  <Paragraphs>551</Paragraphs>
  <Slides>121</Slides>
  <Notes>121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4" baseType="lpstr">
      <vt:lpstr>Default Design</vt:lpstr>
      <vt:lpstr>12_Default Design</vt:lpstr>
      <vt:lpstr>Equation</vt:lpstr>
      <vt:lpstr>Statistical Smoothing</vt:lpstr>
      <vt:lpstr>Kernel Density Estimation</vt:lpstr>
      <vt:lpstr>Scatterplot Smoothing</vt:lpstr>
      <vt:lpstr>SiZer Background</vt:lpstr>
      <vt:lpstr>SiZer Background</vt:lpstr>
      <vt:lpstr>SiZer Background</vt:lpstr>
      <vt:lpstr>SiZer Background</vt:lpstr>
      <vt:lpstr>SiZer Overview</vt:lpstr>
      <vt:lpstr>PCA to find clusters</vt:lpstr>
      <vt:lpstr>PCA to find clusters</vt:lpstr>
      <vt:lpstr>Clustering</vt:lpstr>
      <vt:lpstr>Clustering</vt:lpstr>
      <vt:lpstr>K-means Clustering</vt:lpstr>
      <vt:lpstr>K-means Clustering</vt:lpstr>
      <vt:lpstr>K-means Clustering</vt:lpstr>
      <vt:lpstr>K-means 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353</cp:revision>
  <dcterms:created xsi:type="dcterms:W3CDTF">2001-06-08T01:38:43Z</dcterms:created>
  <dcterms:modified xsi:type="dcterms:W3CDTF">2016-03-29T00:12:19Z</dcterms:modified>
</cp:coreProperties>
</file>