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5" r:id="rId2"/>
    <p:sldMasterId id="2147483720" r:id="rId3"/>
    <p:sldMasterId id="2147483733" r:id="rId4"/>
  </p:sldMasterIdLst>
  <p:notesMasterIdLst>
    <p:notesMasterId r:id="rId167"/>
  </p:notesMasterIdLst>
  <p:sldIdLst>
    <p:sldId id="2414" r:id="rId5"/>
    <p:sldId id="2420" r:id="rId6"/>
    <p:sldId id="2445" r:id="rId7"/>
    <p:sldId id="2467" r:id="rId8"/>
    <p:sldId id="2470" r:id="rId9"/>
    <p:sldId id="2471" r:id="rId10"/>
    <p:sldId id="2476" r:id="rId11"/>
    <p:sldId id="2480" r:id="rId12"/>
    <p:sldId id="2489" r:id="rId13"/>
    <p:sldId id="2496" r:id="rId14"/>
    <p:sldId id="2497" r:id="rId15"/>
    <p:sldId id="2498" r:id="rId16"/>
    <p:sldId id="2499" r:id="rId17"/>
    <p:sldId id="2508" r:id="rId18"/>
    <p:sldId id="2511" r:id="rId19"/>
    <p:sldId id="2523" r:id="rId20"/>
    <p:sldId id="2114" r:id="rId21"/>
    <p:sldId id="2116" r:id="rId22"/>
    <p:sldId id="2118" r:id="rId23"/>
    <p:sldId id="2119" r:id="rId24"/>
    <p:sldId id="2294" r:id="rId25"/>
    <p:sldId id="2295" r:id="rId26"/>
    <p:sldId id="2293" r:id="rId27"/>
    <p:sldId id="2120" r:id="rId28"/>
    <p:sldId id="2121" r:id="rId29"/>
    <p:sldId id="2124" r:id="rId30"/>
    <p:sldId id="2126" r:id="rId31"/>
    <p:sldId id="2128" r:id="rId32"/>
    <p:sldId id="2129" r:id="rId33"/>
    <p:sldId id="2132" r:id="rId34"/>
    <p:sldId id="2135" r:id="rId35"/>
    <p:sldId id="2138" r:id="rId36"/>
    <p:sldId id="2141" r:id="rId37"/>
    <p:sldId id="2143" r:id="rId38"/>
    <p:sldId id="2296" r:id="rId39"/>
    <p:sldId id="2299" r:id="rId40"/>
    <p:sldId id="2300" r:id="rId41"/>
    <p:sldId id="2301" r:id="rId42"/>
    <p:sldId id="2303" r:id="rId43"/>
    <p:sldId id="2304" r:id="rId44"/>
    <p:sldId id="2305" r:id="rId45"/>
    <p:sldId id="2306" r:id="rId46"/>
    <p:sldId id="2307" r:id="rId47"/>
    <p:sldId id="2308" r:id="rId48"/>
    <p:sldId id="2311" r:id="rId49"/>
    <p:sldId id="2313" r:id="rId50"/>
    <p:sldId id="2314" r:id="rId51"/>
    <p:sldId id="2315" r:id="rId52"/>
    <p:sldId id="2316" r:id="rId53"/>
    <p:sldId id="2317" r:id="rId54"/>
    <p:sldId id="2318" r:id="rId55"/>
    <p:sldId id="2319" r:id="rId56"/>
    <p:sldId id="2320" r:id="rId57"/>
    <p:sldId id="2322" r:id="rId58"/>
    <p:sldId id="2382" r:id="rId59"/>
    <p:sldId id="2383" r:id="rId60"/>
    <p:sldId id="2327" r:id="rId61"/>
    <p:sldId id="2328" r:id="rId62"/>
    <p:sldId id="2331" r:id="rId63"/>
    <p:sldId id="2332" r:id="rId64"/>
    <p:sldId id="2333" r:id="rId65"/>
    <p:sldId id="2334" r:id="rId66"/>
    <p:sldId id="2335" r:id="rId67"/>
    <p:sldId id="2336" r:id="rId68"/>
    <p:sldId id="2337" r:id="rId69"/>
    <p:sldId id="2338" r:id="rId70"/>
    <p:sldId id="2339" r:id="rId71"/>
    <p:sldId id="2340" r:id="rId72"/>
    <p:sldId id="2341" r:id="rId73"/>
    <p:sldId id="2342" r:id="rId74"/>
    <p:sldId id="2384" r:id="rId75"/>
    <p:sldId id="2343" r:id="rId76"/>
    <p:sldId id="2344" r:id="rId77"/>
    <p:sldId id="2385" r:id="rId78"/>
    <p:sldId id="2345" r:id="rId79"/>
    <p:sldId id="2346" r:id="rId80"/>
    <p:sldId id="2347" r:id="rId81"/>
    <p:sldId id="2348" r:id="rId82"/>
    <p:sldId id="2349" r:id="rId83"/>
    <p:sldId id="2350" r:id="rId84"/>
    <p:sldId id="2354" r:id="rId85"/>
    <p:sldId id="2355" r:id="rId86"/>
    <p:sldId id="2356" r:id="rId87"/>
    <p:sldId id="2357" r:id="rId88"/>
    <p:sldId id="2358" r:id="rId89"/>
    <p:sldId id="2359" r:id="rId90"/>
    <p:sldId id="2360" r:id="rId91"/>
    <p:sldId id="2361" r:id="rId92"/>
    <p:sldId id="2362" r:id="rId93"/>
    <p:sldId id="2363" r:id="rId94"/>
    <p:sldId id="2364" r:id="rId95"/>
    <p:sldId id="2365" r:id="rId96"/>
    <p:sldId id="2386" r:id="rId97"/>
    <p:sldId id="2387" r:id="rId98"/>
    <p:sldId id="2369" r:id="rId99"/>
    <p:sldId id="2370" r:id="rId100"/>
    <p:sldId id="2371" r:id="rId101"/>
    <p:sldId id="2372" r:id="rId102"/>
    <p:sldId id="2373" r:id="rId103"/>
    <p:sldId id="2374" r:id="rId104"/>
    <p:sldId id="2375" r:id="rId105"/>
    <p:sldId id="2376" r:id="rId106"/>
    <p:sldId id="2377" r:id="rId107"/>
    <p:sldId id="2378" r:id="rId108"/>
    <p:sldId id="2379" r:id="rId109"/>
    <p:sldId id="2380" r:id="rId110"/>
    <p:sldId id="2388" r:id="rId111"/>
    <p:sldId id="2389" r:id="rId112"/>
    <p:sldId id="2413" r:id="rId113"/>
    <p:sldId id="2391" r:id="rId114"/>
    <p:sldId id="2392" r:id="rId115"/>
    <p:sldId id="2394" r:id="rId116"/>
    <p:sldId id="2395" r:id="rId117"/>
    <p:sldId id="2396" r:id="rId118"/>
    <p:sldId id="2397" r:id="rId119"/>
    <p:sldId id="2398" r:id="rId120"/>
    <p:sldId id="2399" r:id="rId121"/>
    <p:sldId id="2401" r:id="rId122"/>
    <p:sldId id="2402" r:id="rId123"/>
    <p:sldId id="2403" r:id="rId124"/>
    <p:sldId id="2404" r:id="rId125"/>
    <p:sldId id="2405" r:id="rId126"/>
    <p:sldId id="2406" r:id="rId127"/>
    <p:sldId id="2407" r:id="rId128"/>
    <p:sldId id="2408" r:id="rId129"/>
    <p:sldId id="2409" r:id="rId130"/>
    <p:sldId id="2410" r:id="rId131"/>
    <p:sldId id="2411" r:id="rId132"/>
    <p:sldId id="2412" r:id="rId133"/>
    <p:sldId id="2614" r:id="rId134"/>
    <p:sldId id="2525" r:id="rId135"/>
    <p:sldId id="2526" r:id="rId136"/>
    <p:sldId id="2527" r:id="rId137"/>
    <p:sldId id="2528" r:id="rId138"/>
    <p:sldId id="2529" r:id="rId139"/>
    <p:sldId id="2530" r:id="rId140"/>
    <p:sldId id="2531" r:id="rId141"/>
    <p:sldId id="2532" r:id="rId142"/>
    <p:sldId id="2533" r:id="rId143"/>
    <p:sldId id="2534" r:id="rId144"/>
    <p:sldId id="2535" r:id="rId145"/>
    <p:sldId id="2536" r:id="rId146"/>
    <p:sldId id="2537" r:id="rId147"/>
    <p:sldId id="2538" r:id="rId148"/>
    <p:sldId id="2539" r:id="rId149"/>
    <p:sldId id="2540" r:id="rId150"/>
    <p:sldId id="2542" r:id="rId151"/>
    <p:sldId id="2545" r:id="rId152"/>
    <p:sldId id="2547" r:id="rId153"/>
    <p:sldId id="2548" r:id="rId154"/>
    <p:sldId id="2549" r:id="rId155"/>
    <p:sldId id="2550" r:id="rId156"/>
    <p:sldId id="2551" r:id="rId157"/>
    <p:sldId id="2552" r:id="rId158"/>
    <p:sldId id="2554" r:id="rId159"/>
    <p:sldId id="2557" r:id="rId160"/>
    <p:sldId id="2558" r:id="rId161"/>
    <p:sldId id="2559" r:id="rId162"/>
    <p:sldId id="2560" r:id="rId163"/>
    <p:sldId id="2561" r:id="rId164"/>
    <p:sldId id="2562" r:id="rId165"/>
    <p:sldId id="2069" r:id="rId1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000000"/>
    <a:srgbClr val="00E7E7"/>
    <a:srgbClr val="EBE600"/>
    <a:srgbClr val="FFDCDC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slide" Target="slides/slide150.xml"/><Relationship Id="rId159" Type="http://schemas.openxmlformats.org/officeDocument/2006/relationships/slide" Target="slides/slide155.xml"/><Relationship Id="rId170" Type="http://schemas.openxmlformats.org/officeDocument/2006/relationships/theme" Target="theme/theme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65" Type="http://schemas.openxmlformats.org/officeDocument/2006/relationships/slide" Target="slides/slide16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71" Type="http://schemas.openxmlformats.org/officeDocument/2006/relationships/tableStyles" Target="tableStyle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slide" Target="slides/slide16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64" Type="http://schemas.openxmlformats.org/officeDocument/2006/relationships/slide" Target="slides/slide160.xml"/><Relationship Id="rId16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8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1700348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E26F7-4B46-4DCE-87AF-34117213877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FDD387-24A5-4724-B53A-0B15865931A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0E49AC-DAA1-43D1-A918-D352B072D29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1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C0D575-EAD8-4592-A34B-5A48AEEF81B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FAEC5F-78A9-4A3C-8B59-BD3A0BF4CB1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3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A7BCE2-DF95-4086-8B1B-5B275088F43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4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8EDA1E-D3B3-4B31-ACBC-9F459F3686E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0C742-8ACC-4CEF-A1FE-0A210C1B557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6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02BF3E-E145-4356-B0B4-BBA4078A08B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7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B10F1-3CE5-4C3C-A118-505E3C6BE79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3690651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2022C3-3763-4526-9548-3500C5AE7E0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F7295F-AA33-4F96-9C2C-AECBC98BCC6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3DBA58-F7D6-4BF5-9E01-9E052CA527A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EC309-E611-441D-B804-0A0D6B997C9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92786F-3C0F-4C53-A218-6075F7C9EDE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3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70D753-EC15-445B-A1B3-6807322F274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4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C441C7-4DE7-4676-94C4-3FAB1322DCB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BD4598-2FF0-441A-A9BC-32CF1CE0BE7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6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64CC5B-02A0-436A-B0EF-2B04285CD45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347EEB-C4B5-4284-B805-440BB6FEBD5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9953087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518AA0-562C-402B-831B-B89390F79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9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0A9738-538A-4B62-A193-BA8CDFE1972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24B0C-2AB6-4A0A-8ECF-170A2E4279E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4CE564-74E1-4B7A-8B43-F9A04BC4C93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7CC17B-B5D9-4281-8665-0C0CA2629D5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21203-C7D9-46D9-B2CF-1458F02F7C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21203-C7D9-46D9-B2CF-1458F02F7C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21203-C7D9-46D9-B2CF-1458F02F7C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21203-C7D9-46D9-B2CF-1458F02F7C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4F8F75-67FA-487A-AD0D-7089EB6B52C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6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5956335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075153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200318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9793996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128236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134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18390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135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498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136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6972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137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08927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138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16505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139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94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00307799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140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4415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141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223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142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729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143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12213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144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12127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1674206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3753768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2061106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050425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8929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335326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3617326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767863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7522682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7844070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1355679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155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01305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156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7078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157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75483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158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92185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159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54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37974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160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11414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6270577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89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58947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ADDD64-6C2E-48C4-9BEE-D1DB14796AF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6393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AB7449-5F0E-4E0A-AE58-802A8745854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30423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9BFD5B-F26D-4907-8AD3-CE64F3CC886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77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82351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40089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69582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82351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05D420-6180-43B3-8611-45651E3603B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54407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AA1402-0624-4340-908F-781EF052D1A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04677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F67D4B-14F2-410E-8A70-C96E5F7FCA5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47380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B22C37-98D1-48E4-A741-B1DB85C4886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73734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C26CB7-7F77-4583-BEA9-9373D6B8DD8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55955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AE570A-8DAF-4C6D-A84E-4EFF7486472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733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305958-5A91-47F2-B3FA-C539738A572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24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61AD22-11EC-4E4F-AA1A-533D7E5BAAA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534510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1664E-F885-438C-B1AD-7CD9C03CF46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679922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BC563-019E-4E48-8E35-1FCCE98EBB6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79235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1BF6E-6298-4931-951F-18D88AC8BD8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141151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F5687A-746C-42D1-8166-77D73747538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699730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A55930-FFE4-4C71-831A-A233FEFB4E6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568145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23CEF-E768-4970-B38A-A3CAE57EF3F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35405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C1C656-8FE0-4F8E-BB9A-4CA7FFED0F9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462552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DB9EA-BA56-4D77-AE57-70BC43A4D91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990774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DB9EA-BA56-4D77-AE57-70BC43A4D91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40505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6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6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220E4C-2871-4C7E-906B-B5D43ED9CC8F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975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DB9EA-BA56-4D77-AE57-70BC43A4D91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820090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0EE182-EA98-488E-8358-FCD3F87B1C7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973938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0EE182-EA98-488E-8358-FCD3F87B1C7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720656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0EE182-EA98-488E-8358-FCD3F87B1C7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98546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0EE182-EA98-488E-8358-FCD3F87B1C7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996905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973767-D470-46A0-8676-64BF161563F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644671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206CB3-A70E-4E24-887C-1A86047B1A1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601398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206CB3-A70E-4E24-887C-1A86047B1A1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309511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52F57B-8BD5-4D3D-8662-A003C614713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850880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F7B725-EC43-448E-8F02-9961720662D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31266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2F7DB9-800D-4538-925B-A80C4C8DA7F8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606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821916-3579-4647-9EE6-3D5FAAB6703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207196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015B08-84A6-4E67-B9D4-C5827271BA5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861179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59DCD-82D3-4FEF-B329-1E0384D0043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033618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CDF792-429C-4DF9-9FF9-F2AE6FFACDC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174131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DAB6B4-A344-4227-AA1B-9B250AC27C5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671679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DAB6B4-A344-4227-AA1B-9B250AC27C5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671679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6E08A-0370-4FE0-A97B-08061B869EE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536301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E2B55-35ED-4253-BB48-7086CD6224E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800027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E02BA3-56F3-4E5E-BF2A-A5DAD5659E8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244642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6EA6CF-719D-4C2D-B255-B8904402CD0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23182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0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8EF783-7989-4470-AF2E-67924156BF0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356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6EA6CF-719D-4C2D-B255-B8904402CD0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231826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6EA6CF-719D-4C2D-B255-B8904402CD0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231826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0DCD5B-3D97-4501-8FC5-A16C8C63EEF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309813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DDBC97-8C22-4FD0-AEA6-71BE0785B4B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4625354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CF9D98-04CD-47ED-B463-94B42B5841C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027496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43ACBB-44AE-4D88-96D7-ED175A6BD8C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07757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D7D61A-0BAD-4EF6-A652-1329C812C09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9954127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CD7B54-5DC9-40FA-996D-EEF5601BC43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1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1577427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B9E75D-8C44-4F1D-9D48-FF07365B217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2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019344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3931DC-72D1-4A23-9449-223A0DBD7DC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39016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5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5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74B1B5-B7CB-4FED-8043-6AD6339DD0B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3386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3AF75-5C40-471B-BCA2-B31D1F77620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904940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3931DC-72D1-4A23-9449-223A0DBD7DC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3901655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3931DC-72D1-4A23-9449-223A0DBD7DC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3901655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3931DC-72D1-4A23-9449-223A0DBD7DC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3901655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3931DC-72D1-4A23-9449-223A0DBD7DC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3901655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788A8E-5945-4CBC-93CB-6962268ED61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784648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665985-B48B-48AE-83CB-D2B19AECEEA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6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AC67E2-94BE-442C-9964-23F75EB2DD4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70B819-DBC9-4C5D-8613-0B49357D8CE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3CD317-21FC-4510-AD9F-6D3F4AF35BA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8E9D41-4C03-4DA0-A0E9-48D62771AB7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0371491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7B58A0-3905-46BE-B913-B7E94BD331C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D58E76-D443-40E7-B659-6D68C0556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5F46A-8F7C-40D6-98DA-C571003296A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D92F7F-56A5-4B9D-B852-B9DD7410673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D4DC42-E3FE-4A4D-82F9-01618BF8607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6D65FE-1875-42AA-B9C6-2B848650817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5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6CF5A7-D4AF-43A4-AF37-A753C4D1735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5FEB4-47EF-49DA-AC1C-7A0D2C8CC99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C7BC02-55E1-46D2-809A-B5C4C06D407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9FDF2F-A28A-45EC-9A61-51E486239BE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6955739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E9EB21-98AB-425F-9DBD-5D8888C3074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348365-AD45-4529-B68E-B58D43D1B9D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C5AAD5-8DD5-4280-ACE3-D250AD7EAE9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9CEC29-DFCA-4E45-865D-A407A299727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9CEC29-DFCA-4E45-865D-A407A299727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F5166A-B584-41A5-9120-A34440C696E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72F0B9-32F3-4906-BFCD-5B137D380CD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4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EF1F1E-E661-4956-9EB8-1F2C7BB9040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889B21-CE4A-4C03-B4C6-7B2216E472D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E643DE-C293-4822-9874-F3FAF13CB35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8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10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81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7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6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5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50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62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60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48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9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06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68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19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9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43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5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18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96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79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47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30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20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45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48092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41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01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235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76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88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036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028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0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82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75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040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5496667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6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973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23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51170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5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9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9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9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9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4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notesSlide" Target="../notesSlides/notesSlide136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4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4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4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4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4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4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4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39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39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39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39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39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39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39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39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39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4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4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4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4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4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39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62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0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2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" Type="http://schemas.openxmlformats.org/officeDocument/2006/relationships/notesSlide" Target="../notesSlides/notesSlide63.xml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4.wmf"/><Relationship Id="rId3" Type="http://schemas.openxmlformats.org/officeDocument/2006/relationships/notesSlide" Target="../notesSlides/notesSlide65.xml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42.bin"/><Relationship Id="rId3" Type="http://schemas.openxmlformats.org/officeDocument/2006/relationships/notesSlide" Target="../notesSlides/notesSlide66.xml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27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52.bin"/><Relationship Id="rId3" Type="http://schemas.openxmlformats.org/officeDocument/2006/relationships/notesSlide" Target="../notesSlides/notesSlide67.xml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27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34.wmf"/><Relationship Id="rId3" Type="http://schemas.openxmlformats.org/officeDocument/2006/relationships/notesSlide" Target="../notesSlides/notesSlide68.xml"/><Relationship Id="rId21" Type="http://schemas.openxmlformats.org/officeDocument/2006/relationships/oleObject" Target="../embeddings/oleObject63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58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23" Type="http://schemas.openxmlformats.org/officeDocument/2006/relationships/oleObject" Target="../embeddings/oleObject64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Idea:    Given data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Assign each object to a class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similar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objects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Completely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data driven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assign labels to data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“Unsupervised Learning”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Contrast to Classification (Discrimination)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predetermined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given classes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“Supervised Learning”</a:t>
                </a: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 rotWithShape="1">
                <a:blip r:embed="rId3"/>
                <a:stretch>
                  <a:fillRect l="-1926" t="-1622" b="-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4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Nice Graphical Introduction: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515739"/>
              </p:ext>
            </p:extLst>
          </p:nvPr>
        </p:nvGraphicFramePr>
        <p:xfrm>
          <a:off x="1594416" y="1524001"/>
          <a:ext cx="5492184" cy="1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Equation" r:id="rId5" imgW="2743200" imgH="876240" progId="Equation.3">
                  <p:embed/>
                </p:oleObj>
              </mc:Choice>
              <mc:Fallback>
                <p:oleObj name="Equation" r:id="rId5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416" y="1524001"/>
                        <a:ext cx="5492184" cy="1752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676400" y="2362200"/>
            <a:ext cx="3810000" cy="3581400"/>
            <a:chOff x="1676400" y="2362200"/>
            <a:chExt cx="3810000" cy="358140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3810000" y="2362200"/>
              <a:ext cx="1676400" cy="25146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676400" y="2362200"/>
              <a:ext cx="3810000" cy="3581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58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2755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Distribution clearly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Gaussian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Except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near the middle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Q-Q curve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 very linear there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(closely follows 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o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Suggests Gaussian approx.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good there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that MAD scale estimate is good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(Always a good idea to do such diagnostics)</a:t>
            </a:r>
          </a:p>
        </p:txBody>
      </p:sp>
    </p:spTree>
    <p:extLst>
      <p:ext uri="{BB962C8B-B14F-4D97-AF65-F5344CB8AC3E}">
        <p14:creationId xmlns:p14="http://schemas.microsoft.com/office/powerpoint/2010/main" val="31459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203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943600" y="5646003"/>
            <a:ext cx="3051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Now Check Effect of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Using SD, not MAD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9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8153400" cy="50292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Checks that estimation of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𝜎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matters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Show sample 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s.d.</a:t>
                </a: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is indeed too large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As expected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Variation assessed by </a:t>
                </a:r>
                <a:r>
                  <a:rPr lang="en-US" dirty="0" smtClean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Q-Q envelope plot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Shows variation not negligible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Not surprising with </a:t>
                </a:r>
                <a:r>
                  <a:rPr lang="en-US" i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 ~ 5 million</a:t>
                </a:r>
              </a:p>
            </p:txBody>
          </p:sp>
        </mc:Choice>
        <mc:Fallback xmlns="">
          <p:sp>
            <p:nvSpPr>
              <p:cNvPr id="3686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8153400" cy="5029200"/>
              </a:xfrm>
              <a:blipFill rotWithShape="1">
                <a:blip r:embed="rId3"/>
                <a:stretch>
                  <a:fillRect l="-1720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03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Biological Covariance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Σ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6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Keep only “large” eigenvalues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altLang="ko-KR" b="0" i="0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6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Defined as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&gt;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6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for null distribution, use eigenvalues:</a:t>
                </a:r>
              </a:p>
              <a:p>
                <a:pPr marL="0" indent="0" algn="ctr" eaLnBrk="1" hangingPunct="1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,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⋯,</m:t>
                      </m:r>
                      <m:func>
                        <m:func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378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pic>
        <p:nvPicPr>
          <p:cNvPr id="204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</p:spTree>
    <p:extLst>
      <p:ext uri="{BB962C8B-B14F-4D97-AF65-F5344CB8AC3E}">
        <p14:creationId xmlns:p14="http://schemas.microsoft.com/office/powerpoint/2010/main" val="22371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Eigenval’s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eigenvalues 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&gt;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!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Suggests biology is very strong here!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I.e. very strong signal to noise ratio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Have more structure than can analyze</a:t>
                </a:r>
              </a:p>
              <a:p>
                <a:pPr algn="ctr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(with only 533 data points)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Data are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very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far from pure noise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don’t actually use Factor Anal. Model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Instead end up with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estim’d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eigenvalues</a:t>
                </a:r>
              </a:p>
            </p:txBody>
          </p:sp>
        </mc:Choice>
        <mc:Fallback xmlns="">
          <p:sp>
            <p:nvSpPr>
              <p:cNvPr id="389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614" t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1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Do we need the factor model?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Explore this with another data set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(with fewer genes)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This time: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n = 315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cases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d = 306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genes</a:t>
            </a:r>
          </a:p>
        </p:txBody>
      </p:sp>
    </p:spTree>
    <p:extLst>
      <p:ext uri="{BB962C8B-B14F-4D97-AF65-F5344CB8AC3E}">
        <p14:creationId xmlns:p14="http://schemas.microsoft.com/office/powerpoint/2010/main" val="236788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4842" r="8546" b="4842"/>
          <a:stretch>
            <a:fillRect/>
          </a:stretch>
        </p:blipFill>
        <p:spPr bwMode="auto">
          <a:xfrm>
            <a:off x="1143000" y="1400175"/>
            <a:ext cx="70961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3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2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Try another data set, with fewer genes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This time:</a:t>
                </a:r>
              </a:p>
              <a:p>
                <a:pPr lvl="1"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First ~110 eigenvalues 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&gt;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lvl="1"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Rest are negligible</a:t>
                </a:r>
              </a:p>
              <a:p>
                <a:pPr lvl="1"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threshold smaller ones 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399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614" t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2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8768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Now simulate from null distribution using: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1,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𝑑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𝑗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 </m:t>
                    </m:r>
                    <m:r>
                      <a:rPr lang="en-US" altLang="ko-KR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(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indep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.)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Again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rotation invariance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makes this work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(and location invariance)</a:t>
                </a:r>
              </a:p>
            </p:txBody>
          </p:sp>
        </mc:Choice>
        <mc:Fallback xmlns="">
          <p:sp>
            <p:nvSpPr>
              <p:cNvPr id="409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876800"/>
              </a:xfrm>
              <a:blipFill rotWithShape="1">
                <a:blip r:embed="rId3"/>
                <a:stretch>
                  <a:fillRect l="-1834" t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27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Nice Graphical Introduction: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773421"/>
              </p:ext>
            </p:extLst>
          </p:nvPr>
        </p:nvGraphicFramePr>
        <p:xfrm>
          <a:off x="1594416" y="1524001"/>
          <a:ext cx="5492184" cy="1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Equation" r:id="rId5" imgW="2743200" imgH="876240" progId="Equation.3">
                  <p:embed/>
                </p:oleObj>
              </mc:Choice>
              <mc:Fallback>
                <p:oleObj name="Equation" r:id="rId5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416" y="1524001"/>
                        <a:ext cx="5492184" cy="1752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6096000" y="3048000"/>
            <a:ext cx="1371600" cy="218694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Then compare </a:t>
            </a: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data CI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 simulated null population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Spirit similar to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now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significance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happens for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values of CI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39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 example (details to follow)</a:t>
            </a:r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685800" y="14478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FFFFFF"/>
                </a:solidFill>
              </a:rPr>
              <a:t>P-val = 0.0045</a:t>
            </a:r>
          </a:p>
        </p:txBody>
      </p:sp>
    </p:spTree>
    <p:extLst>
      <p:ext uri="{BB962C8B-B14F-4D97-AF65-F5344CB8AC3E}">
        <p14:creationId xmlns:p14="http://schemas.microsoft.com/office/powerpoint/2010/main" val="18736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Modalities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major applications: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</a:t>
            </a:r>
            <a:r>
              <a:rPr lang="en-US" altLang="ko-KR" i="1" dirty="0" err="1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clusterings</a:t>
            </a:r>
            <a:endParaRPr lang="en-US" altLang="ko-KR" i="1" dirty="0" smtClean="0">
              <a:solidFill>
                <a:srgbClr val="FF00FF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for those found in heat map)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given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Times New Roman" pitchFamily="18" charset="0"/>
              <a:buAutoNum type="romanUcPeriod" startAt="2"/>
            </a:pP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Test if known cluster can be </a:t>
            </a:r>
            <a:r>
              <a:rPr lang="en-US" altLang="ko-KR" i="1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further split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</p:txBody>
      </p:sp>
    </p:spTree>
    <p:extLst>
      <p:ext uri="{BB962C8B-B14F-4D97-AF65-F5344CB8AC3E}">
        <p14:creationId xmlns:p14="http://schemas.microsoft.com/office/powerpoint/2010/main" val="315251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Analyze Perou 500 breast cancer data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(large cross study combined data set)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 folklore:   5 classes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Luminal A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Luminal B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Normal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B0F0"/>
                </a:solidFill>
                <a:latin typeface="Arial" charset="0"/>
                <a:ea typeface="Gulim" pitchFamily="34" charset="-127"/>
                <a:cs typeface="Arial" charset="0"/>
              </a:rPr>
              <a:t>Her 2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Basal</a:t>
            </a:r>
          </a:p>
        </p:txBody>
      </p:sp>
    </p:spTree>
    <p:extLst>
      <p:ext uri="{BB962C8B-B14F-4D97-AF65-F5344CB8AC3E}">
        <p14:creationId xmlns:p14="http://schemas.microsoft.com/office/powerpoint/2010/main" val="17667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PCA View – real clusters???</a:t>
            </a:r>
          </a:p>
        </p:txBody>
      </p:sp>
      <p:pic>
        <p:nvPicPr>
          <p:cNvPr id="211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746125" y="1431925"/>
            <a:ext cx="7827963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9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DWD Dir’ns View – real clusters???</a:t>
            </a:r>
          </a:p>
        </p:txBody>
      </p:sp>
      <p:pic>
        <p:nvPicPr>
          <p:cNvPr id="212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762000" y="14351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4572000" y="2895600"/>
            <a:ext cx="1600200" cy="2590800"/>
          </a:xfrm>
          <a:prstGeom prst="rect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– Fundamental Question</a:t>
            </a:r>
          </a:p>
        </p:txBody>
      </p:sp>
      <p:pic>
        <p:nvPicPr>
          <p:cNvPr id="214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4" t="30261" r="35043" b="25420"/>
          <a:stretch>
            <a:fillRect/>
          </a:stretch>
        </p:blipFill>
        <p:spPr bwMode="auto">
          <a:xfrm>
            <a:off x="5257800" y="1676400"/>
            <a:ext cx="3190875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0" name="TextBox 3"/>
          <p:cNvSpPr txBox="1">
            <a:spLocks noChangeArrowheads="1"/>
          </p:cNvSpPr>
          <p:nvPr/>
        </p:nvSpPr>
        <p:spPr bwMode="auto">
          <a:xfrm>
            <a:off x="685800" y="1828800"/>
            <a:ext cx="3241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Are </a:t>
            </a:r>
            <a:r>
              <a:rPr lang="en-US" sz="3200" smtClean="0">
                <a:solidFill>
                  <a:srgbClr val="FF0000"/>
                </a:solidFill>
              </a:rPr>
              <a:t>Luminal A </a:t>
            </a:r>
            <a:r>
              <a:rPr lang="en-US" sz="3200" smtClean="0">
                <a:solidFill>
                  <a:srgbClr val="FFFFFF"/>
                </a:solidFill>
              </a:rPr>
              <a:t>&amp; </a:t>
            </a:r>
          </a:p>
          <a:p>
            <a:pPr eaLnBrk="1" hangingPunct="1"/>
            <a:r>
              <a:rPr lang="en-US" sz="3200" smtClean="0">
                <a:solidFill>
                  <a:srgbClr val="FF00FF"/>
                </a:solidFill>
              </a:rPr>
              <a:t>Luminal B</a:t>
            </a:r>
            <a:r>
              <a:rPr lang="en-US" sz="3200" smtClean="0">
                <a:solidFill>
                  <a:srgbClr val="000000"/>
                </a:solidFill>
              </a:rPr>
              <a:t> really </a:t>
            </a:r>
          </a:p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distinct clusters?</a:t>
            </a:r>
          </a:p>
          <a:p>
            <a:pPr eaLnBrk="1" hangingPunct="1"/>
            <a:endParaRPr lang="en-US" sz="32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Famous for</a:t>
            </a:r>
          </a:p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Far Different </a:t>
            </a:r>
          </a:p>
          <a:p>
            <a:pPr eaLnBrk="1" hangingPunct="1"/>
            <a:r>
              <a:rPr lang="en-US" sz="3200" u="sng" smtClean="0">
                <a:solidFill>
                  <a:srgbClr val="000000"/>
                </a:solidFill>
              </a:rPr>
              <a:t>Survivability</a:t>
            </a:r>
          </a:p>
        </p:txBody>
      </p:sp>
      <p:cxnSp>
        <p:nvCxnSpPr>
          <p:cNvPr id="214021" name="Straight Arrow Connector 5"/>
          <p:cNvCxnSpPr>
            <a:cxnSpLocks noChangeShapeType="1"/>
          </p:cNvCxnSpPr>
          <p:nvPr/>
        </p:nvCxnSpPr>
        <p:spPr bwMode="auto">
          <a:xfrm>
            <a:off x="3276600" y="2133600"/>
            <a:ext cx="4191000" cy="1524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2" name="Straight Arrow Connector 6"/>
          <p:cNvCxnSpPr>
            <a:cxnSpLocks noChangeShapeType="1"/>
          </p:cNvCxnSpPr>
          <p:nvPr/>
        </p:nvCxnSpPr>
        <p:spPr bwMode="auto">
          <a:xfrm>
            <a:off x="3276600" y="2133600"/>
            <a:ext cx="3962400" cy="3429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3" name="Straight Arrow Connector 9"/>
          <p:cNvCxnSpPr>
            <a:cxnSpLocks noChangeShapeType="1"/>
          </p:cNvCxnSpPr>
          <p:nvPr/>
        </p:nvCxnSpPr>
        <p:spPr bwMode="auto">
          <a:xfrm flipV="1">
            <a:off x="2590800" y="2438400"/>
            <a:ext cx="3810000" cy="228600"/>
          </a:xfrm>
          <a:prstGeom prst="straightConnector1">
            <a:avLst/>
          </a:prstGeom>
          <a:noFill/>
          <a:ln w="254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4" name="Straight Arrow Connector 12"/>
          <p:cNvCxnSpPr>
            <a:cxnSpLocks noChangeShapeType="1"/>
          </p:cNvCxnSpPr>
          <p:nvPr/>
        </p:nvCxnSpPr>
        <p:spPr bwMode="auto">
          <a:xfrm>
            <a:off x="2590800" y="2667000"/>
            <a:ext cx="3962400" cy="3124200"/>
          </a:xfrm>
          <a:prstGeom prst="straightConnector1">
            <a:avLst/>
          </a:prstGeom>
          <a:noFill/>
          <a:ln w="254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820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685800" y="14478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4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FFFFFF"/>
                </a:solidFill>
              </a:rPr>
              <a:t>P-val = 0.0045</a:t>
            </a:r>
          </a:p>
        </p:txBody>
      </p:sp>
    </p:spTree>
    <p:extLst>
      <p:ext uri="{BB962C8B-B14F-4D97-AF65-F5344CB8AC3E}">
        <p14:creationId xmlns:p14="http://schemas.microsoft.com/office/powerpoint/2010/main" val="22328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Get p-values from: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Quantile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From simulated sample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 Gaussian Quantile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Don’t “believe these”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useful for comparison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Especially when Empirical Quantile = 0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3276600"/>
            <a:ext cx="7503977" cy="3276600"/>
            <a:chOff x="609600" y="3276600"/>
            <a:chExt cx="7503977" cy="3276600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5968425"/>
              <a:ext cx="75039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Note:  Currently Replaced by “Z-Scores”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5800" y="3276600"/>
              <a:ext cx="7010400" cy="2438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0" y="3429000"/>
              <a:ext cx="6858000" cy="2057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65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05800" cy="3962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</a:t>
            </a:r>
            <a:r>
              <a:rPr lang="en-US" altLang="ko-KR" i="1" dirty="0" err="1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clusterings</a:t>
            </a:r>
            <a:endParaRPr lang="en-US" altLang="ko-KR" i="1" dirty="0" smtClean="0">
              <a:solidFill>
                <a:srgbClr val="FF00FF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p-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Definitely 2 clusters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fit p-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0.0045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same strong evidence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these really are two clusters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1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Revisit 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1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Times New Roman" pitchFamily="18" charset="0"/>
              <a:buAutoNum type="romanUcPeriod" startAt="2"/>
            </a:pP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  Test if known cluster can be </a:t>
            </a:r>
            <a:r>
              <a:rPr lang="en-US" altLang="ko-KR" i="1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further split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p-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definitely 2 clusters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fit p-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10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Stronger evidence than above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Such comparison is value of Gaussian fit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Makes sense (since CI is min possible)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these really are two clusters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 of Perou 500 SigClust Results: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 &amp; Norm  vs.  Her2 &amp; Basal,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-19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Luminal A  vs.  B,   p-val = 0.0045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Her 2  vs.  Basal,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-10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A, 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-7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B,   p-val = 0.058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Her 2,   p-val = 0.10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Basal,   p-val = 0.005</a:t>
            </a:r>
          </a:p>
        </p:txBody>
      </p:sp>
    </p:spTree>
    <p:extLst>
      <p:ext uri="{BB962C8B-B14F-4D97-AF65-F5344CB8AC3E}">
        <p14:creationId xmlns:p14="http://schemas.microsoft.com/office/powerpoint/2010/main" val="24617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 of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500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 previous splits were real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Most not able to split further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Exception is Basal, already known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Chuck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has good intuition!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(insight about signal vs. noise)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good are others???</a:t>
            </a:r>
          </a:p>
        </p:txBody>
      </p:sp>
    </p:spTree>
    <p:extLst>
      <p:ext uri="{BB962C8B-B14F-4D97-AF65-F5344CB8AC3E}">
        <p14:creationId xmlns:p14="http://schemas.microsoft.com/office/powerpoint/2010/main" val="158989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914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Experience with Other Data Sets:   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Similar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 data sets:   less power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Gene filtering:    more power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Lung Cancer:    more distinct clusters</a:t>
            </a:r>
          </a:p>
        </p:txBody>
      </p:sp>
    </p:spTree>
    <p:extLst>
      <p:ext uri="{BB962C8B-B14F-4D97-AF65-F5344CB8AC3E}">
        <p14:creationId xmlns:p14="http://schemas.microsoft.com/office/powerpoint/2010/main" val="36235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79550"/>
            <a:ext cx="8382000" cy="476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Some Personal Observations</a:t>
            </a:r>
            <a:endParaRPr lang="en-US" altLang="ko-KR" u="sng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Experienced Analysts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Impressively Good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can save them time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can help them with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skeptics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for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non-experts</a:t>
            </a:r>
          </a:p>
        </p:txBody>
      </p:sp>
    </p:spTree>
    <p:extLst>
      <p:ext uri="{BB962C8B-B14F-4D97-AF65-F5344CB8AC3E}">
        <p14:creationId xmlns:p14="http://schemas.microsoft.com/office/powerpoint/2010/main" val="401158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399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Works Well When Factor Part Not Used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6" t="5052" r="7138" b="50888"/>
          <a:stretch/>
        </p:blipFill>
        <p:spPr>
          <a:xfrm>
            <a:off x="152400" y="4078763"/>
            <a:ext cx="4010475" cy="2703037"/>
          </a:xfrm>
          <a:noFill/>
        </p:spPr>
      </p:pic>
    </p:spTree>
    <p:extLst>
      <p:ext uri="{BB962C8B-B14F-4D97-AF65-F5344CB8AC3E}">
        <p14:creationId xmlns:p14="http://schemas.microsoft.com/office/powerpoint/2010/main" val="13887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399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Works Well When Factor Part Not Used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Sample Eigenvalues Always Valid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But Can be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Too Conservative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5" t="4842" r="8546" b="50000"/>
          <a:stretch/>
        </p:blipFill>
        <p:spPr bwMode="auto">
          <a:xfrm>
            <a:off x="4767675" y="4052888"/>
            <a:ext cx="39191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1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399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Works Well When Factor Part Not Used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Sample Eigenvalues Always Valid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But Can be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Too Conservative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Above Factor Threshold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Anti-Conservative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5" t="4842" r="8546" b="50000"/>
          <a:stretch/>
        </p:blipFill>
        <p:spPr bwMode="auto">
          <a:xfrm>
            <a:off x="4767675" y="4052888"/>
            <a:ext cx="39191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4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399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Works Well When Factor Part Not Used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Sample Eigenvalues Always Valid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But Can be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Too Conservative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Above Factor Threshold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Anti-Conservative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Problem Fixed by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Soft </a:t>
            </a:r>
            <a:r>
              <a:rPr lang="en-US" altLang="ko-KR" u="sng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Thresholding</a:t>
            </a:r>
            <a:endParaRPr lang="en-US" altLang="ko-KR" u="sng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(Huang et al, 2014)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0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Open Problems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Improved Eigenvalue Estimation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(Random Matrix Theory)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attention to Local Minima in 2-means Clustering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Theoretical Null Distributions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Inference for k &gt; 2 means Clustering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Multiple Comparison Issues</a:t>
            </a:r>
          </a:p>
        </p:txBody>
      </p:sp>
    </p:spTree>
    <p:extLst>
      <p:ext uri="{BB962C8B-B14F-4D97-AF65-F5344CB8AC3E}">
        <p14:creationId xmlns:p14="http://schemas.microsoft.com/office/powerpoint/2010/main" val="92600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5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Object Oriented Data Analysis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Have done detailed study of Data Objects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Euclidean Space,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Next:  OODA in Non-Euclidean Spaces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8942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Oldest and Best Known (in Statistics):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44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</a:t>
            </a:r>
            <a:endParaRPr lang="en-US" sz="4400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142090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Landmark Based Shape Analysis: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Kendall (et al  1999)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Bookstein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(1991)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Dryden &amp;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Mardia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(1998, revision coming)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(Note: these are summarizing 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Monographs,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many papers)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37239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 Shape Analysis: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Kendall (et al  1999)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Bookstein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(1991)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Dryden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Mardia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(1998, revision coming)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Recommended as Most Accessible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733800" y="4038600"/>
            <a:ext cx="3352800" cy="1371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8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251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r>
              <a:rPr lang="en-US" dirty="0" smtClean="0"/>
              <a:t> by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u="sng" dirty="0" smtClean="0"/>
              <a:t>Landmarks</a:t>
            </a:r>
            <a:r>
              <a:rPr lang="en-US" dirty="0" smtClean="0"/>
              <a:t> (points in R</a:t>
            </a:r>
            <a:r>
              <a:rPr lang="en-US" baseline="30000" dirty="0" smtClean="0"/>
              <a:t>2</a:t>
            </a:r>
            <a:r>
              <a:rPr lang="en-US" dirty="0" smtClean="0"/>
              <a:t> or R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0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r>
              <a:rPr lang="en-US" dirty="0" smtClean="0"/>
              <a:t> by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u="sng" dirty="0" smtClean="0"/>
              <a:t>Landmarks</a:t>
            </a:r>
            <a:r>
              <a:rPr lang="en-US" dirty="0" smtClean="0"/>
              <a:t> (points in R</a:t>
            </a:r>
            <a:r>
              <a:rPr lang="en-US" baseline="30000" dirty="0" smtClean="0"/>
              <a:t>2</a:t>
            </a:r>
            <a:r>
              <a:rPr lang="en-US" dirty="0" smtClean="0"/>
              <a:t> or R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969481"/>
              </p:ext>
            </p:extLst>
          </p:nvPr>
        </p:nvGraphicFramePr>
        <p:xfrm>
          <a:off x="6700838" y="2819400"/>
          <a:ext cx="1611312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Equation" r:id="rId7" imgW="634680" imgH="1396800" progId="Equation.3">
                  <p:embed/>
                </p:oleObj>
              </mc:Choice>
              <mc:Fallback>
                <p:oleObj name="Equation" r:id="rId7" imgW="634680" imgH="139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0838" y="2819400"/>
                        <a:ext cx="1611312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2057400" y="3274367"/>
            <a:ext cx="4267200" cy="2308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133600" y="4648200"/>
            <a:ext cx="4267200" cy="68356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400800" y="5331767"/>
            <a:ext cx="304800" cy="2308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530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410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what about:                  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030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what about:                   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(just translation and rotation of, 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</a:t>
            </a:r>
            <a:r>
              <a:rPr lang="en-US" i="1" dirty="0" smtClean="0"/>
              <a:t>different</a:t>
            </a:r>
            <a:r>
              <a:rPr lang="en-US" dirty="0" smtClean="0"/>
              <a:t>  points in  R</a:t>
            </a:r>
            <a:r>
              <a:rPr lang="en-US" baseline="30000" dirty="0" smtClean="0"/>
              <a:t>6</a:t>
            </a:r>
            <a:r>
              <a:rPr lang="en-US" dirty="0" smtClean="0"/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" name="Straight Arrow Connector 17"/>
          <p:cNvCxnSpPr/>
          <p:nvPr/>
        </p:nvCxnSpPr>
        <p:spPr bwMode="auto">
          <a:xfrm flipH="1" flipV="1">
            <a:off x="2057400" y="3705936"/>
            <a:ext cx="5257800" cy="200906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316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Avg.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– Toy Examples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8701"/>
            <a:ext cx="6087795" cy="51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604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072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53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707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2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Useful Mathematical Device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Weaker generalization of  “=“  for a set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Main consequence: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Partitions Set Into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Equivalence Classes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“=“,  Equivalence Classes Are Singletons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1039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Common Example:    Modulo Arithmetic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(E.g. Clock Arithmetic, mod 12)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 hours after 11:00  is  2:00 …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032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Example:    Modulo Arithmetic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(E.g. Clock Arithmetic, mod 12)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∈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 Say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When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is divisible by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Binary Arithmetic,     mod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Equivalence classes: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(just evens and odds)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9017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Example:    Vector Subspaces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  Say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when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Equiv. Classes are indexed by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are: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  Horizontal lines    (same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coordinate)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51651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operating on a set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Say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where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Equivalence Classes: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𝑠𝑜𝑚𝑒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Terminology:    Also 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orbits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70148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Consider Either: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Bottom Up Aggregation: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by One Combine Data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Top Down Splitting: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Data in One Cluster &amp; Split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Through Entire Data Set, to get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𝑘𝑐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1133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′∈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horizontal lines, shifts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ℝ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5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2351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maps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into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Orbits are  Shifts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indexed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⊥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7057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Shape: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 of “Similarities”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(translations, rotations,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scalings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1606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 Terminology: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Operation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Set of Equiv. Classes  = 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Space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Denoted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41833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Results in:    </a:t>
            </a:r>
            <a:r>
              <a:rPr lang="en-US" u="sng" dirty="0" smtClean="0"/>
              <a:t>Equivalence Classes</a:t>
            </a: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dirty="0"/>
              <a:t>orbits)</a:t>
            </a:r>
            <a:endParaRPr lang="en-US" u="sng" dirty="0" smtClean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Which become the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404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Equivalence Classes </a:t>
            </a:r>
            <a:r>
              <a:rPr lang="en-US" dirty="0" smtClean="0"/>
              <a:t>become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Mathematics:    Called “Quotient Space”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Intuitive Representation:     Manifold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(curved surface)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8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translation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H="1" flipV="1">
            <a:off x="1752600" y="2590800"/>
            <a:ext cx="1524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9894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	rotation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3048000" y="2590800"/>
            <a:ext cx="1524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8911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Interpretation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Branch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Length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Reflects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981200" y="3200400"/>
            <a:ext cx="3886200" cy="46672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3667125"/>
            <a:ext cx="4800600" cy="67627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5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			scaling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                            </a:t>
            </a:r>
            <a:r>
              <a:rPr lang="en-US" sz="1400" dirty="0" smtClean="0"/>
              <a:t>(thanks to Wikipedia)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762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00238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0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Common Property of Shape Data Objects: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Natural Feature Space is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Curved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a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Manifold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(from Differential Geometry)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39789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Participant Presentation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Wang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</a:t>
            </a:r>
            <a:r>
              <a:rPr lang="en-US" altLang="ko-KR" sz="3600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is a cluster “really there”?</a:t>
            </a:r>
          </a:p>
          <a:p>
            <a:pPr eaLnBrk="1" hangingPunct="1">
              <a:lnSpc>
                <a:spcPct val="90000"/>
              </a:lnSpc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Liu et al (2007), Huang et al (2014)</a:t>
            </a:r>
          </a:p>
        </p:txBody>
      </p:sp>
    </p:spTree>
    <p:extLst>
      <p:ext uri="{BB962C8B-B14F-4D97-AF65-F5344CB8AC3E}">
        <p14:creationId xmlns:p14="http://schemas.microsoft.com/office/powerpoint/2010/main" val="20393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Common Microarray Analytic Approach:  Clustering</a:t>
            </a: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20596" r="4507" b="4578"/>
          <a:stretch>
            <a:fillRect/>
          </a:stretch>
        </p:blipFill>
        <p:spPr bwMode="auto">
          <a:xfrm>
            <a:off x="3810000" y="1371600"/>
            <a:ext cx="5172075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362310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From: </a:t>
            </a:r>
            <a:r>
              <a:rPr lang="en-US" dirty="0" err="1" smtClean="0">
                <a:solidFill>
                  <a:srgbClr val="000000"/>
                </a:solidFill>
              </a:rPr>
              <a:t>Perou</a:t>
            </a:r>
            <a:r>
              <a:rPr lang="en-US" dirty="0" smtClean="0">
                <a:solidFill>
                  <a:srgbClr val="000000"/>
                </a:solidFill>
              </a:rPr>
              <a:t> et al (2000) </a:t>
            </a:r>
          </a:p>
          <a:p>
            <a:pPr eaLnBrk="1" hangingPunct="1"/>
            <a:endParaRPr lang="en-US" i="1" dirty="0" smtClean="0">
              <a:solidFill>
                <a:srgbClr val="000000"/>
              </a:solidFill>
            </a:endParaRPr>
          </a:p>
          <a:p>
            <a:pPr eaLnBrk="1" hangingPunct="1"/>
            <a:endParaRPr lang="en-US" i="1" dirty="0">
              <a:solidFill>
                <a:srgbClr val="000000"/>
              </a:solidFill>
            </a:endParaRPr>
          </a:p>
          <a:p>
            <a:pPr eaLnBrk="1" hangingPunct="1"/>
            <a:endParaRPr lang="en-US" i="1" dirty="0" smtClean="0">
              <a:solidFill>
                <a:srgbClr val="000000"/>
              </a:solidFill>
            </a:endParaRPr>
          </a:p>
          <a:p>
            <a:pPr eaLnBrk="1" hangingPunct="1"/>
            <a:endParaRPr lang="en-US" i="1" dirty="0" smtClean="0">
              <a:solidFill>
                <a:srgbClr val="000000"/>
              </a:solidFill>
            </a:endParaRPr>
          </a:p>
          <a:p>
            <a:pPr eaLnBrk="1" hangingPunct="1"/>
            <a:endParaRPr lang="en-US" i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i="1" dirty="0" smtClean="0">
                <a:solidFill>
                  <a:srgbClr val="000000"/>
                </a:solidFill>
              </a:rPr>
              <a:t>d = 1161</a:t>
            </a:r>
            <a:r>
              <a:rPr lang="en-US" dirty="0" smtClean="0">
                <a:solidFill>
                  <a:srgbClr val="000000"/>
                </a:solidFill>
              </a:rPr>
              <a:t> genes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Zoomed to “relevant”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Gene subsets</a:t>
            </a:r>
          </a:p>
        </p:txBody>
      </p:sp>
      <p:cxnSp>
        <p:nvCxnSpPr>
          <p:cNvPr id="153605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2552700" y="2476500"/>
            <a:ext cx="1828800" cy="1447800"/>
          </a:xfrm>
          <a:prstGeom prst="straightConnector1">
            <a:avLst/>
          </a:prstGeom>
          <a:noFill/>
          <a:ln w="9525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6" name="Straight Arrow Connector 8"/>
          <p:cNvCxnSpPr>
            <a:cxnSpLocks noChangeShapeType="1"/>
          </p:cNvCxnSpPr>
          <p:nvPr/>
        </p:nvCxnSpPr>
        <p:spPr bwMode="auto">
          <a:xfrm rot="16200000" flipH="1">
            <a:off x="2057400" y="4800600"/>
            <a:ext cx="2590800" cy="1219200"/>
          </a:xfrm>
          <a:prstGeom prst="straightConnector1">
            <a:avLst/>
          </a:prstGeom>
          <a:noFill/>
          <a:ln w="9525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7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1790700" y="3162300"/>
            <a:ext cx="2971800" cy="1828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8" name="Straight Connector 13"/>
          <p:cNvCxnSpPr>
            <a:cxnSpLocks noChangeShapeType="1"/>
          </p:cNvCxnSpPr>
          <p:nvPr/>
        </p:nvCxnSpPr>
        <p:spPr bwMode="auto">
          <a:xfrm rot="16200000" flipV="1">
            <a:off x="4191000" y="2590800"/>
            <a:ext cx="2667000" cy="2667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9" name="Straight Connector 14"/>
          <p:cNvCxnSpPr>
            <a:cxnSpLocks noChangeShapeType="1"/>
          </p:cNvCxnSpPr>
          <p:nvPr/>
        </p:nvCxnSpPr>
        <p:spPr bwMode="auto">
          <a:xfrm flipV="1">
            <a:off x="4191000" y="2438400"/>
            <a:ext cx="2667000" cy="152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0" name="Straight Connector 15"/>
          <p:cNvCxnSpPr>
            <a:cxnSpLocks noChangeShapeType="1"/>
          </p:cNvCxnSpPr>
          <p:nvPr/>
        </p:nvCxnSpPr>
        <p:spPr bwMode="auto">
          <a:xfrm>
            <a:off x="4191000" y="5029200"/>
            <a:ext cx="2667000" cy="1828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1" name="Straight Connector 16"/>
          <p:cNvCxnSpPr>
            <a:cxnSpLocks noChangeShapeType="1"/>
          </p:cNvCxnSpPr>
          <p:nvPr/>
        </p:nvCxnSpPr>
        <p:spPr bwMode="auto">
          <a:xfrm>
            <a:off x="4191000" y="5029200"/>
            <a:ext cx="2667000" cy="4572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2" name="Straight Connector 17"/>
          <p:cNvCxnSpPr>
            <a:cxnSpLocks noChangeShapeType="1"/>
          </p:cNvCxnSpPr>
          <p:nvPr/>
        </p:nvCxnSpPr>
        <p:spPr bwMode="auto">
          <a:xfrm flipV="1">
            <a:off x="2362200" y="5029200"/>
            <a:ext cx="1828800" cy="533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601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Interesting Statistical Problem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clusters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appear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found by clustering method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do we know they are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there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Question asked by Neil Hayes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Define appropriate statistical significance?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we calculate it?</a:t>
            </a:r>
          </a:p>
        </p:txBody>
      </p:sp>
    </p:spTree>
    <p:extLst>
      <p:ext uri="{BB962C8B-B14F-4D97-AF65-F5344CB8AC3E}">
        <p14:creationId xmlns:p14="http://schemas.microsoft.com/office/powerpoint/2010/main" val="15616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 Goal: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Given data    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Choose classes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To miminize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4191000" y="3048000"/>
          <a:ext cx="1428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6" name="Equation" r:id="rId4" imgW="571320" imgH="215640" progId="Equation.3">
                  <p:embed/>
                </p:oleObj>
              </mc:Choice>
              <mc:Fallback>
                <p:oleObj name="Equation" r:id="rId4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048000"/>
                        <a:ext cx="1428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"/>
          <p:cNvGraphicFramePr>
            <a:graphicFrameLocks noChangeAspect="1"/>
          </p:cNvGraphicFramePr>
          <p:nvPr/>
        </p:nvGraphicFramePr>
        <p:xfrm>
          <a:off x="3276600" y="2133600"/>
          <a:ext cx="1604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Equation" r:id="rId6" imgW="622080" imgH="241200" progId="Equation.3">
                  <p:embed/>
                </p:oleObj>
              </mc:Choice>
              <mc:Fallback>
                <p:oleObj name="Equation" r:id="rId6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33600"/>
                        <a:ext cx="16049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3581400" y="4114800"/>
          <a:ext cx="4702175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Equation" r:id="rId8" imgW="2158920" imgH="876240" progId="Equation.3">
                  <p:embed/>
                </p:oleObj>
              </mc:Choice>
              <mc:Fallback>
                <p:oleObj name="Equation" r:id="rId8" imgW="21589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114800"/>
                        <a:ext cx="4702175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5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Di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Hypothesis test of: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 difference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between sub-populations</a:t>
            </a:r>
          </a:p>
        </p:txBody>
      </p:sp>
    </p:spTree>
    <p:extLst>
      <p:ext uri="{BB962C8B-B14F-4D97-AF65-F5344CB8AC3E}">
        <p14:creationId xmlns:p14="http://schemas.microsoft.com/office/powerpoint/2010/main" val="1527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Visually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 descr="ip12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27999" r="2358" b="10669"/>
          <a:stretch/>
        </p:blipFill>
        <p:spPr>
          <a:xfrm>
            <a:off x="2455174" y="990600"/>
            <a:ext cx="6688826" cy="37293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4876800" y="3886200"/>
            <a:ext cx="10668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951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1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29334" r="2362" b="13334"/>
          <a:stretch/>
        </p:blipFill>
        <p:spPr>
          <a:xfrm>
            <a:off x="1981200" y="838200"/>
            <a:ext cx="7150845" cy="3378895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Statistical Significance!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556622" y="3657600"/>
            <a:ext cx="1377578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53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Di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Hypothesis test of: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 difference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between sub-populations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Effective and Accurate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I.e. Sensitive and Specific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There exist several such tests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critical point is: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result implies about clusters</a:t>
            </a:r>
          </a:p>
        </p:txBody>
      </p:sp>
    </p:spTree>
    <p:extLst>
      <p:ext uri="{BB962C8B-B14F-4D97-AF65-F5344CB8AC3E}">
        <p14:creationId xmlns:p14="http://schemas.microsoft.com/office/powerpoint/2010/main" val="85952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Why </a:t>
            </a:r>
            <a:r>
              <a:rPr lang="en-US" altLang="ko-KR" sz="3600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Population Difference Tests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cannot indicate clustering</a:t>
            </a:r>
            <a:endParaRPr lang="en-US" altLang="ko-KR" sz="3600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Andrew Nobel Observation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Data 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(Clearly 1 Cluster!)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Assign Extreme Labels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by clustering)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Subpopulations are </a:t>
            </a:r>
            <a:r>
              <a:rPr lang="en-US" altLang="ko-KR" sz="3600" i="1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signif’ly</a:t>
            </a:r>
            <a:r>
              <a:rPr lang="en-US" altLang="ko-KR" sz="3600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different</a:t>
            </a:r>
          </a:p>
        </p:txBody>
      </p:sp>
    </p:spTree>
    <p:extLst>
      <p:ext uri="{BB962C8B-B14F-4D97-AF65-F5344CB8AC3E}">
        <p14:creationId xmlns:p14="http://schemas.microsoft.com/office/powerpoint/2010/main" val="153834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29513" cy="7207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Gaussian Example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962400"/>
            <a:ext cx="845820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Clearly only 1 Cluster in this Example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Extreme Relabelling looks different</a:t>
            </a:r>
            <a:endParaRPr lang="en-US" altLang="ko-KR" i="1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Extreme T-stat strongly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Indicates 2 clusters in data</a:t>
            </a:r>
          </a:p>
        </p:txBody>
      </p:sp>
      <p:pic>
        <p:nvPicPr>
          <p:cNvPr id="157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5052" r="11598" b="49258"/>
          <a:stretch>
            <a:fillRect/>
          </a:stretch>
        </p:blipFill>
        <p:spPr>
          <a:xfrm>
            <a:off x="1295400" y="1295400"/>
            <a:ext cx="6781800" cy="2784475"/>
          </a:xfrm>
          <a:noFill/>
        </p:spPr>
      </p:pic>
      <p:sp>
        <p:nvSpPr>
          <p:cNvPr id="157701" name="Line 5"/>
          <p:cNvSpPr>
            <a:spLocks noChangeShapeType="1"/>
          </p:cNvSpPr>
          <p:nvPr/>
        </p:nvSpPr>
        <p:spPr bwMode="auto">
          <a:xfrm flipV="1">
            <a:off x="5105400" y="2133600"/>
            <a:ext cx="182880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05713" cy="7207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Gaussian Example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Results: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Random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relabelling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extreme </a:t>
            </a: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strongly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This comes from clustering operation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sub-populations are different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see that: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the same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clusters really there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a new approach to study clusters</a:t>
            </a:r>
          </a:p>
        </p:txBody>
      </p:sp>
    </p:spTree>
    <p:extLst>
      <p:ext uri="{BB962C8B-B14F-4D97-AF65-F5344CB8AC3E}">
        <p14:creationId xmlns:p14="http://schemas.microsoft.com/office/powerpoint/2010/main" val="127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Basis of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Approach: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defines:  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Single Cluster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Gaussian distribution  (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Sarle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Kou 1993)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define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test based on: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 (measure) as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null distribution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Currently compute by simulation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Possible to do this analytically???</a:t>
            </a:r>
          </a:p>
        </p:txBody>
      </p:sp>
    </p:spTree>
    <p:extLst>
      <p:ext uri="{BB962C8B-B14F-4D97-AF65-F5344CB8AC3E}">
        <p14:creationId xmlns:p14="http://schemas.microsoft.com/office/powerpoint/2010/main" val="32961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343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 – 2-Means Cluster Index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Measure of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i="1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Familiar Criterion from k-means Clustering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Within Class Sum of Squared Distances to Class Means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Prefer to divide (normalize) by Overall Sum of Squared Distances to Mean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Puts on scale of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proportions</a:t>
            </a:r>
          </a:p>
        </p:txBody>
      </p:sp>
    </p:spTree>
    <p:extLst>
      <p:ext uri="{BB962C8B-B14F-4D97-AF65-F5344CB8AC3E}">
        <p14:creationId xmlns:p14="http://schemas.microsoft.com/office/powerpoint/2010/main" val="204314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Statistic – 2-Means Cluster Index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Measure of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i="1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Class Index Sets                 Class Means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“Within Class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Var’n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  / “Total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Var’n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438400" y="2514600"/>
          <a:ext cx="4267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r:id="rId6" imgW="1537097" imgH="876697" progId="Equation.BREE4">
                  <p:embed/>
                </p:oleObj>
              </mc:Choice>
              <mc:Fallback>
                <p:oleObj r:id="rId6" imgW="1537097" imgH="876697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14600"/>
                        <a:ext cx="42672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00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3124200" y="4038600"/>
            <a:ext cx="1524000" cy="7620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Straight Arrow Connector 8"/>
          <p:cNvCxnSpPr>
            <a:cxnSpLocks noChangeShapeType="1"/>
          </p:cNvCxnSpPr>
          <p:nvPr/>
        </p:nvCxnSpPr>
        <p:spPr bwMode="auto">
          <a:xfrm rot="16200000" flipV="1">
            <a:off x="5905500" y="3162300"/>
            <a:ext cx="2057400" cy="19812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1178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Mean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Proportion</a:t>
            </a:r>
          </a:p>
        </p:txBody>
      </p:sp>
    </p:spTree>
    <p:extLst>
      <p:ext uri="{BB962C8B-B14F-4D97-AF65-F5344CB8AC3E}">
        <p14:creationId xmlns:p14="http://schemas.microsoft.com/office/powerpoint/2010/main" val="5569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Which Gaussian (for null)?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 (sphered) normal?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No, not realistic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Rejection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not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strong evidence for clustering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Could also get that from a-spherical Gaussian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Gaussian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more like data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Full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ko-KR" alt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𝜇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model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Parameter Estimation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Recall </a:t>
                </a:r>
                <a:r>
                  <a:rPr lang="en-US" altLang="ko-KR" dirty="0" smtClean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Context</a:t>
                </a:r>
              </a:p>
            </p:txBody>
          </p:sp>
        </mc:Choice>
        <mc:Fallback xmlns="">
          <p:sp>
            <p:nvSpPr>
              <p:cNvPr id="16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  <a:blipFill rotWithShape="0">
                <a:blip r:embed="rId3"/>
                <a:stretch>
                  <a:fillRect l="-1875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7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Estimated Mean, 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𝜇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(of Gaussian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dist’n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)?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1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Can ignore this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By appealing to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shift invariance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of CI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When Data are (rigidly) shifted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CI remains the same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enough to simulate with mean 0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Other uses of invariance ideas?</a:t>
                </a: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  <a:blipFill rotWithShape="0">
                <a:blip r:embed="rId3"/>
                <a:stretch>
                  <a:fillRect l="-1875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8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how to estimate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cov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Σ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Number of parameters: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E.g.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Perou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500 data: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Dimension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                      so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=46,797,975</m:t>
                        </m:r>
                      </m:e>
                    </m:box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But Sample Size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=533</m:t>
                    </m:r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Impossible in </a:t>
                </a:r>
                <a:r>
                  <a:rPr lang="en-US" altLang="ko-KR" dirty="0" smtClean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settings????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Way around this problem?</a:t>
                </a:r>
              </a:p>
            </p:txBody>
          </p:sp>
        </mc:Choice>
        <mc:Fallback xmlns="">
          <p:sp>
            <p:nvSpPr>
              <p:cNvPr id="92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  <a:blipFill rotWithShape="1">
                <a:blip r:embed="rId3"/>
                <a:stretch>
                  <a:fillRect l="-1834" t="-1599" b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56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 Mod Out Rotations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Replace full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Cov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 by diagonal matrix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As done in PCA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eigen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-analysis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Σ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𝑀𝐷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then “not like data”???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OK, since k-means clustering (i.e. CI) is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rotation invariant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(assuming e.g. Euclidean Distance)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02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5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 Mod Out Rotations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Only need to estimate diagonal matrix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still have </a:t>
                </a:r>
                <a:r>
                  <a:rPr lang="en-US" altLang="ko-KR" dirty="0" smtClean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problems?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E.g.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Perou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500 data: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Dimension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  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dirty="0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Sample Size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=533</m:t>
                    </m:r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Still need to estimate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param’s</a:t>
                </a:r>
              </a:p>
            </p:txBody>
          </p:sp>
        </mc:Choice>
        <mc:Fallback xmlns="">
          <p:sp>
            <p:nvSpPr>
              <p:cNvPr id="112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8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3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Factor Analysis Model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Model Covariance as:    Biology + Noise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ko-KR" sz="12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Σ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𝑁</m:t>
                              </m:r>
                            </m:sub>
                          </m:sSub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×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𝐼</m:t>
                      </m:r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ko-KR" sz="12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Where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Σ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“fairly low dimensional”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estimated from background noise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8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4478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Reasonable model (for each gene):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Expression = Signal + Noise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“noise” is roughly Gaussian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“noise” terms essentially independent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(across genes)</a:t>
                </a:r>
              </a:p>
            </p:txBody>
          </p:sp>
        </mc:Choice>
        <mc:Fallback xmlns="">
          <p:sp>
            <p:nvSpPr>
              <p:cNvPr id="133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447800"/>
                <a:ext cx="8305800" cy="5257800"/>
              </a:xfrm>
              <a:blipFill rotWithShape="1">
                <a:blip r:embed="rId3"/>
                <a:stretch>
                  <a:fillRect l="-1834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4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Model OK, since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data come from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light intensities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at colored spots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2" name="Picture 3" descr="C:\Users\marron\Documents\Talks\GeneArray\Talk2001\MicroAr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1814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8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(Each Entry of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</m:oMath>
                </a14:m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Data matrix)</a:t>
                </a: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3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Use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robust estimate of scale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Median Absolute Deviation (MAD)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(from the median)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altLang="ko-KR" sz="3600" i="1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𝑚𝑒𝑑𝑖𝑎𝑛</m:t>
                          </m:r>
                        </m:e>
                        <m:sub>
                          <m: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𝑚𝑒𝑑𝑖𝑎𝑛</m:t>
                              </m:r>
                            </m:e>
                            <m:sub>
                              <m: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36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36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36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36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5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Use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robust estimate of scale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Median Absolute Deviation (MAD)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(from the median)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Rescale to put on same scale as  s. d.: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ko-KR" alt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𝜎</m:t>
                          </m:r>
                        </m:e>
                      </m:acc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𝑀𝐴𝐷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𝑑𝑎𝑡𝑎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𝑀𝐴𝐷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0,1</m:t>
                                  </m:r>
                                </m:e>
                              </m:d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 b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1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019800" y="56504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= 533, d = 9456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4625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Hope:  Most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Entries are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“Pure Noise,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 (Gaussian)”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33600" y="1905000"/>
            <a:ext cx="11430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1905000"/>
            <a:ext cx="3048000" cy="2514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1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69176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Hope:  Most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Entries are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“Pure Noise,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 (Gaussian)”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A Few (&lt;&lt; ¼)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Are Biological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Signal –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Outliers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62494" y="5334000"/>
            <a:ext cx="1614106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62494" y="5334000"/>
            <a:ext cx="5424106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96427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Hope:  Most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Entries are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“Pure Noise,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 (Gaussian)”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A Few (&lt;&lt; ¼)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Are Biological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Signal –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Outliers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How to Check?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 aside: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Does Gaussian distribution “fit”???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If not, why not?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 in some part of the distribution?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in the middle only?)</a:t>
            </a:r>
          </a:p>
        </p:txBody>
      </p:sp>
    </p:spTree>
    <p:extLst>
      <p:ext uri="{BB962C8B-B14F-4D97-AF65-F5344CB8AC3E}">
        <p14:creationId xmlns:p14="http://schemas.microsoft.com/office/powerpoint/2010/main" val="357549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Approaches to: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Histograms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Kernel Density Estimates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Drawbacks:   often not best view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(for determining goodness of fit)</a:t>
            </a:r>
          </a:p>
        </p:txBody>
      </p:sp>
    </p:spTree>
    <p:extLst>
      <p:ext uri="{BB962C8B-B14F-4D97-AF65-F5344CB8AC3E}">
        <p14:creationId xmlns:p14="http://schemas.microsoft.com/office/powerpoint/2010/main" val="127355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Consider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Testbed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of 4 Toy Examples: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non-Gaussian!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non-Gaussian(?)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Gaussian?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(Will use these names several times)</a:t>
            </a:r>
          </a:p>
        </p:txBody>
      </p:sp>
    </p:spTree>
    <p:extLst>
      <p:ext uri="{BB962C8B-B14F-4D97-AF65-F5344CB8AC3E}">
        <p14:creationId xmlns:p14="http://schemas.microsoft.com/office/powerpoint/2010/main" val="10028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non-Gaussian!</a:t>
            </a:r>
          </a:p>
        </p:txBody>
      </p:sp>
      <p:pic>
        <p:nvPicPr>
          <p:cNvPr id="16691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4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non-Gaussian(?)</a:t>
            </a:r>
          </a:p>
        </p:txBody>
      </p:sp>
      <p:pic>
        <p:nvPicPr>
          <p:cNvPr id="16794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53500" y="4086225"/>
            <a:ext cx="3776996" cy="2681169"/>
            <a:chOff x="5353500" y="4086225"/>
            <a:chExt cx="3776996" cy="2681169"/>
          </a:xfrm>
        </p:grpSpPr>
        <p:sp>
          <p:nvSpPr>
            <p:cNvPr id="2" name="TextBox 1"/>
            <p:cNvSpPr txBox="1"/>
            <p:nvPr/>
          </p:nvSpPr>
          <p:spPr>
            <a:xfrm>
              <a:off x="5353500" y="5936397"/>
              <a:ext cx="3776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Curve Shows CI for Many 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</a:rPr>
                <a:t>Reasonable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Clusterings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0"/>
            </p:cNvCxnSpPr>
            <p:nvPr/>
          </p:nvCxnSpPr>
          <p:spPr>
            <a:xfrm flipH="1" flipV="1">
              <a:off x="6019802" y="4086225"/>
              <a:ext cx="1222196" cy="18501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63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Gaussian</a:t>
            </a:r>
          </a:p>
        </p:txBody>
      </p:sp>
      <p:pic>
        <p:nvPicPr>
          <p:cNvPr id="16896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3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Gaussian?</a:t>
            </a:r>
          </a:p>
        </p:txBody>
      </p:sp>
      <p:pic>
        <p:nvPicPr>
          <p:cNvPr id="16998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8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Bimodal 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  see non-Gaussian with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histo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Other cases:    hard to see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Conclude: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Histogram poor at assessing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Gauss’ity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9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Standard approach to checking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QQ – plots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Background:  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Graphical Goodness of Fit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Fisher (1983)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Background:  Graphical Goodness of Fit</a:t>
                </a: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Basis:    </a:t>
                </a:r>
              </a:p>
              <a:p>
                <a:pPr algn="ctr"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Cumulative Distribution Function  (CDF) </a:t>
                </a: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Probability quantile notation: 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for "probability”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and "quantile"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63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9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Probability quantile notation: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for "probability”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and "quantile"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algn="ctr">
                  <a:buFontTx/>
                  <a:buNone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>
                  <a:buFontTx/>
                  <a:buNone/>
                </a:pPr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Thus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is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called the </a:t>
                </a:r>
                <a:r>
                  <a:rPr lang="en-US" i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quantile </a:t>
                </a:r>
                <a:r>
                  <a:rPr lang="en-US" i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function</a:t>
                </a:r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63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29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Two types of CDF: </a:t>
                </a:r>
              </a:p>
              <a:p>
                <a:pPr marL="514350" indent="-514350">
                  <a:buAutoNum type="arabicPeriod"/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Theoretical</a:t>
                </a:r>
              </a:p>
              <a:p>
                <a:pPr marL="0" indent="0">
                  <a:buNone/>
                  <a:defRPr/>
                </a:pPr>
                <a:endPara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  <a:defRPr/>
                </a:pPr>
                <a:endPara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AutoNum type="arabicPeriod" startAt="2"/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Empirical, based on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  <a:defRPr/>
                </a:pPr>
                <a:endPara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#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𝑞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6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Direct Visualizations: 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Empirical CDF plot: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,           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=1,⋯,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e>
                    </m:box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vs.    grid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(sorted data) values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 startAt="2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Quantile plot  (inverse):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vs.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94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86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0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Comparison Visualizations: </a:t>
                </a: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(compare a theoretical with an empirical)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 startAt="3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P-P plot: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for a grid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values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 startAt="4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Q-Q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plot:</a:t>
                </a:r>
              </a:p>
              <a:p>
                <a:pPr>
                  <a:buFontTx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𝑞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for a grid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values</a:t>
                </a: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 b="-5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63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3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1487269"/>
            <a:ext cx="8458200" cy="2246531"/>
            <a:chOff x="0" y="1487269"/>
            <a:chExt cx="8458200" cy="2246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0" y="1487269"/>
                  <a:ext cx="8458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0000FF"/>
                      </a:solidFill>
                    </a:rPr>
                    <a:t>From </a:t>
                  </a:r>
                  <a14:m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a14:m>
                  <a:r>
                    <a:rPr lang="en-US" sz="3600" dirty="0" smtClean="0">
                      <a:solidFill>
                        <a:srgbClr val="0000FF"/>
                      </a:solidFill>
                    </a:rPr>
                    <a:t> Distribution</a:t>
                  </a:r>
                  <a:endParaRPr lang="en-US" sz="3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487269"/>
                  <a:ext cx="8458200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161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Arrow Connector 2"/>
            <p:cNvCxnSpPr/>
            <p:nvPr/>
          </p:nvCxnSpPr>
          <p:spPr>
            <a:xfrm>
              <a:off x="2667000" y="1981200"/>
              <a:ext cx="2438400" cy="17526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432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CI, using simple 1-d examples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Over changing Classes (moving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b’dry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Multi-modal data 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interesting effects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Multiple local minima (large number)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Maybe disconnected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Optimization  (over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can be tricky…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(even in 1 dimension,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𝐾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=2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1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 rotWithShape="1">
                <a:blip r:embed="rId3"/>
                <a:stretch>
                  <a:fillRect l="-1926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0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3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0800" y="1487269"/>
                <a:ext cx="617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Generated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/>
                      </a:rPr>
                      <m:t>=5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data points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487269"/>
                <a:ext cx="61722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962" t="-14151" r="-148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4114800" y="2057400"/>
            <a:ext cx="152400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9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3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2195929"/>
                <a:ext cx="1600200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So Consider</a:t>
                </a:r>
              </a:p>
              <a:p>
                <a:endParaRPr lang="en-US" sz="20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endParaRPr lang="en-US" sz="3600" dirty="0" smtClean="0">
                  <a:solidFill>
                    <a:srgbClr val="000000"/>
                  </a:solidFill>
                </a:endParaRPr>
              </a:p>
              <a:p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195929"/>
                <a:ext cx="1600200" cy="4585871"/>
              </a:xfrm>
              <a:prstGeom prst="rect">
                <a:avLst/>
              </a:prstGeom>
              <a:blipFill rotWithShape="1">
                <a:blip r:embed="rId4"/>
                <a:stretch>
                  <a:fillRect l="-3802" t="-531" r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4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15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Empirical Quantiles 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(sorted data points)</a:t>
            </a:r>
          </a:p>
        </p:txBody>
      </p:sp>
      <p:pic>
        <p:nvPicPr>
          <p:cNvPr id="215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6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3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4" name="Equation" r:id="rId7" imgW="177480" imgH="215640" progId="Equation.3">
                  <p:embed/>
                </p:oleObj>
              </mc:Choice>
              <mc:Fallback>
                <p:oleObj name="Equation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5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6" name="Equation" r:id="rId11" imgW="177480" imgH="215640" progId="Equation.3">
                  <p:embed/>
                </p:oleObj>
              </mc:Choice>
              <mc:Fallback>
                <p:oleObj name="Equation" r:id="rId1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7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6200000" flipH="1">
            <a:off x="2438400" y="3048000"/>
            <a:ext cx="2819400" cy="2819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1066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16002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1752600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2438400" y="3733800"/>
            <a:ext cx="2133600" cy="2133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714501" y="2095500"/>
            <a:ext cx="1143000" cy="31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8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25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</a:rPr>
              <a:t>Corresponding (      matched) </a:t>
            </a:r>
            <a:r>
              <a:rPr lang="en-US" sz="2800" smtClean="0">
                <a:solidFill>
                  <a:srgbClr val="0000FF"/>
                </a:solidFill>
                <a:latin typeface="Arial" charset="0"/>
                <a:cs typeface="Arial" charset="0"/>
              </a:rPr>
              <a:t>Theoretical Quantiles</a:t>
            </a:r>
          </a:p>
        </p:txBody>
      </p:sp>
      <p:pic>
        <p:nvPicPr>
          <p:cNvPr id="225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0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1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2" name="Equation" r:id="rId7" imgW="177480" imgH="215640" progId="Equation.3">
                  <p:embed/>
                </p:oleObj>
              </mc:Choice>
              <mc:Fallback>
                <p:oleObj name="Equation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3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4" name="Equation" r:id="rId11" imgW="177480" imgH="215640" progId="Equation.3">
                  <p:embed/>
                </p:oleObj>
              </mc:Choice>
              <mc:Fallback>
                <p:oleObj name="Equation" r:id="rId1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5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11"/>
          <p:cNvGraphicFramePr>
            <a:graphicFrameLocks noChangeAspect="1"/>
          </p:cNvGraphicFramePr>
          <p:nvPr/>
        </p:nvGraphicFramePr>
        <p:xfrm>
          <a:off x="7696200" y="25908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6" name="Equation" r:id="rId15" imgW="152280" imgH="215640" progId="Equation.3">
                  <p:embed/>
                </p:oleObj>
              </mc:Choice>
              <mc:Fallback>
                <p:oleObj name="Equation" r:id="rId1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908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12"/>
          <p:cNvGraphicFramePr>
            <a:graphicFrameLocks noChangeAspect="1"/>
          </p:cNvGraphicFramePr>
          <p:nvPr/>
        </p:nvGraphicFramePr>
        <p:xfrm>
          <a:off x="7683500" y="3267075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7" name="Equation" r:id="rId17" imgW="177480" imgH="215640" progId="Equation.3">
                  <p:embed/>
                </p:oleObj>
              </mc:Choice>
              <mc:Fallback>
                <p:oleObj name="Equation" r:id="rId1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267075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13"/>
          <p:cNvGraphicFramePr>
            <a:graphicFrameLocks noChangeAspect="1"/>
          </p:cNvGraphicFramePr>
          <p:nvPr/>
        </p:nvGraphicFramePr>
        <p:xfrm>
          <a:off x="76803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8" name="Equation" r:id="rId19" imgW="164880" imgH="228600" progId="Equation.3">
                  <p:embed/>
                </p:oleObj>
              </mc:Choice>
              <mc:Fallback>
                <p:oleObj name="Equation" r:id="rId1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4"/>
          <p:cNvGraphicFramePr>
            <a:graphicFrameLocks noChangeAspect="1"/>
          </p:cNvGraphicFramePr>
          <p:nvPr/>
        </p:nvGraphicFramePr>
        <p:xfrm>
          <a:off x="766445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9" name="Equation" r:id="rId21" imgW="177480" imgH="215640" progId="Equation.3">
                  <p:embed/>
                </p:oleObj>
              </mc:Choice>
              <mc:Fallback>
                <p:oleObj name="Equation" r:id="rId2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5"/>
          <p:cNvGraphicFramePr>
            <a:graphicFrameLocks noChangeAspect="1"/>
          </p:cNvGraphicFramePr>
          <p:nvPr/>
        </p:nvGraphicFramePr>
        <p:xfrm>
          <a:off x="7680325" y="52419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0" name="Equation" r:id="rId23" imgW="164880" imgH="228600" progId="Equation.3">
                  <p:embed/>
                </p:oleObj>
              </mc:Choice>
              <mc:Fallback>
                <p:oleObj name="Equation" r:id="rId2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2419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6200000" flipH="1">
            <a:off x="2438400" y="3048000"/>
            <a:ext cx="2819400" cy="2819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1066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16002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1752600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2438400" y="3733800"/>
            <a:ext cx="2133600" cy="2133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019800" y="5562600"/>
            <a:ext cx="1676400" cy="304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334000" y="4876800"/>
            <a:ext cx="2362200" cy="9906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4800600" y="4267200"/>
            <a:ext cx="2895600" cy="1600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4267200" y="3581400"/>
            <a:ext cx="3429000" cy="22860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581400" y="2895600"/>
            <a:ext cx="4114800" cy="2971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239001" y="1981200"/>
            <a:ext cx="1219200" cy="3175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540" name="Object 26"/>
          <p:cNvGraphicFramePr>
            <a:graphicFrameLocks noChangeAspect="1"/>
          </p:cNvGraphicFramePr>
          <p:nvPr/>
        </p:nvGraphicFramePr>
        <p:xfrm>
          <a:off x="3124200" y="990600"/>
          <a:ext cx="4333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1" name="Equation" r:id="rId25" imgW="152280" imgH="164880" progId="Equation.3">
                  <p:embed/>
                </p:oleObj>
              </mc:Choice>
              <mc:Fallback>
                <p:oleObj name="Equation" r:id="rId25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90600"/>
                        <a:ext cx="43338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5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Illustrative graphic (toy data set):</a:t>
                </a:r>
              </a:p>
              <a:p>
                <a:pPr>
                  <a:buFontTx/>
                  <a:buNone/>
                </a:pPr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Main goal of Q-Q Plot:</a:t>
                </a:r>
              </a:p>
              <a:p>
                <a:pPr>
                  <a:buFontTx/>
                  <a:buNone/>
                </a:pPr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Display how well quantiles compare</a:t>
                </a:r>
              </a:p>
              <a:p>
                <a:pPr algn="ctr">
                  <a:buFontTx/>
                  <a:buNone/>
                </a:pPr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vs.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=1,⋯,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9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45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2459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78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0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1" name="Equation" r:id="rId7" imgW="177480" imgH="215640" progId="Equation.3">
                  <p:embed/>
                </p:oleObj>
              </mc:Choice>
              <mc:Fallback>
                <p:oleObj name="Equation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2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3" name="Equation" r:id="rId11" imgW="177480" imgH="215640" progId="Equation.3">
                  <p:embed/>
                </p:oleObj>
              </mc:Choice>
              <mc:Fallback>
                <p:oleObj name="Equation" r:id="rId1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4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11"/>
          <p:cNvGraphicFramePr>
            <a:graphicFrameLocks noChangeAspect="1"/>
          </p:cNvGraphicFramePr>
          <p:nvPr/>
        </p:nvGraphicFramePr>
        <p:xfrm>
          <a:off x="7696200" y="25908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5" name="Equation" r:id="rId15" imgW="152280" imgH="215640" progId="Equation.3">
                  <p:embed/>
                </p:oleObj>
              </mc:Choice>
              <mc:Fallback>
                <p:oleObj name="Equation" r:id="rId1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908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12"/>
          <p:cNvGraphicFramePr>
            <a:graphicFrameLocks noChangeAspect="1"/>
          </p:cNvGraphicFramePr>
          <p:nvPr/>
        </p:nvGraphicFramePr>
        <p:xfrm>
          <a:off x="7683500" y="3267075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6" name="Equation" r:id="rId17" imgW="177480" imgH="215640" progId="Equation.3">
                  <p:embed/>
                </p:oleObj>
              </mc:Choice>
              <mc:Fallback>
                <p:oleObj name="Equation" r:id="rId1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267075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13"/>
          <p:cNvGraphicFramePr>
            <a:graphicFrameLocks noChangeAspect="1"/>
          </p:cNvGraphicFramePr>
          <p:nvPr/>
        </p:nvGraphicFramePr>
        <p:xfrm>
          <a:off x="76803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7" name="Equation" r:id="rId19" imgW="164880" imgH="228600" progId="Equation.3">
                  <p:embed/>
                </p:oleObj>
              </mc:Choice>
              <mc:Fallback>
                <p:oleObj name="Equation" r:id="rId1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4"/>
          <p:cNvGraphicFramePr>
            <a:graphicFrameLocks noChangeAspect="1"/>
          </p:cNvGraphicFramePr>
          <p:nvPr/>
        </p:nvGraphicFramePr>
        <p:xfrm>
          <a:off x="766445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8" name="Equation" r:id="rId21" imgW="177480" imgH="215640" progId="Equation.3">
                  <p:embed/>
                </p:oleObj>
              </mc:Choice>
              <mc:Fallback>
                <p:oleObj name="Equation" r:id="rId2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ct 15"/>
          <p:cNvGraphicFramePr>
            <a:graphicFrameLocks noChangeAspect="1"/>
          </p:cNvGraphicFramePr>
          <p:nvPr/>
        </p:nvGraphicFramePr>
        <p:xfrm>
          <a:off x="7680325" y="52419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9" name="Equation" r:id="rId23" imgW="164880" imgH="228600" progId="Equation.3">
                  <p:embed/>
                </p:oleObj>
              </mc:Choice>
              <mc:Fallback>
                <p:oleObj name="Equation" r:id="rId2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2419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6200000" flipH="1">
            <a:off x="2438400" y="3048000"/>
            <a:ext cx="2819400" cy="2819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1066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16002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1752600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2438400" y="3733800"/>
            <a:ext cx="2133600" cy="2133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019800" y="5562600"/>
            <a:ext cx="1676400" cy="304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334000" y="4876800"/>
            <a:ext cx="2362200" cy="9906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4800600" y="4267200"/>
            <a:ext cx="2895600" cy="1600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4267200" y="3581400"/>
            <a:ext cx="3429000" cy="22860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581400" y="2895600"/>
            <a:ext cx="4114800" cy="2971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graphicFrame>
        <p:nvGraphicFramePr>
          <p:cNvPr id="25602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4" name="Equation" r:id="rId4" imgW="152280" imgH="215640" progId="Equation.3">
                  <p:embed/>
                </p:oleObj>
              </mc:Choice>
              <mc:Fallback>
                <p:oleObj name="Equation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5" name="Equation" r:id="rId6" imgW="177480" imgH="215640" progId="Equation.3">
                  <p:embed/>
                </p:oleObj>
              </mc:Choice>
              <mc:Fallback>
                <p:oleObj name="Equation" r:id="rId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6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7" name="Equation" r:id="rId10" imgW="177480" imgH="215640" progId="Equation.3">
                  <p:embed/>
                </p:oleObj>
              </mc:Choice>
              <mc:Fallback>
                <p:oleObj name="Equation" r:id="rId1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8" name="Equation" r:id="rId12" imgW="164880" imgH="228600" progId="Equation.3">
                  <p:embed/>
                </p:oleObj>
              </mc:Choice>
              <mc:Fallback>
                <p:oleObj name="Equation" r:id="rId1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11"/>
          <p:cNvGraphicFramePr>
            <a:graphicFrameLocks noChangeAspect="1"/>
          </p:cNvGraphicFramePr>
          <p:nvPr/>
        </p:nvGraphicFramePr>
        <p:xfrm>
          <a:off x="7696200" y="25908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9" name="Equation" r:id="rId14" imgW="152280" imgH="215640" progId="Equation.3">
                  <p:embed/>
                </p:oleObj>
              </mc:Choice>
              <mc:Fallback>
                <p:oleObj name="Equation" r:id="rId1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908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12"/>
          <p:cNvGraphicFramePr>
            <a:graphicFrameLocks noChangeAspect="1"/>
          </p:cNvGraphicFramePr>
          <p:nvPr/>
        </p:nvGraphicFramePr>
        <p:xfrm>
          <a:off x="7683500" y="3267075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0" name="Equation" r:id="rId16" imgW="177480" imgH="215640" progId="Equation.3">
                  <p:embed/>
                </p:oleObj>
              </mc:Choice>
              <mc:Fallback>
                <p:oleObj name="Equation" r:id="rId1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267075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13"/>
          <p:cNvGraphicFramePr>
            <a:graphicFrameLocks noChangeAspect="1"/>
          </p:cNvGraphicFramePr>
          <p:nvPr/>
        </p:nvGraphicFramePr>
        <p:xfrm>
          <a:off x="76803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1" name="Equation" r:id="rId18" imgW="164880" imgH="228600" progId="Equation.3">
                  <p:embed/>
                </p:oleObj>
              </mc:Choice>
              <mc:Fallback>
                <p:oleObj name="Equation" r:id="rId1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4"/>
          <p:cNvGraphicFramePr>
            <a:graphicFrameLocks noChangeAspect="1"/>
          </p:cNvGraphicFramePr>
          <p:nvPr/>
        </p:nvGraphicFramePr>
        <p:xfrm>
          <a:off x="766445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2" name="Equation" r:id="rId20" imgW="177480" imgH="215640" progId="Equation.3">
                  <p:embed/>
                </p:oleObj>
              </mc:Choice>
              <mc:Fallback>
                <p:oleObj name="Equation" r:id="rId2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15"/>
          <p:cNvGraphicFramePr>
            <a:graphicFrameLocks noChangeAspect="1"/>
          </p:cNvGraphicFramePr>
          <p:nvPr/>
        </p:nvGraphicFramePr>
        <p:xfrm>
          <a:off x="7680325" y="52419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3" name="Equation" r:id="rId22" imgW="164880" imgH="228600" progId="Equation.3">
                  <p:embed/>
                </p:oleObj>
              </mc:Choice>
              <mc:Fallback>
                <p:oleObj name="Equation" r:id="rId2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2419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6200000" flipH="1">
            <a:off x="2438400" y="3048000"/>
            <a:ext cx="2819400" cy="2819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1066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16002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1752600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2438400" y="3733800"/>
            <a:ext cx="2133600" cy="2133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019800" y="5562600"/>
            <a:ext cx="1676400" cy="304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334000" y="4876800"/>
            <a:ext cx="2362200" cy="9906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4800600" y="4267200"/>
            <a:ext cx="2895600" cy="1600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4267200" y="3581400"/>
            <a:ext cx="3429000" cy="22860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581400" y="2895600"/>
            <a:ext cx="4114800" cy="2971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8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76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graphicFrame>
        <p:nvGraphicFramePr>
          <p:cNvPr id="27650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48" name="Equation" r:id="rId4" imgW="152280" imgH="215640" progId="Equation.3">
                  <p:embed/>
                </p:oleObj>
              </mc:Choice>
              <mc:Fallback>
                <p:oleObj name="Equation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49" name="Equation" r:id="rId6" imgW="177480" imgH="215640" progId="Equation.3">
                  <p:embed/>
                </p:oleObj>
              </mc:Choice>
              <mc:Fallback>
                <p:oleObj name="Equation" r:id="rId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0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1" name="Equation" r:id="rId10" imgW="177480" imgH="215640" progId="Equation.3">
                  <p:embed/>
                </p:oleObj>
              </mc:Choice>
              <mc:Fallback>
                <p:oleObj name="Equation" r:id="rId1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2" name="Equation" r:id="rId12" imgW="164880" imgH="228600" progId="Equation.3">
                  <p:embed/>
                </p:oleObj>
              </mc:Choice>
              <mc:Fallback>
                <p:oleObj name="Equation" r:id="rId1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11"/>
          <p:cNvGraphicFramePr>
            <a:graphicFrameLocks noChangeAspect="1"/>
          </p:cNvGraphicFramePr>
          <p:nvPr/>
        </p:nvGraphicFramePr>
        <p:xfrm>
          <a:off x="7696200" y="25908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3" name="Equation" r:id="rId14" imgW="152280" imgH="215640" progId="Equation.3">
                  <p:embed/>
                </p:oleObj>
              </mc:Choice>
              <mc:Fallback>
                <p:oleObj name="Equation" r:id="rId1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908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12"/>
          <p:cNvGraphicFramePr>
            <a:graphicFrameLocks noChangeAspect="1"/>
          </p:cNvGraphicFramePr>
          <p:nvPr/>
        </p:nvGraphicFramePr>
        <p:xfrm>
          <a:off x="7683500" y="3267075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4" name="Equation" r:id="rId16" imgW="177480" imgH="215640" progId="Equation.3">
                  <p:embed/>
                </p:oleObj>
              </mc:Choice>
              <mc:Fallback>
                <p:oleObj name="Equation" r:id="rId1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267075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13"/>
          <p:cNvGraphicFramePr>
            <a:graphicFrameLocks noChangeAspect="1"/>
          </p:cNvGraphicFramePr>
          <p:nvPr/>
        </p:nvGraphicFramePr>
        <p:xfrm>
          <a:off x="76803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5" name="Equation" r:id="rId18" imgW="164880" imgH="228600" progId="Equation.3">
                  <p:embed/>
                </p:oleObj>
              </mc:Choice>
              <mc:Fallback>
                <p:oleObj name="Equation" r:id="rId1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4"/>
          <p:cNvGraphicFramePr>
            <a:graphicFrameLocks noChangeAspect="1"/>
          </p:cNvGraphicFramePr>
          <p:nvPr/>
        </p:nvGraphicFramePr>
        <p:xfrm>
          <a:off x="766445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6" name="Equation" r:id="rId20" imgW="177480" imgH="215640" progId="Equation.3">
                  <p:embed/>
                </p:oleObj>
              </mc:Choice>
              <mc:Fallback>
                <p:oleObj name="Equation" r:id="rId2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5"/>
          <p:cNvGraphicFramePr>
            <a:graphicFrameLocks noChangeAspect="1"/>
          </p:cNvGraphicFramePr>
          <p:nvPr/>
        </p:nvGraphicFramePr>
        <p:xfrm>
          <a:off x="7680325" y="52419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7" name="Equation" r:id="rId22" imgW="164880" imgH="228600" progId="Equation.3">
                  <p:embed/>
                </p:oleObj>
              </mc:Choice>
              <mc:Fallback>
                <p:oleObj name="Equation" r:id="rId2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2419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438400" y="3048000"/>
            <a:ext cx="9906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9906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9906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9906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38400" y="3733800"/>
            <a:ext cx="9906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705600" y="5562600"/>
            <a:ext cx="990600" cy="457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791200" y="4876800"/>
            <a:ext cx="1905000" cy="11430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5181600" y="4343400"/>
            <a:ext cx="2514600" cy="16764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4495800" y="3581400"/>
            <a:ext cx="3200400" cy="24384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657600" y="2895600"/>
            <a:ext cx="4038600" cy="3124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7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86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286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0"/>
          <a:stretch>
            <a:fillRect/>
          </a:stretch>
        </p:blipFill>
        <p:spPr bwMode="auto">
          <a:xfrm>
            <a:off x="1143000" y="2133600"/>
            <a:ext cx="75628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4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2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3" name="Equation" r:id="rId7" imgW="177480" imgH="215640" progId="Equation.3">
                  <p:embed/>
                </p:oleObj>
              </mc:Choice>
              <mc:Fallback>
                <p:oleObj name="Equation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4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5" name="Equation" r:id="rId11" imgW="177480" imgH="215640" progId="Equation.3">
                  <p:embed/>
                </p:oleObj>
              </mc:Choice>
              <mc:Fallback>
                <p:oleObj name="Equation" r:id="rId1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6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11"/>
          <p:cNvGraphicFramePr>
            <a:graphicFrameLocks noChangeAspect="1"/>
          </p:cNvGraphicFramePr>
          <p:nvPr/>
        </p:nvGraphicFramePr>
        <p:xfrm>
          <a:off x="7696200" y="25908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7" name="Equation" r:id="rId15" imgW="152280" imgH="215640" progId="Equation.3">
                  <p:embed/>
                </p:oleObj>
              </mc:Choice>
              <mc:Fallback>
                <p:oleObj name="Equation" r:id="rId1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908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12"/>
          <p:cNvGraphicFramePr>
            <a:graphicFrameLocks noChangeAspect="1"/>
          </p:cNvGraphicFramePr>
          <p:nvPr/>
        </p:nvGraphicFramePr>
        <p:xfrm>
          <a:off x="7683500" y="3267075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8" name="Equation" r:id="rId17" imgW="177480" imgH="215640" progId="Equation.3">
                  <p:embed/>
                </p:oleObj>
              </mc:Choice>
              <mc:Fallback>
                <p:oleObj name="Equation" r:id="rId1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267075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13"/>
          <p:cNvGraphicFramePr>
            <a:graphicFrameLocks noChangeAspect="1"/>
          </p:cNvGraphicFramePr>
          <p:nvPr/>
        </p:nvGraphicFramePr>
        <p:xfrm>
          <a:off x="76803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9" name="Equation" r:id="rId19" imgW="164880" imgH="228600" progId="Equation.3">
                  <p:embed/>
                </p:oleObj>
              </mc:Choice>
              <mc:Fallback>
                <p:oleObj name="Equation" r:id="rId1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14"/>
          <p:cNvGraphicFramePr>
            <a:graphicFrameLocks noChangeAspect="1"/>
          </p:cNvGraphicFramePr>
          <p:nvPr/>
        </p:nvGraphicFramePr>
        <p:xfrm>
          <a:off x="766445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0" name="Equation" r:id="rId21" imgW="177480" imgH="215640" progId="Equation.3">
                  <p:embed/>
                </p:oleObj>
              </mc:Choice>
              <mc:Fallback>
                <p:oleObj name="Equation" r:id="rId2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15"/>
          <p:cNvGraphicFramePr>
            <a:graphicFrameLocks noChangeAspect="1"/>
          </p:cNvGraphicFramePr>
          <p:nvPr/>
        </p:nvGraphicFramePr>
        <p:xfrm>
          <a:off x="7680325" y="52419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1" name="Equation" r:id="rId23" imgW="164880" imgH="228600" progId="Equation.3">
                  <p:embed/>
                </p:oleObj>
              </mc:Choice>
              <mc:Fallback>
                <p:oleObj name="Equation" r:id="rId2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2419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438400" y="3048000"/>
            <a:ext cx="9906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9906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9906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9906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38400" y="3733800"/>
            <a:ext cx="9906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705600" y="5562600"/>
            <a:ext cx="990600" cy="457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791200" y="4876800"/>
            <a:ext cx="1905000" cy="11430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5181600" y="4343400"/>
            <a:ext cx="2514600" cy="16764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4495800" y="3581400"/>
            <a:ext cx="3200400" cy="24384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657600" y="2895600"/>
            <a:ext cx="4038600" cy="3124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8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40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0"/>
          <a:stretch>
            <a:fillRect/>
          </a:stretch>
        </p:blipFill>
        <p:spPr bwMode="auto">
          <a:xfrm>
            <a:off x="1143000" y="2133600"/>
            <a:ext cx="75628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4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Effect of a single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outlier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00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Empirical Qs 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near </a:t>
            </a:r>
            <a:r>
              <a:rPr lang="en-US" smtClean="0">
                <a:solidFill>
                  <a:srgbClr val="0000FF"/>
                </a:solidFill>
                <a:latin typeface="Arial" charset="0"/>
                <a:cs typeface="Arial" charset="0"/>
              </a:rPr>
              <a:t>Theoretical Qs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when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FF00FF"/>
                </a:solidFill>
                <a:latin typeface="Arial" charset="0"/>
                <a:cs typeface="Arial" charset="0"/>
              </a:rPr>
              <a:t>Q-Q curve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 is near  </a:t>
            </a:r>
            <a:r>
              <a:rPr lang="en-US" smtClean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smtClean="0">
                <a:solidFill>
                  <a:srgbClr val="00FF00"/>
                </a:solidFill>
                <a:latin typeface="Arial" charset="0"/>
                <a:cs typeface="Arial" charset="0"/>
              </a:rPr>
              <a:t>0</a:t>
            </a:r>
            <a:r>
              <a:rPr lang="en-US" smtClean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US" smtClean="0">
              <a:solidFill>
                <a:srgbClr val="00FF00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(general use of Q-Q plots)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Alternate Terminology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Q-Q Plots = ROC Curves</a:t>
            </a: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Recall “Receiver Operator Characteristic”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Applied to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Empirical Distribution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vs.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Theoretical Distribution</a:t>
            </a: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Alternate Terminology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Q-Q Plots = ROC Curves</a:t>
            </a: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Recall “Receiver Operator Characteristic”</a:t>
            </a: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But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ifferent Goals: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Q-Q Plots:    Look for “Equality”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ROC curves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:    Look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for “Differences”</a:t>
            </a:r>
          </a:p>
        </p:txBody>
      </p:sp>
    </p:spTree>
    <p:extLst>
      <p:ext uri="{BB962C8B-B14F-4D97-AF65-F5344CB8AC3E}">
        <p14:creationId xmlns:p14="http://schemas.microsoft.com/office/powerpoint/2010/main" val="19798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Alternate Terminology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Q-Q Plots = ROC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Curves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P-P Plot = Curve that Highlights Different Distributional Aspects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Statistical Folklore:   Q-Q Highlights </a:t>
            </a:r>
            <a:r>
              <a:rPr lang="en-US" u="sng" dirty="0">
                <a:solidFill>
                  <a:srgbClr val="000000"/>
                </a:solidFill>
                <a:latin typeface="Arial" charset="0"/>
                <a:cs typeface="Arial" charset="0"/>
              </a:rPr>
              <a:t>T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ails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 Usually More Useful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5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Alternate Terminology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Q-Q Plots = ROC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Curves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Related Measures:</a:t>
            </a: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Precision &amp; Recall</a:t>
            </a:r>
          </a:p>
        </p:txBody>
      </p:sp>
    </p:spTree>
    <p:extLst>
      <p:ext uri="{BB962C8B-B14F-4D97-AF65-F5344CB8AC3E}">
        <p14:creationId xmlns:p14="http://schemas.microsoft.com/office/powerpoint/2010/main" val="17959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</p:txBody>
      </p:sp>
      <p:pic>
        <p:nvPicPr>
          <p:cNvPr id="176132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714500" y="2247900"/>
            <a:ext cx="41910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162300" y="2628900"/>
            <a:ext cx="31242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191000" y="2362200"/>
            <a:ext cx="1905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19050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8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Seems different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 modes turn into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wiggles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Less strong feature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Been proposed to study modality</a:t>
            </a:r>
          </a:p>
        </p:txBody>
      </p:sp>
    </p:spTree>
    <p:extLst>
      <p:ext uri="{BB962C8B-B14F-4D97-AF65-F5344CB8AC3E}">
        <p14:creationId xmlns:p14="http://schemas.microsoft.com/office/powerpoint/2010/main" val="42015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pic>
        <p:nvPicPr>
          <p:cNvPr id="17818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552700"/>
            <a:ext cx="29718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990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2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Seems different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Harder to say this time?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what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36290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</p:txBody>
      </p:sp>
      <p:pic>
        <p:nvPicPr>
          <p:cNvPr id="18022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14900" y="1638300"/>
            <a:ext cx="12954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9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4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Looks much like?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Wiggles all random variation?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there are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 = 10,000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points…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to assess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257363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Simulate from Theoretical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Samples of same size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About 100 samples gives</a:t>
            </a:r>
          </a:p>
          <a:p>
            <a:pPr lvl="1"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“good visual impression”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Overlay resulting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100 QQ-curves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visually convey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natural sampling variation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613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</p:txBody>
      </p:sp>
      <p:pic>
        <p:nvPicPr>
          <p:cNvPr id="18330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714500" y="2247900"/>
            <a:ext cx="41910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162300" y="2628900"/>
            <a:ext cx="31242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191000" y="2362200"/>
            <a:ext cx="1905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19050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6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shows: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Departures are significant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 these data are not 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Q-Q plot gives clear indication</a:t>
            </a:r>
          </a:p>
        </p:txBody>
      </p:sp>
    </p:spTree>
    <p:extLst>
      <p:ext uri="{BB962C8B-B14F-4D97-AF65-F5344CB8AC3E}">
        <p14:creationId xmlns:p14="http://schemas.microsoft.com/office/powerpoint/2010/main" val="15134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476500"/>
            <a:ext cx="2895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067300" y="1485900"/>
            <a:ext cx="9144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shows: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Departures are significant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 these data are not 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not so clear from e.g. histogram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Q-Q plot gives clear indication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reflects </a:t>
            </a:r>
            <a:r>
              <a:rPr lang="en-US" altLang="ko-KR" u="sng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2106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53000" y="1600200"/>
            <a:ext cx="11430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1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Harder to see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clearly there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non-Gaussian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needed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 = 10,000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points…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(why bigger sample size was used)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reflects </a:t>
            </a:r>
            <a:r>
              <a:rPr lang="en-US" altLang="ko-KR" u="sng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u="sng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were these distributions?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0.5 N(-1.5,0.75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+ 0.5 N(1.5,0.75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0.4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+ 0.3 N(0,0.25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0.7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.5 N(-1.5,0.75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+ 0.5 N(1.5,0.75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0468" name="Picture 3" descr="EgQQ1dat4NmixKur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3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Another Application of CI (Cluster Index)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Idea:   Use CI in bioinformatics to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“measure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quality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of data preprocessing”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Philosophy:  Clusters Are Scientific Goal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So Want to </a:t>
            </a:r>
            <a:r>
              <a:rPr lang="en-US" altLang="ko-KR" sz="3600" u="sng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Accentuate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29789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0.4 N(0,1) + 0.3 N(0,0.5</a:t>
            </a:r>
            <a:r>
              <a:rPr lang="en-US" altLang="ko-KR" sz="20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+ 0.3 N(0,0.25</a:t>
            </a:r>
            <a:r>
              <a:rPr lang="en-US" altLang="ko-KR" sz="20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1492" name="Picture 3" descr="EgQQ1dat4NmixKur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5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2516" name="Picture 3" descr="EgQQ1dat2Nmix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0.7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3540" name="Picture 3" descr="EgQQ1dat2Nmix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7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Variations on Q-Q Plots: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ko-KR" alt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𝜇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ko-KR" alt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theoretical distribution: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𝑝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𝑋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≤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𝑞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Φ</m:t>
                      </m:r>
                      <m:d>
                        <m:dPr>
                          <m:ctrlPr>
                            <a:rPr lang="el-GR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𝑞</m:t>
                              </m:r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−</m:t>
                              </m:r>
                              <m:r>
                                <a:rPr lang="ko-KR" alt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ko-KR" altLang="el-G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sz="16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Solving for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gives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𝑞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𝜎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𝑝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𝜎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𝑧</m:t>
                      </m:r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sz="16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Where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𝑧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the Standard Normal Quantile</a:t>
                </a:r>
              </a:p>
            </p:txBody>
          </p:sp>
        </mc:Choice>
        <mc:Fallback xmlns="">
          <p:sp>
            <p:nvSpPr>
              <p:cNvPr id="297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 t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4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Variations on Q-Q Plots: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Solving for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gives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𝑞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𝜎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𝑝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𝜎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𝑧</m:t>
                      </m:r>
                    </m:oMath>
                  </m:oMathPara>
                </a14:m>
                <a:endParaRPr lang="en-US" altLang="ko-KR" b="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Q-Q plot against Standard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Normal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is </a:t>
                </a:r>
                <a:r>
                  <a:rPr lang="en-US" altLang="ko-KR" u="sng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linear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With 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slope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𝜎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and intercept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𝜇</m:t>
                    </m:r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297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 t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1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Variations on Q-Q Plots: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replace Gaussian with other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compare 2 theoretical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distn’s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compare 2 empirical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distn’s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(i.e. 2 sample version of Q-Q Plot)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    =  ROC curve)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rgbClr val="0000FF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3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9865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6019800" y="56504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= 533, d = 9456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199683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Overall distribution has strong kurtosis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Shown by height of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kde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relative to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MAD based Gaussian fit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Mean and Median both  ~ 0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SD ~ 1, driven by few large values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MAD ~ 0.7, driven by bulk of data</a:t>
            </a:r>
          </a:p>
        </p:txBody>
      </p:sp>
    </p:spTree>
    <p:extLst>
      <p:ext uri="{BB962C8B-B14F-4D97-AF65-F5344CB8AC3E}">
        <p14:creationId xmlns:p14="http://schemas.microsoft.com/office/powerpoint/2010/main" val="1442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0707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Central part of distribution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“seems to look Gaussian”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But recall density does not provide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great diagnosis of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Gaussianity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Better to look at Q-Q plot</a:t>
            </a:r>
          </a:p>
        </p:txBody>
      </p:sp>
    </p:spTree>
    <p:extLst>
      <p:ext uri="{BB962C8B-B14F-4D97-AF65-F5344CB8AC3E}">
        <p14:creationId xmlns:p14="http://schemas.microsoft.com/office/powerpoint/2010/main" val="40169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5703" r="20256" b="5704"/>
          <a:stretch/>
        </p:blipFill>
        <p:spPr bwMode="auto">
          <a:xfrm>
            <a:off x="1752600" y="1301404"/>
            <a:ext cx="5556589" cy="555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5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8006</TotalTime>
  <Words>4643</Words>
  <Application>Microsoft Office PowerPoint</Application>
  <PresentationFormat>On-screen Show (4:3)</PresentationFormat>
  <Paragraphs>1161</Paragraphs>
  <Slides>162</Slides>
  <Notes>162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162</vt:i4>
      </vt:variant>
    </vt:vector>
  </HeadingPairs>
  <TitlesOfParts>
    <vt:vector size="169" baseType="lpstr">
      <vt:lpstr>Default Design</vt:lpstr>
      <vt:lpstr>12_Default Design</vt:lpstr>
      <vt:lpstr>3_Default Design</vt:lpstr>
      <vt:lpstr>14_Nature</vt:lpstr>
      <vt:lpstr>Image File</vt:lpstr>
      <vt:lpstr>Equation</vt:lpstr>
      <vt:lpstr>Equation.BREE4</vt:lpstr>
      <vt:lpstr>Clustering</vt:lpstr>
      <vt:lpstr>K-means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SWISS Score</vt:lpstr>
      <vt:lpstr>SWISS Score</vt:lpstr>
      <vt:lpstr>SWISS Score</vt:lpstr>
      <vt:lpstr>SWISS Score</vt:lpstr>
      <vt:lpstr>SWISS Score</vt:lpstr>
      <vt:lpstr>SWISS Score</vt:lpstr>
      <vt:lpstr>Hiearchical Clustering</vt:lpstr>
      <vt:lpstr>Hiearchical Clustering</vt:lpstr>
      <vt:lpstr>SigClust</vt:lpstr>
      <vt:lpstr>Common Microarray Analytic Approach:  Clustering</vt:lpstr>
      <vt:lpstr>Interesting Statistical Problem</vt:lpstr>
      <vt:lpstr>First Approaches:   Hypo Testing</vt:lpstr>
      <vt:lpstr>DiProPerm Hypothesis Test</vt:lpstr>
      <vt:lpstr>DiProPerm Hypothesis Test</vt:lpstr>
      <vt:lpstr>First Approaches:   Hypo Testing</vt:lpstr>
      <vt:lpstr>Clarifying Simple Example</vt:lpstr>
      <vt:lpstr>Simple Gaussian Example</vt:lpstr>
      <vt:lpstr>Simple Gaussian Example</vt:lpstr>
      <vt:lpstr>Statistical Significance of Clusters</vt:lpstr>
      <vt:lpstr>SigClust Statistic – 2-Means Cluster Index</vt:lpstr>
      <vt:lpstr>SigClust Statistic – 2-Means Cluster Index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Alternate Terminology</vt:lpstr>
      <vt:lpstr>Alternate Terminology</vt:lpstr>
      <vt:lpstr>Alternate Terminology</vt:lpstr>
      <vt:lpstr>Alternate Terminology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Gaussian null distribut’n</vt:lpstr>
      <vt:lpstr>SigClust Estimation of Eigenval’s</vt:lpstr>
      <vt:lpstr>SigClust Estimation of Eigenval’s</vt:lpstr>
      <vt:lpstr>SigClust Estimation of Eigenval’s</vt:lpstr>
      <vt:lpstr>SigClust Estimation of Eigenval’s</vt:lpstr>
      <vt:lpstr>SigClust Estimation of Eigenval’s</vt:lpstr>
      <vt:lpstr>SigClust Gaussian null distribution - Simulation</vt:lpstr>
      <vt:lpstr>SigClust Gaussian null distribution - Simulation</vt:lpstr>
      <vt:lpstr>An example (details to follow)</vt:lpstr>
      <vt:lpstr>SigClust Modalities</vt:lpstr>
      <vt:lpstr>SigClust Real Data Results</vt:lpstr>
      <vt:lpstr>Perou 500 PCA View – real clusters???</vt:lpstr>
      <vt:lpstr>Perou 500 DWD Dir’ns View – real clusters???</vt:lpstr>
      <vt:lpstr>Perou 500 – Fundamental Question</vt:lpstr>
      <vt:lpstr>SigClust Results for Luminal A vs. Luminal B</vt:lpstr>
      <vt:lpstr>SigClust Results for Luminal A vs. Luminal B</vt:lpstr>
      <vt:lpstr>SigClust Results for Luminal A vs. Luminal B</vt:lpstr>
      <vt:lpstr>SigClust Results for Luminal A vs. Luminal B</vt:lpstr>
      <vt:lpstr>SigClust Real Data Results</vt:lpstr>
      <vt:lpstr>SigClust Real Data Results</vt:lpstr>
      <vt:lpstr>SigClust Real Data Results</vt:lpstr>
      <vt:lpstr>SigClust Real Data Results</vt:lpstr>
      <vt:lpstr>SigClust Overview</vt:lpstr>
      <vt:lpstr>SigClust Overview</vt:lpstr>
      <vt:lpstr>SigClust Overview</vt:lpstr>
      <vt:lpstr>SigClust Overview</vt:lpstr>
      <vt:lpstr>SigClust Open Problems</vt:lpstr>
      <vt:lpstr>Big Picture</vt:lpstr>
      <vt:lpstr>Shapes As Data Objects</vt:lpstr>
      <vt:lpstr>Shapes As Data Objects</vt:lpstr>
      <vt:lpstr>Shapes As Data Objects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Shapes As Data Objects</vt:lpstr>
      <vt:lpstr>Participant Presentation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378</cp:revision>
  <dcterms:created xsi:type="dcterms:W3CDTF">2001-06-08T01:38:43Z</dcterms:created>
  <dcterms:modified xsi:type="dcterms:W3CDTF">2016-03-30T23:21:54Z</dcterms:modified>
</cp:coreProperties>
</file>