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266" r:id="rId3"/>
  </p:sldMasterIdLst>
  <p:notesMasterIdLst>
    <p:notesMasterId r:id="rId87"/>
  </p:notesMasterIdLst>
  <p:sldIdLst>
    <p:sldId id="2629" r:id="rId4"/>
    <p:sldId id="2645" r:id="rId5"/>
    <p:sldId id="2646" r:id="rId6"/>
    <p:sldId id="2647" r:id="rId7"/>
    <p:sldId id="2656" r:id="rId8"/>
    <p:sldId id="2658" r:id="rId9"/>
    <p:sldId id="2659" r:id="rId10"/>
    <p:sldId id="2668" r:id="rId11"/>
    <p:sldId id="2675" r:id="rId12"/>
    <p:sldId id="2677" r:id="rId13"/>
    <p:sldId id="2678" r:id="rId14"/>
    <p:sldId id="2683" r:id="rId15"/>
    <p:sldId id="2686" r:id="rId16"/>
    <p:sldId id="2689" r:id="rId17"/>
    <p:sldId id="2690" r:id="rId18"/>
    <p:sldId id="2691" r:id="rId19"/>
    <p:sldId id="2692" r:id="rId20"/>
    <p:sldId id="2696" r:id="rId21"/>
    <p:sldId id="2697" r:id="rId22"/>
    <p:sldId id="2698" r:id="rId23"/>
    <p:sldId id="2699" r:id="rId24"/>
    <p:sldId id="2700" r:id="rId25"/>
    <p:sldId id="2701" r:id="rId26"/>
    <p:sldId id="2702" r:id="rId27"/>
    <p:sldId id="2703" r:id="rId28"/>
    <p:sldId id="2704" r:id="rId29"/>
    <p:sldId id="2705" r:id="rId30"/>
    <p:sldId id="2706" r:id="rId31"/>
    <p:sldId id="2707" r:id="rId32"/>
    <p:sldId id="2708" r:id="rId33"/>
    <p:sldId id="2709" r:id="rId34"/>
    <p:sldId id="2710" r:id="rId35"/>
    <p:sldId id="2711" r:id="rId36"/>
    <p:sldId id="2712" r:id="rId37"/>
    <p:sldId id="2713" r:id="rId38"/>
    <p:sldId id="2714" r:id="rId39"/>
    <p:sldId id="2715" r:id="rId40"/>
    <p:sldId id="2716" r:id="rId41"/>
    <p:sldId id="2717" r:id="rId42"/>
    <p:sldId id="2718" r:id="rId43"/>
    <p:sldId id="2719" r:id="rId44"/>
    <p:sldId id="2720" r:id="rId45"/>
    <p:sldId id="2721" r:id="rId46"/>
    <p:sldId id="2722" r:id="rId47"/>
    <p:sldId id="2723" r:id="rId48"/>
    <p:sldId id="2724" r:id="rId49"/>
    <p:sldId id="2725" r:id="rId50"/>
    <p:sldId id="2726" r:id="rId51"/>
    <p:sldId id="2727" r:id="rId52"/>
    <p:sldId id="2728" r:id="rId53"/>
    <p:sldId id="2729" r:id="rId54"/>
    <p:sldId id="2730" r:id="rId55"/>
    <p:sldId id="2731" r:id="rId56"/>
    <p:sldId id="2732" r:id="rId57"/>
    <p:sldId id="2733" r:id="rId58"/>
    <p:sldId id="2734" r:id="rId59"/>
    <p:sldId id="2735" r:id="rId60"/>
    <p:sldId id="2736" r:id="rId61"/>
    <p:sldId id="2737" r:id="rId62"/>
    <p:sldId id="2738" r:id="rId63"/>
    <p:sldId id="2739" r:id="rId64"/>
    <p:sldId id="2740" r:id="rId65"/>
    <p:sldId id="2741" r:id="rId66"/>
    <p:sldId id="2742" r:id="rId67"/>
    <p:sldId id="2743" r:id="rId68"/>
    <p:sldId id="2744" r:id="rId69"/>
    <p:sldId id="2745" r:id="rId70"/>
    <p:sldId id="2746" r:id="rId71"/>
    <p:sldId id="2747" r:id="rId72"/>
    <p:sldId id="2748" r:id="rId73"/>
    <p:sldId id="2537" r:id="rId74"/>
    <p:sldId id="2353" r:id="rId75"/>
    <p:sldId id="2351" r:id="rId76"/>
    <p:sldId id="2352" r:id="rId77"/>
    <p:sldId id="2350" r:id="rId78"/>
    <p:sldId id="2354" r:id="rId79"/>
    <p:sldId id="2325" r:id="rId80"/>
    <p:sldId id="2326" r:id="rId81"/>
    <p:sldId id="2327" r:id="rId82"/>
    <p:sldId id="2431" r:id="rId83"/>
    <p:sldId id="2329" r:id="rId84"/>
    <p:sldId id="2435" r:id="rId85"/>
    <p:sldId id="2434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6AEFA-DE13-4C3B-82B6-84C63F58CC80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9360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90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277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1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1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3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12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2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2278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2037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79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889B21-CE4A-4C03-B4C6-7B2216E472D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86083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9818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3752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6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4572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24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3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68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26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8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27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417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2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E643DE-C293-4822-9874-F3FAF13CB35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136910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3486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9482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7583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2518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3987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9231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2984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89147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2011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88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DE26F7-4B46-4DCE-87AF-34117213877B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2793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1124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6567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60805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6581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9324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8614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76220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4755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131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49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39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9B10F1-3CE5-4C3C-A118-505E3C6BE79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72948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01374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9217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50349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86643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91621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3206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2479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73574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5508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59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239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F7295F-AA33-4F96-9C2C-AECBC98BCC67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02552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18381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172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57076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80329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28440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21604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80060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85700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12652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69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251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DBA58-F7D6-4BF5-9E01-9E052CA527A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226785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36796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71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6969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978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002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609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850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41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201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65F07-43F8-483C-AC97-D4C7BDB77F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283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1A3EF9-7893-46C5-B111-2C72302CA9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0A9738-538A-4B62-A193-BA8CDFE1972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4225576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5204-2484-473D-977C-8541D7BA78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4421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9A96F5-50E3-4737-9687-FA85A8DA73E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44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4760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83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B21203-C7D9-46D9-B2CF-1458F02F7C92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4630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3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52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19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1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7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17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56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2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81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5340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49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9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06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307" r:id="rId13"/>
    <p:sldLayoutId id="2147484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5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3.wmf"/><Relationship Id="rId4" Type="http://schemas.openxmlformats.org/officeDocument/2006/relationships/image" Target="../media/image370.png"/><Relationship Id="rId9" Type="http://schemas.openxmlformats.org/officeDocument/2006/relationships/oleObject" Target="../embeddings/oleObject2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8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7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Sig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nificance of </a:t>
            </a:r>
            <a:r>
              <a:rPr lang="en-US" altLang="ko-KR" sz="3600" dirty="0" smtClean="0">
                <a:solidFill>
                  <a:srgbClr val="3333FF"/>
                </a:solidFill>
                <a:latin typeface="Arial" charset="0"/>
                <a:ea typeface="Gulim" pitchFamily="34" charset="-127"/>
                <a:cs typeface="Arial" charset="0"/>
              </a:rPr>
              <a:t>Clust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 </a:t>
            </a:r>
            <a:r>
              <a:rPr lang="en-US" altLang="ko-KR" sz="3600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HDLSS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When is a cluster “really there”?</a:t>
            </a:r>
          </a:p>
          <a:p>
            <a:pPr eaLnBrk="1" hangingPunct="1">
              <a:lnSpc>
                <a:spcPct val="90000"/>
              </a:lnSpc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Liu et al (2007), Huang et al (2014)</a:t>
            </a:r>
          </a:p>
        </p:txBody>
      </p:sp>
    </p:spTree>
    <p:extLst>
      <p:ext uri="{BB962C8B-B14F-4D97-AF65-F5344CB8AC3E}">
        <p14:creationId xmlns:p14="http://schemas.microsoft.com/office/powerpoint/2010/main" val="28054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9479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2664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11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28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Clearly different shapes: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(just translation and rotation of,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i="1" dirty="0" smtClean="0"/>
              <a:t>different</a:t>
            </a:r>
            <a:r>
              <a:rPr lang="en-US" dirty="0" smtClean="0"/>
              <a:t>  points in  R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52578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237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  </a:t>
            </a:r>
            <a:r>
              <a:rPr lang="en-US" i="1" dirty="0" smtClean="0"/>
              <a:t>Shape</a:t>
            </a:r>
            <a:r>
              <a:rPr lang="en-US" dirty="0" smtClean="0"/>
              <a:t> should be </a:t>
            </a:r>
            <a:r>
              <a:rPr lang="en-US" u="sng" dirty="0" smtClean="0"/>
              <a:t>same</a:t>
            </a:r>
            <a:r>
              <a:rPr lang="en-US" dirty="0" smtClean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390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92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2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“=“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For “=“,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8878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0742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6128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0707" name="Content Placeholder 3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Central part of distribution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“seems to look Gaussian”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But recall density does not provide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great diagnosis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Gaussianity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Better to look at Q-Q plot</a:t>
            </a:r>
          </a:p>
        </p:txBody>
      </p:sp>
    </p:spTree>
    <p:extLst>
      <p:ext uri="{BB962C8B-B14F-4D97-AF65-F5344CB8AC3E}">
        <p14:creationId xmlns:p14="http://schemas.microsoft.com/office/powerpoint/2010/main" val="29215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7816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5227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34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  Group Transformations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8688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orbits)</a:t>
            </a:r>
            <a:endParaRPr lang="en-US" u="sng" dirty="0" smtClean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translation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H="1" flipV="1">
            <a:off x="17526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2310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rotation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3048000" y="2590800"/>
            <a:ext cx="1524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301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3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5703" r="20256" b="5704"/>
          <a:stretch/>
        </p:blipFill>
        <p:spPr bwMode="auto">
          <a:xfrm>
            <a:off x="1752600" y="1301404"/>
            <a:ext cx="5556589" cy="55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7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31167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(Elegant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Illustrative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Graphic)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Thanks to P. T. Fletcher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6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Lie in Curved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Surface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00400" y="1600200"/>
            <a:ext cx="1752600" cy="11699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At Each Point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895600" y="2209800"/>
            <a:ext cx="3886200" cy="827088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Approx’ing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(in limit of shrinking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 of p)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3886200"/>
            <a:ext cx="3886200" cy="21113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3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4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5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Estimation of Background Noise</a:t>
            </a:r>
          </a:p>
        </p:txBody>
      </p:sp>
      <p:sp>
        <p:nvSpPr>
          <p:cNvPr id="202755" name="Content Placeholder 3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Distribution clearly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Gaussian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Except </a:t>
            </a:r>
            <a:r>
              <a:rPr lang="en-US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near the middle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Q-Q curve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 very linear there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(closely follows 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45</a:t>
            </a:r>
            <a:r>
              <a:rPr lang="en-US" baseline="300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o</a:t>
            </a:r>
            <a:r>
              <a:rPr lang="en-US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 line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Suggests Gaussian approx.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good there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that MAD scale estimate is good</a:t>
            </a:r>
          </a:p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(Always a good idea to do such diagnostics)</a:t>
            </a:r>
          </a:p>
        </p:txBody>
      </p:sp>
    </p:spTree>
    <p:extLst>
      <p:ext uri="{BB962C8B-B14F-4D97-AF65-F5344CB8AC3E}">
        <p14:creationId xmlns:p14="http://schemas.microsoft.com/office/powerpoint/2010/main" val="11572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7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8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1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2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3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0"/>
          </p:cNvCxnSpPr>
          <p:nvPr/>
        </p:nvCxnSpPr>
        <p:spPr>
          <a:xfrm flipV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Angles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Standard Statistical Example: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(aka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Circular Data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(1972)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Mardia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Jupp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(2000)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Fisher, Lewis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Engleton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(1987)</a:t>
                </a:r>
                <a:endParaRPr lang="en-US" sz="2800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Fisher (1993)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(Again Monographs,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 Literature)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1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(Already Challenging)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?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type m:val="skw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4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</a:t>
                </a: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Clearly Inappropriate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8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24000" y="5143500"/>
            <a:ext cx="1371600" cy="266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26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				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Should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Use Unit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Circle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</a:t>
                </a:r>
                <a:r>
                  <a:rPr lang="en-US" dirty="0" smtClean="0">
                    <a:solidFill>
                      <a:srgbClr val="00FF00"/>
                    </a:solidFill>
                    <a:latin typeface="Arial" charset="0"/>
                    <a:cs typeface="Arial" charset="0"/>
                  </a:rPr>
                  <a:t>							Structure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r="-145" b="-6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5B524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5400000">
            <a:off x="5899666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x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 flipV="1">
            <a:off x="6052066" y="5143500"/>
            <a:ext cx="577334" cy="190500"/>
          </a:xfrm>
          <a:prstGeom prst="straightConnector1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8582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Recommended Approach: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(There are a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umber of Others)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915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Gaussian null distribution -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simulate from null distribution using: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Gulim" pitchFamily="34" charset="-127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1,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Gulim" pitchFamily="34" charset="-127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𝑑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,</m:t>
                                  </m:r>
                                  <m:r>
                                    <a:rPr lang="en-US" altLang="ko-KR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Gulim" pitchFamily="34" charset="-127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𝑋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𝑗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,</m:t>
                        </m:r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Gulim" pitchFamily="34" charset="-127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Gulim" pitchFamily="34" charset="-127"/>
                        <a:cs typeface="Arial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Gulim" pitchFamily="34" charset="-127"/>
                                <a:cs typeface="Arial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  (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indep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.)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Again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rotation invariance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makes this work</a:t>
                </a:r>
              </a:p>
              <a:p>
                <a:pPr eaLnBrk="1" hangingPunct="1">
                  <a:lnSpc>
                    <a:spcPct val="110000"/>
                  </a:lnSpc>
                  <a:buFont typeface="Wingdings" pitchFamily="2" charset="2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(and location invariance)</a:t>
                </a:r>
              </a:p>
            </p:txBody>
          </p:sp>
        </mc:Choice>
        <mc:Fallback xmlns="">
          <p:sp>
            <p:nvSpPr>
              <p:cNvPr id="409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76400"/>
                <a:ext cx="8305800" cy="4876800"/>
              </a:xfrm>
              <a:blipFill rotWithShape="1">
                <a:blip r:embed="rId3"/>
                <a:stretch>
                  <a:fillRect l="-1834" t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7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Directional Data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“average” of: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358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359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Recommended Approach: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(1948)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Synonyms: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Geodesic Mean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Barycenter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Karcher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Mean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sz="40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Numbers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Point Nearest to Data Points in L. S. Sense 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7" name="Equation" r:id="rId4" imgW="2946400" imgH="736600" progId="Equation.3">
                  <p:embed/>
                </p:oleObj>
              </mc:Choice>
              <mc:Fallback>
                <p:oleObj name="Equation" r:id="rId4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1981200" y="2514600"/>
            <a:ext cx="1981200" cy="914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Numbers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(Easy to Check by Calculus)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31" name="Equation" r:id="rId4" imgW="2946400" imgH="736600" progId="Equation.3">
                  <p:embed/>
                </p:oleObj>
              </mc:Choice>
              <mc:Fallback>
                <p:oleObj name="Equation" r:id="rId4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3048000" y="2209800"/>
            <a:ext cx="2971800" cy="1981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(Also Can Check with Calculus)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4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5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3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6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7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8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9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0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(but not small circles)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Lines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39113" cy="1219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 example (details to follow)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6052" r="4274" b="6052"/>
          <a:stretch>
            <a:fillRect/>
          </a:stretch>
        </p:blipFill>
        <p:spPr bwMode="auto">
          <a:xfrm>
            <a:off x="685800" y="1447800"/>
            <a:ext cx="782637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0" name="TextBox 5"/>
          <p:cNvSpPr txBox="1">
            <a:spLocks noChangeArrowheads="1"/>
          </p:cNvSpPr>
          <p:nvPr/>
        </p:nvSpPr>
        <p:spPr bwMode="auto">
          <a:xfrm>
            <a:off x="381000" y="1905000"/>
            <a:ext cx="286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smtClean="0">
                <a:solidFill>
                  <a:srgbClr val="FFFFFF"/>
                </a:solidFill>
              </a:rPr>
              <a:t>P-val = 0.0045</a:t>
            </a:r>
          </a:p>
        </p:txBody>
      </p:sp>
    </p:spTree>
    <p:extLst>
      <p:ext uri="{BB962C8B-B14F-4D97-AF65-F5344CB8AC3E}">
        <p14:creationId xmlns:p14="http://schemas.microsoft.com/office/powerpoint/2010/main" val="40201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0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1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2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3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0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Numbers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Well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Known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Robust Statistics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(Recall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Resistant to Outliers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7" name="Equation" r:id="rId4" imgW="2946400" imgH="736600" progId="Equation.3">
                  <p:embed/>
                </p:oleObj>
              </mc:Choice>
              <mc:Fallback>
                <p:oleObj name="Equation" r:id="rId4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7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Well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Known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Statistics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Replace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,  e.g.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Reduces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Influence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Outliers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Gives Other Notions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Median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4"/>
                <a:stretch>
                  <a:fillRect l="-1891" t="-150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29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in General: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Big Advantage: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in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ny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Metric Space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622550" y="2063750"/>
          <a:ext cx="434819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5" name="Equation" r:id="rId4" imgW="1549080" imgH="431640" progId="Equation.3">
                  <p:embed/>
                </p:oleObj>
              </mc:Choice>
              <mc:Fallback>
                <p:oleObj name="Equation" r:id="rId4" imgW="1549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063750"/>
                        <a:ext cx="434819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Mean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1771650"/>
            <a:ext cx="61722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interpretable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1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(for data from distribution absolutely </a:t>
                </a: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continuous w. r. t.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Lebesgue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Measure)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 b="-14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center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10668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Modalities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371600"/>
            <a:ext cx="8054975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Two major applications: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AutoNum type="romanUcPeriod"/>
            </a:pPr>
            <a:r>
              <a:rPr lang="en-US" altLang="ko-KR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Test significance of </a:t>
            </a:r>
            <a:r>
              <a:rPr lang="en-US" altLang="ko-KR" i="1" dirty="0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given </a:t>
            </a:r>
            <a:r>
              <a:rPr lang="en-US" altLang="ko-KR" i="1" dirty="0" err="1" smtClean="0">
                <a:solidFill>
                  <a:srgbClr val="FF00FF"/>
                </a:solidFill>
                <a:latin typeface="Arial" charset="0"/>
                <a:ea typeface="Gulim" pitchFamily="34" charset="-127"/>
                <a:cs typeface="Arial" charset="0"/>
              </a:rPr>
              <a:t>clusterings</a:t>
            </a:r>
            <a:endParaRPr lang="en-US" altLang="ko-KR" i="1" dirty="0" smtClean="0">
              <a:solidFill>
                <a:srgbClr val="FF00FF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(e.g. for those found in heat map)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given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Times New Roman" pitchFamily="18" charset="0"/>
              <a:buAutoNum type="romanUcPeriod" startAt="2"/>
            </a:pPr>
            <a:r>
              <a:rPr lang="en-US" altLang="ko-KR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Test if known cluster can be </a:t>
            </a:r>
            <a:r>
              <a:rPr lang="en-US" altLang="ko-KR" i="1" dirty="0" smtClean="0">
                <a:solidFill>
                  <a:srgbClr val="00FF00"/>
                </a:solidFill>
                <a:latin typeface="Arial" charset="0"/>
                <a:ea typeface="Gulim" pitchFamily="34" charset="-127"/>
                <a:cs typeface="Arial" charset="0"/>
              </a:rPr>
              <a:t>further split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(Use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2-means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class labels)</a:t>
            </a:r>
          </a:p>
        </p:txBody>
      </p:sp>
    </p:spTree>
    <p:extLst>
      <p:ext uri="{BB962C8B-B14F-4D97-AF65-F5344CB8AC3E}">
        <p14:creationId xmlns:p14="http://schemas.microsoft.com/office/powerpoint/2010/main" val="40701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False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Manifold Data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data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theoretical version: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Useful for Laws of Large Numbers, etc.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4679890"/>
          <a:ext cx="3352799" cy="8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0" name="Equation" r:id="rId4" imgW="1320227" imgH="317362" progId="Equation.3">
                  <p:embed/>
                </p:oleObj>
              </mc:Choice>
              <mc:Fallback>
                <p:oleObj name="Equation" r:id="rId4" imgW="132022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79890"/>
                        <a:ext cx="3352799" cy="80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41" name="Equation" r:id="rId6" imgW="1497950" imgH="431613" progId="Equation.3">
                  <p:embed/>
                </p:oleObj>
              </mc:Choice>
              <mc:Fallback>
                <p:oleObj name="Equation" r:id="rId6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(extract signal from noise)</a:t>
            </a:r>
          </a:p>
        </p:txBody>
      </p:sp>
    </p:spTree>
    <p:extLst>
      <p:ext uri="{BB962C8B-B14F-4D97-AF65-F5344CB8AC3E}">
        <p14:creationId xmlns:p14="http://schemas.microsoft.com/office/powerpoint/2010/main" val="21034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 object boundary)</a:t>
            </a:r>
          </a:p>
        </p:txBody>
      </p:sp>
    </p:spTree>
    <p:extLst>
      <p:ext uri="{BB962C8B-B14F-4D97-AF65-F5344CB8AC3E}">
        <p14:creationId xmlns:p14="http://schemas.microsoft.com/office/powerpoint/2010/main" val="24149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  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(align same object in 2 images)</a:t>
            </a:r>
          </a:p>
        </p:txBody>
      </p:sp>
    </p:spTree>
    <p:extLst>
      <p:ext uri="{BB962C8B-B14F-4D97-AF65-F5344CB8AC3E}">
        <p14:creationId xmlns:p14="http://schemas.microsoft.com/office/powerpoint/2010/main" val="27448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101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5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</p:spTree>
    <p:extLst>
      <p:ext uri="{BB962C8B-B14F-4D97-AF65-F5344CB8AC3E}">
        <p14:creationId xmlns:p14="http://schemas.microsoft.com/office/powerpoint/2010/main" val="405892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Real Data Results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47688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Summary of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Perou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500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Results: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&amp; Norm  vs.  Her2 &amp; Basal,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10</a:t>
            </a:r>
            <a:r>
              <a:rPr lang="en-US" altLang="ko-KR" sz="2800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-19</a:t>
            </a:r>
            <a:endParaRPr lang="en-US" altLang="ko-KR" sz="28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Luminal A  vs.  B,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0.0045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Her 2  vs.  Basal,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10</a:t>
            </a:r>
            <a:r>
              <a:rPr lang="en-US" altLang="ko-KR" sz="2800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-10</a:t>
            </a:r>
            <a:endParaRPr lang="en-US" altLang="ko-KR" sz="28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A, 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10</a:t>
            </a:r>
            <a:r>
              <a:rPr lang="en-US" altLang="ko-KR" sz="2800" baseline="300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-7</a:t>
            </a:r>
            <a:endParaRPr lang="en-US" altLang="ko-KR" sz="28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Luminal B,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0.058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Her 2,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0.10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</a:pP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Split Basal,   p-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val</a:t>
            </a:r>
            <a:r>
              <a:rPr lang="en-US" altLang="ko-KR" sz="28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= 0.005</a:t>
            </a:r>
          </a:p>
        </p:txBody>
      </p:sp>
    </p:spTree>
    <p:extLst>
      <p:ext uri="{BB962C8B-B14F-4D97-AF65-F5344CB8AC3E}">
        <p14:creationId xmlns:p14="http://schemas.microsoft.com/office/powerpoint/2010/main" val="11781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3979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5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rgbClr val="0000FF"/>
                </a:solidFill>
                <a:latin typeface="Arial" charset="0"/>
                <a:ea typeface="Gulim" pitchFamily="34" charset="-127"/>
                <a:cs typeface="Arial" charset="0"/>
              </a:rPr>
              <a:t>SigClust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Overview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534399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Works Well When Factor Part Not Used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Sample Eigenvalues Always Valid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But Can be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Too 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Above Factor Threshold </a:t>
            </a: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Anti-Conservative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n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Problem Fixed by </a:t>
            </a:r>
            <a:r>
              <a:rPr lang="en-US" altLang="ko-KR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Soft </a:t>
            </a:r>
            <a:r>
              <a:rPr lang="en-US" altLang="ko-KR" u="sng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Thresholding</a:t>
            </a:r>
            <a:endParaRPr lang="en-US" altLang="ko-KR" u="sng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(Huang et al, 2014)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9293</TotalTime>
  <Words>1863</Words>
  <Application>Microsoft Office PowerPoint</Application>
  <PresentationFormat>On-screen Show (4:3)</PresentationFormat>
  <Paragraphs>698</Paragraphs>
  <Slides>83</Slides>
  <Notes>83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97" baseType="lpstr">
      <vt:lpstr>Arial Unicode MS</vt:lpstr>
      <vt:lpstr>Gulim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14_Nature</vt:lpstr>
      <vt:lpstr>Default Design</vt:lpstr>
      <vt:lpstr>3_Default Design</vt:lpstr>
      <vt:lpstr>Image File</vt:lpstr>
      <vt:lpstr>Equation</vt:lpstr>
      <vt:lpstr>SigClust</vt:lpstr>
      <vt:lpstr>SigClust Estimation of Background Noise</vt:lpstr>
      <vt:lpstr>SigClust Estimation of Background Noise</vt:lpstr>
      <vt:lpstr>SigClust Estimation of Background Noise</vt:lpstr>
      <vt:lpstr>SigClust Gaussian null distribution - Simulation</vt:lpstr>
      <vt:lpstr>An example (details to follow)</vt:lpstr>
      <vt:lpstr>SigClust Modalities</vt:lpstr>
      <vt:lpstr>SigClust Real Data Results</vt:lpstr>
      <vt:lpstr>SigClust Overview</vt:lpstr>
      <vt:lpstr>Big Picture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Shapes As Data Objects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Manifold Descriptor Spaces</vt:lpstr>
      <vt:lpstr>OODA in Image Analysis</vt:lpstr>
      <vt:lpstr>OODA in Image Analysis</vt:lpstr>
      <vt:lpstr>OODA in Image Analysis</vt:lpstr>
      <vt:lpstr>OODA in Image Analysis</vt:lpstr>
      <vt:lpstr>OODA in Image Analysis</vt:lpstr>
      <vt:lpstr>Image Object Representation</vt:lpstr>
      <vt:lpstr>Landmark Representations</vt:lpstr>
      <vt:lpstr>Landmark Representations</vt:lpstr>
      <vt:lpstr>Boundary Representations</vt:lpstr>
      <vt:lpstr>Boundary Representations</vt:lpstr>
      <vt:lpstr>Boundary Representations</vt:lpstr>
      <vt:lpstr>Boundary Representations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508</cp:revision>
  <dcterms:created xsi:type="dcterms:W3CDTF">2001-06-08T01:38:43Z</dcterms:created>
  <dcterms:modified xsi:type="dcterms:W3CDTF">2016-04-14T17:05:23Z</dcterms:modified>
</cp:coreProperties>
</file>