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186" r:id="rId3"/>
    <p:sldMasterId id="2147484202" r:id="rId4"/>
    <p:sldMasterId id="2147484218" r:id="rId5"/>
    <p:sldMasterId id="2147484234" r:id="rId6"/>
    <p:sldMasterId id="2147484279" r:id="rId7"/>
    <p:sldMasterId id="2147484295" r:id="rId8"/>
    <p:sldMasterId id="2147484307" r:id="rId9"/>
  </p:sldMasterIdLst>
  <p:notesMasterIdLst>
    <p:notesMasterId r:id="rId104"/>
  </p:notesMasterIdLst>
  <p:sldIdLst>
    <p:sldId id="2761" r:id="rId10"/>
    <p:sldId id="2779" r:id="rId11"/>
    <p:sldId id="2780" r:id="rId12"/>
    <p:sldId id="2788" r:id="rId13"/>
    <p:sldId id="2811" r:id="rId14"/>
    <p:sldId id="2825" r:id="rId15"/>
    <p:sldId id="2826" r:id="rId16"/>
    <p:sldId id="2827" r:id="rId17"/>
    <p:sldId id="2834" r:id="rId18"/>
    <p:sldId id="2835" r:id="rId19"/>
    <p:sldId id="2836" r:id="rId20"/>
    <p:sldId id="2837" r:id="rId21"/>
    <p:sldId id="2838" r:id="rId22"/>
    <p:sldId id="2839" r:id="rId23"/>
    <p:sldId id="2840" r:id="rId24"/>
    <p:sldId id="2841" r:id="rId25"/>
    <p:sldId id="2842" r:id="rId26"/>
    <p:sldId id="2843" r:id="rId27"/>
    <p:sldId id="2844" r:id="rId28"/>
    <p:sldId id="2845" r:id="rId29"/>
    <p:sldId id="2846" r:id="rId30"/>
    <p:sldId id="2847" r:id="rId31"/>
    <p:sldId id="2848" r:id="rId32"/>
    <p:sldId id="2849" r:id="rId33"/>
    <p:sldId id="2850" r:id="rId34"/>
    <p:sldId id="2851" r:id="rId35"/>
    <p:sldId id="2852" r:id="rId36"/>
    <p:sldId id="2853" r:id="rId37"/>
    <p:sldId id="2854" r:id="rId38"/>
    <p:sldId id="2855" r:id="rId39"/>
    <p:sldId id="2856" r:id="rId40"/>
    <p:sldId id="2857" r:id="rId41"/>
    <p:sldId id="2858" r:id="rId42"/>
    <p:sldId id="2859" r:id="rId43"/>
    <p:sldId id="2860" r:id="rId44"/>
    <p:sldId id="2861" r:id="rId45"/>
    <p:sldId id="2862" r:id="rId46"/>
    <p:sldId id="2863" r:id="rId47"/>
    <p:sldId id="2864" r:id="rId48"/>
    <p:sldId id="2865" r:id="rId49"/>
    <p:sldId id="2866" r:id="rId50"/>
    <p:sldId id="2867" r:id="rId51"/>
    <p:sldId id="2868" r:id="rId52"/>
    <p:sldId id="2869" r:id="rId53"/>
    <p:sldId id="2474" r:id="rId54"/>
    <p:sldId id="2473" r:id="rId55"/>
    <p:sldId id="2359" r:id="rId56"/>
    <p:sldId id="2360" r:id="rId57"/>
    <p:sldId id="2361" r:id="rId58"/>
    <p:sldId id="2362" r:id="rId59"/>
    <p:sldId id="2475" r:id="rId60"/>
    <p:sldId id="2477" r:id="rId61"/>
    <p:sldId id="2478" r:id="rId62"/>
    <p:sldId id="2363" r:id="rId63"/>
    <p:sldId id="2479" r:id="rId64"/>
    <p:sldId id="2364" r:id="rId65"/>
    <p:sldId id="2476" r:id="rId66"/>
    <p:sldId id="2480" r:id="rId67"/>
    <p:sldId id="2481" r:id="rId68"/>
    <p:sldId id="2482" r:id="rId69"/>
    <p:sldId id="2483" r:id="rId70"/>
    <p:sldId id="2484" r:id="rId71"/>
    <p:sldId id="2485" r:id="rId72"/>
    <p:sldId id="2486" r:id="rId73"/>
    <p:sldId id="2538" r:id="rId74"/>
    <p:sldId id="2539" r:id="rId75"/>
    <p:sldId id="2540" r:id="rId76"/>
    <p:sldId id="2541" r:id="rId77"/>
    <p:sldId id="2542" r:id="rId78"/>
    <p:sldId id="2544" r:id="rId79"/>
    <p:sldId id="2545" r:id="rId80"/>
    <p:sldId id="2546" r:id="rId81"/>
    <p:sldId id="2550" r:id="rId82"/>
    <p:sldId id="2552" r:id="rId83"/>
    <p:sldId id="2554" r:id="rId84"/>
    <p:sldId id="2555" r:id="rId85"/>
    <p:sldId id="2556" r:id="rId86"/>
    <p:sldId id="2558" r:id="rId87"/>
    <p:sldId id="2559" r:id="rId88"/>
    <p:sldId id="2562" r:id="rId89"/>
    <p:sldId id="2563" r:id="rId90"/>
    <p:sldId id="2564" r:id="rId91"/>
    <p:sldId id="2565" r:id="rId92"/>
    <p:sldId id="2566" r:id="rId93"/>
    <p:sldId id="2567" r:id="rId94"/>
    <p:sldId id="2568" r:id="rId95"/>
    <p:sldId id="2571" r:id="rId96"/>
    <p:sldId id="2572" r:id="rId97"/>
    <p:sldId id="2573" r:id="rId98"/>
    <p:sldId id="2574" r:id="rId99"/>
    <p:sldId id="2575" r:id="rId100"/>
    <p:sldId id="2576" r:id="rId101"/>
    <p:sldId id="2577" r:id="rId102"/>
    <p:sldId id="2870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07" Type="http://schemas.openxmlformats.org/officeDocument/2006/relationships/theme" Target="theme/theme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slide" Target="slides/slide9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viewProps" Target="view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527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0C554-1E22-4337-8AB1-E7C1223E5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143207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291584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81679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201463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8680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464966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930004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40068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537056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417153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17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441540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735948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396443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3983527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0FD6D-0166-4B7A-8D21-DB710CFEE0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2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F08658-679B-4198-B0F4-3B3FFEEC09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63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73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38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74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3FF2-1884-4456-BC9B-C5A4F5884013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3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1246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9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12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59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63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58C0F-5F02-401F-AFB7-F5578D3BA8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50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6396EE-6807-4235-842A-8916BC3536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59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F7D68-FB5C-4CAD-B7E1-546D877ADEC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08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7B64-D446-4035-90EA-4D13A702BE52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04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000D96-693D-4A18-8AD8-4762E4170261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7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2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450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34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95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7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7CB44-767F-4572-9419-215B28BA815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946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BD649-CF21-4C71-AA1D-1860E0CF31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214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/>
              <a:t>45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330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7E3E2-85E9-4DFE-8A64-65C24C719916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1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04EA8-BF74-4EC2-813B-77DD32470508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72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D259-66D3-4871-B15D-79F3F2285F72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42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7382E-4F79-4BF8-9404-E1049235A380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1781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7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27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81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E1877-0B9F-4B05-A712-EA6D2F5F5BA7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851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62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A6956-2A1C-4F84-9C0E-EA456D4D751B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024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88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3189-CA2E-487A-985A-4F8D7D691266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9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09F07-D27F-4135-A1B9-BB1964D3459A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89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5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953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80FE-5C7F-4676-846E-39D4C4D6B870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71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D26D-C654-442D-B5C3-3098FC1FDD1A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11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560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4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671A-0582-42A0-9D8D-8BC76F087BC2}" type="slidenum">
              <a:rPr lang="ko-KR" altLang="en-US" smtClean="0">
                <a:solidFill>
                  <a:srgbClr val="000000"/>
                </a:solidFill>
              </a:rPr>
              <a:pPr/>
              <a:t>64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59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00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10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428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6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69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618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618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42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0199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341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932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296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DA4C1-3762-41FC-950E-91489C7E3EB6}" type="slidenum">
              <a:rPr lang="ko-KR" altLang="en-US" smtClean="0">
                <a:solidFill>
                  <a:srgbClr val="000000"/>
                </a:solidFill>
              </a:rPr>
              <a:pPr/>
              <a:t>76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82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70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65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69048-C9F0-4A0F-BE64-247795A12B5F}" type="slidenum">
              <a:rPr lang="ko-KR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4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144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039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689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199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3BEB-74AF-452E-99C7-C998B60C10AA}" type="slidenum">
              <a:rPr lang="ko-KR" altLang="en-US" smtClean="0">
                <a:solidFill>
                  <a:srgbClr val="000000"/>
                </a:solidFill>
              </a:rPr>
              <a:pPr/>
              <a:t>83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993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C201-C58C-4A80-BD2F-381235088CE6}" type="slidenum">
              <a:rPr lang="ko-KR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65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4BF7-CFE1-4378-B6DA-A9135215D6A7}" type="slidenum">
              <a:rPr lang="ko-KR" altLang="en-US" smtClean="0">
                <a:solidFill>
                  <a:srgbClr val="000000"/>
                </a:solidFill>
              </a:rPr>
              <a:pPr/>
              <a:t>85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71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467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D5855-0C41-4AB8-8CE3-4BBBC9EBADF9}" type="slidenum">
              <a:rPr lang="ko-KR" altLang="en-US" smtClean="0">
                <a:solidFill>
                  <a:srgbClr val="000000"/>
                </a:solidFill>
              </a:rPr>
              <a:pPr/>
              <a:t>87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932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88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140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89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3662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2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D9F9-99B0-4B2A-85EA-776295C8BA8C}" type="slidenum">
              <a:rPr lang="ko-KR" altLang="en-US" smtClean="0">
                <a:solidFill>
                  <a:srgbClr val="000000"/>
                </a:solidFill>
              </a:rPr>
              <a:pPr/>
              <a:t>90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19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8720-C329-472B-8F1C-41CDC8A7E5E9}" type="slidenum">
              <a:rPr lang="en-US" smtClean="0">
                <a:solidFill>
                  <a:srgbClr val="000000"/>
                </a:solidFill>
              </a:rPr>
              <a:pPr/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03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92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54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0E14-6096-4328-8B54-52B1A71DE68D}" type="slidenum">
              <a:rPr lang="ko-KR" altLang="en-US" smtClean="0">
                <a:solidFill>
                  <a:srgbClr val="000000"/>
                </a:solidFill>
              </a:rPr>
              <a:pPr/>
              <a:t>93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055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6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5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246266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6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C9586AB-5F9A-4066-8684-BA03598190F1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A94CEAB-F4E1-4C32-971B-C120D7A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87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4D42F12-E93B-425B-B215-CB40AC453B92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6D634AF-3A04-4714-B042-CF475B42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6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4B4947E-CC93-42B9-B1B2-8600847D4C83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D272C1D-2A61-41EA-874D-69035DB7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10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1529476-6F77-45DD-B2DB-EFA2DABF97F8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054943E-9B0D-47D3-9585-D4E7BAC6D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74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B964171-285B-4552-9001-3E955A10AD12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2B1F41B-5C3D-4E08-9D84-A1DD66C1E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669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9F18AC6-4330-423F-A905-CD4A7259B4EC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87F3E89-20D1-4003-98CD-406BEC49F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7D6D9C5-6191-4F68-8D94-1A6AD6977040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CB42DB5-96DD-4FD0-87C3-A0B3A823B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96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DD9A3A6-BAC7-4166-AD40-48EAB61E4255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9EEBE24-EE14-4FE3-A0B3-851D80D9A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87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95845D8-5904-43FF-815C-A858DE98036D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CD8F52B-B770-4582-8C43-F6EDAA26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404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9B03D6D-4493-4C78-995E-32651FFBD92B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B1C50CF-403F-484E-9257-5D3FE4F19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0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6E72317-2387-4770-BDAC-94BAB6A88405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1431077-D8C6-44A2-A810-FDFA48786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197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159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343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17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41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229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679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320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253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96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278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5114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6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921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5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3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67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1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24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0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0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4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9829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8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8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1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274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2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0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94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364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7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2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5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75500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1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878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6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9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7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78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975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593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0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3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60843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80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16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921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3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69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284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259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52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29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4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7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10116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6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0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5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8907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39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2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1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953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988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451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80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vmlDrawing" Target="../drawings/vmlDrawing6.v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1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FE3FD4F-CD92-4632-B56B-3B37CBDFFA5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0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8856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229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53CE5E6C-61E5-408B-A1DC-0EF4F76E098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229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4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6501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638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BDB7D533-B876-42CF-9683-64BEBD78B6E1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638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5996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741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AF142FC-2D87-4FAA-B37D-FC8FA76AB613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41263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84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04C62824-DFBE-486C-B5B0-FC2BE50D19B9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3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8192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9EA427-279C-41D9-9A91-7C4DC8CB7E6F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6D33F3-181A-4226-B9CD-38269D60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7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wmv"/><Relationship Id="rId13" Type="http://schemas.openxmlformats.org/officeDocument/2006/relationships/image" Target="../media/image49.png"/><Relationship Id="rId3" Type="http://schemas.microsoft.com/office/2007/relationships/media" Target="../media/media4.wmv"/><Relationship Id="rId7" Type="http://schemas.microsoft.com/office/2007/relationships/media" Target="../media/media6.wmv"/><Relationship Id="rId12" Type="http://schemas.openxmlformats.org/officeDocument/2006/relationships/image" Target="../media/image48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video" Target="../media/media5.wmv"/><Relationship Id="rId11" Type="http://schemas.openxmlformats.org/officeDocument/2006/relationships/image" Target="../media/image47.png"/><Relationship Id="rId5" Type="http://schemas.microsoft.com/office/2007/relationships/media" Target="../media/media5.wmv"/><Relationship Id="rId10" Type="http://schemas.openxmlformats.org/officeDocument/2006/relationships/notesSlide" Target="../notesSlides/notesSlide91.xml"/><Relationship Id="rId4" Type="http://schemas.openxmlformats.org/officeDocument/2006/relationships/video" Target="../media/media4.wmv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5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2779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(Yushkevich)</a:t>
            </a:r>
          </a:p>
        </p:txBody>
      </p:sp>
      <p:pic>
        <p:nvPicPr>
          <p:cNvPr id="3" name="CCMsciznormRa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649" y="2362200"/>
            <a:ext cx="62376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(Yushkevich)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286000" y="5334000"/>
            <a:ext cx="1066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</p:txBody>
      </p:sp>
    </p:spTree>
    <p:extLst>
      <p:ext uri="{BB962C8B-B14F-4D97-AF65-F5344CB8AC3E}">
        <p14:creationId xmlns:p14="http://schemas.microsoft.com/office/powerpoint/2010/main" val="9000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76400" y="1981200"/>
            <a:ext cx="2438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00600" y="1981200"/>
            <a:ext cx="1752600" cy="2057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4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Design Radiation Treatment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Hit Prostate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 Bladder &amp; Rectum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Course of Many Days</a:t>
            </a:r>
          </a:p>
        </p:txBody>
      </p:sp>
    </p:spTree>
    <p:extLst>
      <p:ext uri="{BB962C8B-B14F-4D97-AF65-F5344CB8AC3E}">
        <p14:creationId xmlns:p14="http://schemas.microsoft.com/office/powerpoint/2010/main" val="2881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Ja-Yeon Jeong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Ja-Yeon Jeong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M-reps:   there are several variations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choices: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Fletcher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(2004)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2137" r="6442" b="12650"/>
          <a:stretch>
            <a:fillRect/>
          </a:stretch>
        </p:blipFill>
        <p:spPr>
          <a:xfrm>
            <a:off x="2971800" y="2133600"/>
            <a:ext cx="5732463" cy="4373563"/>
          </a:xfrm>
          <a:noFill/>
        </p:spPr>
      </p:pic>
    </p:spTree>
    <p:extLst>
      <p:ext uri="{BB962C8B-B14F-4D97-AF65-F5344CB8AC3E}">
        <p14:creationId xmlns:p14="http://schemas.microsoft.com/office/powerpoint/2010/main" val="13005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K. and </a:t>
            </a:r>
            <a:r>
              <a:rPr lang="en-US" sz="32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S. M. (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2008)</a:t>
            </a:r>
          </a:p>
        </p:txBody>
      </p:sp>
    </p:spTree>
    <p:extLst>
      <p:ext uri="{BB962C8B-B14F-4D97-AF65-F5344CB8AC3E}">
        <p14:creationId xmlns:p14="http://schemas.microsoft.com/office/powerpoint/2010/main" val="10575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 rotWithShape="1">
                <a:blip r:embed="rId4"/>
                <a:stretch>
                  <a:fillRect l="-250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9" name="Equation" r:id="rId5" imgW="419040" imgH="279360" progId="Equation.3">
                  <p:embed/>
                </p:oleObj>
              </mc:Choice>
              <mc:Fallback>
                <p:oleObj name="Equation" r:id="rId5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4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 rotWithShape="1">
                <a:blip r:embed="rId4"/>
                <a:stretch>
                  <a:fillRect l="-2143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3" name="Equation" r:id="rId5" imgW="419040" imgH="279360" progId="Equation.3">
                  <p:embed/>
                </p:oleObj>
              </mc:Choice>
              <mc:Fallback>
                <p:oleObj name="Equation" r:id="rId5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6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1009650" lvl="1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(all within same person)</a:t>
            </a:r>
          </a:p>
        </p:txBody>
      </p:sp>
    </p:spTree>
    <p:extLst>
      <p:ext uri="{BB962C8B-B14F-4D97-AF65-F5344CB8AC3E}">
        <p14:creationId xmlns:p14="http://schemas.microsoft.com/office/powerpoint/2010/main" val="3926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7926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</p:txBody>
      </p:sp>
    </p:spTree>
    <p:extLst>
      <p:ext uri="{BB962C8B-B14F-4D97-AF65-F5344CB8AC3E}">
        <p14:creationId xmlns:p14="http://schemas.microsoft.com/office/powerpoint/2010/main" val="1908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2387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60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0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7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10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Medial representations</a:t>
            </a:r>
          </a:p>
          <a:p>
            <a:pPr marL="1009650" lvl="1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Find “skeleton”</a:t>
            </a:r>
          </a:p>
          <a:p>
            <a:pPr marL="1009650" lvl="1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Discretize as “atoms” called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S-reps</a:t>
            </a: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03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2782888" cy="3109913"/>
          </a:xfrm>
          <a:noFill/>
        </p:spPr>
      </p:pic>
      <p:pic>
        <p:nvPicPr>
          <p:cNvPr id="3379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352800"/>
            <a:ext cx="2746375" cy="3070225"/>
          </a:xfrm>
        </p:spPr>
      </p:pic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352800"/>
            <a:ext cx="2746375" cy="3070225"/>
          </a:xfrm>
          <a:noFill/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Bladder – Prostate – Rectum    (multiple objects, J. Y. Jeong)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Medial Atoms provide “skeleton”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Implied Boundary from “spokes”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 “surface”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S-rep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33696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~Conjugate Gaussians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Embarassingly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18613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Easy, when starting from </a:t>
            </a:r>
            <a:r>
              <a:rPr lang="en-US" i="1" dirty="0" smtClean="0">
                <a:solidFill>
                  <a:srgbClr val="000000"/>
                </a:solidFill>
              </a:rPr>
              <a:t>binary</a:t>
            </a:r>
            <a:r>
              <a:rPr lang="en-US" dirty="0" smtClean="0">
                <a:solidFill>
                  <a:srgbClr val="000000"/>
                </a:solidFill>
              </a:rPr>
              <a:t> (blue)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But very expensive (30 – 40 minutes technician’s time)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Want </a:t>
            </a:r>
            <a:r>
              <a:rPr lang="en-US" i="1" dirty="0" smtClean="0">
                <a:solidFill>
                  <a:srgbClr val="000000"/>
                </a:solidFill>
              </a:rPr>
              <a:t>automatic approach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Challenging, because of poor contrast, noise, 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Need to borrow information across training sample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 Bayes approach:   prior &amp; likelihood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posterior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~Conjugate Gaussians, but there are issues: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Major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HLDSS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challenges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Manifold aspect of data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Very Successful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Jeong</a:t>
            </a:r>
            <a:r>
              <a:rPr lang="en-US" dirty="0" smtClean="0">
                <a:solidFill>
                  <a:srgbClr val="000000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18744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-rep model fitting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Very Successful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Jeong</a:t>
            </a:r>
            <a:r>
              <a:rPr lang="en-US" dirty="0" smtClean="0">
                <a:solidFill>
                  <a:srgbClr val="000000"/>
                </a:solidFill>
              </a:rPr>
              <a:t> (2009)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Basis of Startup Company:    </a:t>
            </a:r>
            <a:r>
              <a:rPr lang="en-US" dirty="0" err="1" smtClean="0">
                <a:solidFill>
                  <a:srgbClr val="FF0000"/>
                </a:solidFill>
              </a:rPr>
              <a:t>Morphormics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M-rep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points on smooth manifold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in non-Euclidean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</a:t>
            </a:r>
          </a:p>
        </p:txBody>
      </p:sp>
    </p:spTree>
    <p:extLst>
      <p:ext uri="{BB962C8B-B14F-4D97-AF65-F5344CB8AC3E}">
        <p14:creationId xmlns:p14="http://schemas.microsoft.com/office/powerpoint/2010/main" val="2146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PCA for m-reps, II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(2004 UNC CS PhD Dissertation)</a:t>
            </a:r>
          </a:p>
        </p:txBody>
      </p:sp>
    </p:spTree>
    <p:extLst>
      <p:ext uri="{BB962C8B-B14F-4D97-AF65-F5344CB8AC3E}">
        <p14:creationId xmlns:p14="http://schemas.microsoft.com/office/powerpoint/2010/main" val="10212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PCA for m-reps, II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36042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PGA for m-reps,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/>
              <a:t>(analysis by Ja Yeon Jeong)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9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4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5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6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7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583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 smtClean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 smtClean="0"/>
                  <a:t>Constrained to go through geodesic mean</a:t>
                </a:r>
                <a:endParaRPr lang="en-US" u="sng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Happens             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mean</a:t>
                </a:r>
                <a:r>
                  <a:rPr lang="en-US" dirty="0" smtClean="0"/>
                  <a:t> 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Naturally         contained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           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best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fit line</a:t>
                </a: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 b="19607"/>
          <a:stretch/>
        </p:blipFill>
        <p:spPr>
          <a:xfrm>
            <a:off x="5715000" y="3158602"/>
            <a:ext cx="3429000" cy="369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But Not In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Non-Euclidean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Spaces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4" y="3076430"/>
            <a:ext cx="5351536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4" y="3076430"/>
            <a:ext cx="5351536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Data on sphere,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along equator</a:t>
            </a:r>
          </a:p>
        </p:txBody>
      </p:sp>
    </p:spTree>
    <p:extLst>
      <p:ext uri="{BB962C8B-B14F-4D97-AF65-F5344CB8AC3E}">
        <p14:creationId xmlns:p14="http://schemas.microsoft.com/office/powerpoint/2010/main" val="17226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Huckemann</a:t>
            </a:r>
            <a:r>
              <a:rPr lang="en-US" dirty="0" smtClean="0"/>
              <a:t> et al (2011)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8142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9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</a:t>
            </a:r>
            <a:r>
              <a:rPr lang="en-US" dirty="0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 (</a:t>
            </a:r>
            <a:r>
              <a:rPr lang="en-US" dirty="0" err="1" smtClean="0"/>
              <a:t>Princ</a:t>
            </a:r>
            <a:r>
              <a:rPr lang="en-US" dirty="0" smtClean="0"/>
              <a:t>. Arc Anal.)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Jung et al (2011)</a:t>
            </a:r>
          </a:p>
        </p:txBody>
      </p:sp>
    </p:spTree>
    <p:extLst>
      <p:ext uri="{BB962C8B-B14F-4D97-AF65-F5344CB8AC3E}">
        <p14:creationId xmlns:p14="http://schemas.microsoft.com/office/powerpoint/2010/main" val="9480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40582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20471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7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694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4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being addressed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6252" r="9274" b="4028"/>
          <a:stretch>
            <a:fillRect/>
          </a:stretch>
        </p:blipFill>
        <p:spPr bwMode="auto">
          <a:xfrm>
            <a:off x="611188" y="1395413"/>
            <a:ext cx="7923212" cy="5164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0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895600" y="2514600"/>
            <a:ext cx="5203498" cy="3011507"/>
            <a:chOff x="2895600" y="2514600"/>
            <a:chExt cx="5203498" cy="3011507"/>
          </a:xfrm>
        </p:grpSpPr>
        <p:sp>
          <p:nvSpPr>
            <p:cNvPr id="2" name="TextBox 1"/>
            <p:cNvSpPr txBox="1"/>
            <p:nvPr/>
          </p:nvSpPr>
          <p:spPr>
            <a:xfrm>
              <a:off x="3733800" y="4572000"/>
              <a:ext cx="4365298" cy="9541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Vectors whose entries are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Angles on sphere an reals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Connector 3"/>
            <p:cNvCxnSpPr>
              <a:endCxn id="2" idx="0"/>
            </p:cNvCxnSpPr>
            <p:nvPr/>
          </p:nvCxnSpPr>
          <p:spPr bwMode="auto">
            <a:xfrm>
              <a:off x="3657600" y="2514600"/>
              <a:ext cx="2258849" cy="205740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895600" y="2514600"/>
              <a:ext cx="1524000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654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Motivation: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m-reps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&amp;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s-reps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2586574"/>
            <a:ext cx="3433763" cy="38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5129"/>
            <a:ext cx="7924800" cy="2972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6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 smtClean="0"/>
                  <a:t>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Arc Analysis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					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(When have many s-rep atoms?)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5753100" y="1333500"/>
            <a:ext cx="762000" cy="31242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3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Distances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Random  ~  Rotation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Modulo Rotation   </a:t>
                </a:r>
                <a:r>
                  <a:rPr lang="en-US" dirty="0" smtClean="0">
                    <a:sym typeface="Wingdings" pitchFamily="2" charset="2"/>
                  </a:rPr>
                  <a:t>    Unit Simplex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itchFamily="2" charset="2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8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1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8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Apparent 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is </a:t>
                </a:r>
                <a:r>
                  <a:rPr lang="en-US" i="1" dirty="0" smtClean="0"/>
                  <a:t>Bounded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(So </a:t>
                </a:r>
                <a:r>
                  <a:rPr lang="en-US" i="1" dirty="0" smtClean="0"/>
                  <a:t>Can’t </a:t>
                </a:r>
                <a:r>
                  <a:rPr lang="en-US" i="1" dirty="0"/>
                  <a:t>H</a:t>
                </a:r>
                <a:r>
                  <a:rPr lang="en-US" i="1" dirty="0" smtClean="0"/>
                  <a:t>ave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istances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???)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Careful, Have </a:t>
                </a:r>
                <a:r>
                  <a:rPr lang="en-US" b="1" dirty="0" smtClean="0"/>
                  <a:t>Big Product</a:t>
                </a:r>
                <a:r>
                  <a:rPr lang="en-US" dirty="0" smtClean="0"/>
                  <a:t>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s 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4648200" y="2590800"/>
            <a:ext cx="1371600" cy="35052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77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Note: #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 # Diagonals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0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Even Simpler (But Bounded) Case: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Unit Cube </a:t>
                </a:r>
                <a:r>
                  <a:rPr lang="en-US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Diagonal Length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 smtClean="0"/>
                  <a:t> Length Between Random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Get Similar </a:t>
                </a:r>
                <a:r>
                  <a:rPr lang="en-US" u="sng" dirty="0" smtClean="0"/>
                  <a:t>Geometric Representation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Yes, </a:t>
                </a:r>
                <a:r>
                  <a:rPr lang="en-US" dirty="0" err="1" smtClean="0"/>
                  <a:t>Sen</a:t>
                </a:r>
                <a:r>
                  <a:rPr lang="en-US" dirty="0" smtClean="0"/>
                  <a:t> et al (2008)</a:t>
                </a:r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Principa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Simple Case: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Study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Get </a:t>
                </a:r>
                <a:r>
                  <a:rPr lang="en-US" u="sng" dirty="0" smtClean="0"/>
                  <a:t>Geometric Representation</a:t>
                </a:r>
                <a:r>
                  <a:rPr lang="en-US" dirty="0" smtClean="0"/>
                  <a:t>?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Consistency of CPNS???</a:t>
                </a: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(Open Problem)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9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27075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2819400" y="1524000"/>
            <a:ext cx="6324600" cy="4284663"/>
            <a:chOff x="2819400" y="1524000"/>
            <a:chExt cx="6324600" cy="4284663"/>
          </a:xfrm>
        </p:grpSpPr>
        <p:pic>
          <p:nvPicPr>
            <p:cNvPr id="1351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05" t="31142" r="7922" b="5415"/>
            <a:stretch>
              <a:fillRect/>
            </a:stretch>
          </p:blipFill>
          <p:spPr bwMode="auto">
            <a:xfrm>
              <a:off x="3683000" y="1524000"/>
              <a:ext cx="5461000" cy="4284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35174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2705100" y="4305300"/>
              <a:ext cx="1143000" cy="9144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918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Bookstein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Mardia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5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37958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Variation in Shape is </a:t>
            </a:r>
            <a:r>
              <a:rPr lang="en-US" u="sng" dirty="0" smtClean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Other Variation+ is </a:t>
            </a:r>
            <a:r>
              <a:rPr lang="en-US" i="1" dirty="0" smtClean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12195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Study </a:t>
            </a:r>
            <a:r>
              <a:rPr lang="en-US" u="sng" dirty="0" smtClean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Treat </a:t>
            </a:r>
            <a:r>
              <a:rPr lang="en-US" i="1" dirty="0" smtClean="0"/>
              <a:t>Shape as Nuisance</a:t>
            </a:r>
            <a:endParaRPr lang="en-US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</p:spTree>
    <p:extLst>
      <p:ext uri="{BB962C8B-B14F-4D97-AF65-F5344CB8AC3E}">
        <p14:creationId xmlns:p14="http://schemas.microsoft.com/office/powerpoint/2010/main" val="13296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Take </a:t>
            </a:r>
            <a:r>
              <a:rPr lang="en-US" u="sng" dirty="0" smtClean="0"/>
              <a:t>Motions</a:t>
            </a:r>
            <a:r>
              <a:rPr lang="en-US" u="sng" dirty="0"/>
              <a:t> as Data Objects</a:t>
            </a:r>
            <a:endParaRPr lang="en-US" i="1" u="sng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</a:t>
            </a:r>
            <a:r>
              <a:rPr lang="en-US" dirty="0" smtClean="0"/>
              <a:t>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 smtClean="0"/>
              <a:t>                                       Thanks to Wikipedia</a:t>
            </a:r>
            <a:endParaRPr lang="en-US" sz="1600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on Landmark Based Shape</a:t>
            </a:r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4397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Key Step:    </a:t>
            </a:r>
            <a:r>
              <a:rPr lang="en-US" i="1" smtClean="0"/>
              <a:t>mod out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Translation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Scaling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Rotation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Result: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Data Objects   </a:t>
            </a:r>
            <a:r>
              <a:rPr lang="en-US" smtClean="0">
                <a:sym typeface="Wingdings" pitchFamily="2" charset="2"/>
              </a:rPr>
              <a:t></a:t>
            </a: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          </a:t>
            </a:r>
            <a:r>
              <a:rPr lang="en-US" smtClean="0">
                <a:sym typeface="Wingdings" pitchFamily="2" charset="2"/>
              </a:rPr>
              <a:t></a:t>
            </a:r>
            <a:r>
              <a:rPr lang="en-US" smtClean="0"/>
              <a:t>   points on Manifold  ( ~  S</a:t>
            </a:r>
            <a:r>
              <a:rPr lang="en-US" baseline="30000" smtClean="0"/>
              <a:t>2k-4</a:t>
            </a:r>
            <a:r>
              <a:rPr 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56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(Tangent Plane Analysis)</a:t>
            </a:r>
          </a:p>
        </p:txBody>
      </p:sp>
    </p:spTree>
    <p:extLst>
      <p:ext uri="{BB962C8B-B14F-4D97-AF65-F5344CB8AC3E}">
        <p14:creationId xmlns:p14="http://schemas.microsoft.com/office/powerpoint/2010/main" val="23363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Currently popular approaches to PCA on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Early:    PCA on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Fletcher:    Geodesics through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err="1" smtClean="0"/>
              <a:t>Huckemann</a:t>
            </a:r>
            <a:r>
              <a:rPr lang="en-US" dirty="0" smtClean="0"/>
              <a:t>, et al:    Any Geodesic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New 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Principal Nested Sphere Analysis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23681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</p:txBody>
      </p:sp>
      <p:pic>
        <p:nvPicPr>
          <p:cNvPr id="1718274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881"/>
            <a:ext cx="2057400" cy="28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76" name="Picture 4" descr="http://www.maths.nottingham.ac.uk/%7Eild/images/ild-rec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0" y="3886199"/>
            <a:ext cx="2183640" cy="2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Extend Principal Arc Analysis  (S</a:t>
            </a:r>
            <a:r>
              <a:rPr lang="en-US" baseline="30000" smtClean="0"/>
              <a:t>2</a:t>
            </a:r>
            <a:r>
              <a:rPr lang="en-US" smtClean="0"/>
              <a:t>  to  S</a:t>
            </a:r>
            <a:r>
              <a:rPr lang="en-US" baseline="30000" smtClean="0"/>
              <a:t>k</a:t>
            </a:r>
            <a:r>
              <a:rPr lang="en-US" smtClean="0"/>
              <a:t>)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3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1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3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Top Down Nested (small) spheres</a:t>
            </a:r>
          </a:p>
        </p:txBody>
      </p:sp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3" cstate="print"/>
          <a:srcRect l="6778" t="22960" r="3389" b="11481"/>
          <a:stretch>
            <a:fillRect/>
          </a:stretch>
        </p:blipFill>
        <p:spPr bwMode="auto">
          <a:xfrm>
            <a:off x="228600" y="2895600"/>
            <a:ext cx="8724900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3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Digit 3 data: Principal variations of the shape</a:t>
            </a:r>
          </a:p>
        </p:txBody>
      </p:sp>
      <p:sp>
        <p:nvSpPr>
          <p:cNvPr id="146439" name="TextBox 6"/>
          <p:cNvSpPr txBox="1">
            <a:spLocks noChangeArrowheads="1"/>
          </p:cNvSpPr>
          <p:nvPr/>
        </p:nvSpPr>
        <p:spPr bwMode="auto">
          <a:xfrm>
            <a:off x="4572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Princ. geodesics by PNS</a:t>
            </a:r>
          </a:p>
        </p:txBody>
      </p:sp>
      <p:sp>
        <p:nvSpPr>
          <p:cNvPr id="146440" name="TextBox 7"/>
          <p:cNvSpPr txBox="1">
            <a:spLocks noChangeArrowheads="1"/>
          </p:cNvSpPr>
          <p:nvPr/>
        </p:nvSpPr>
        <p:spPr bwMode="auto">
          <a:xfrm>
            <a:off x="4572000" y="33782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Principal arcs by PNS</a:t>
            </a:r>
          </a:p>
        </p:txBody>
      </p:sp>
      <p:pic>
        <p:nvPicPr>
          <p:cNvPr id="2" name="digit3_PNS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3708" y="649787"/>
            <a:ext cx="3478983" cy="2743199"/>
          </a:xfrm>
          <a:prstGeom prst="rect">
            <a:avLst/>
          </a:prstGeom>
        </p:spPr>
      </p:pic>
      <p:pic>
        <p:nvPicPr>
          <p:cNvPr id="3" name="digit3_f_PNS1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1100" y="639741"/>
            <a:ext cx="3472974" cy="2738460"/>
          </a:xfrm>
          <a:prstGeom prst="rect">
            <a:avLst/>
          </a:prstGeom>
        </p:spPr>
      </p:pic>
      <p:pic>
        <p:nvPicPr>
          <p:cNvPr id="4" name="digit3_f_PNS2.g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113" y="3988299"/>
            <a:ext cx="3472974" cy="2738460"/>
          </a:xfrm>
          <a:prstGeom prst="rect">
            <a:avLst/>
          </a:prstGeom>
        </p:spPr>
      </p:pic>
      <p:pic>
        <p:nvPicPr>
          <p:cNvPr id="5" name="digit3_PNS2.g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3708" y="3962401"/>
            <a:ext cx="3478983" cy="2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Impact on Segmentation: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PGA Segmentation:  used ~20 comp’s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PNS Segmentation:  only need ~13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Resulted in visually better fits to data</a:t>
            </a:r>
          </a:p>
        </p:txBody>
      </p:sp>
    </p:spTree>
    <p:extLst>
      <p:ext uri="{BB962C8B-B14F-4D97-AF65-F5344CB8AC3E}">
        <p14:creationId xmlns:p14="http://schemas.microsoft.com/office/powerpoint/2010/main" val="3962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Nested Spheres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Main Goal: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Extend Principal Arc Analysis  (S</a:t>
            </a:r>
            <a:r>
              <a:rPr lang="en-US" baseline="30000" dirty="0" smtClean="0"/>
              <a:t>2</a:t>
            </a:r>
            <a:r>
              <a:rPr lang="en-US" dirty="0" smtClean="0"/>
              <a:t>  to  </a:t>
            </a:r>
            <a:r>
              <a:rPr lang="en-US" dirty="0" err="1" smtClean="0"/>
              <a:t>S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Dryden &amp; </a:t>
            </a:r>
            <a:r>
              <a:rPr lang="en-US" dirty="0" err="1" smtClean="0"/>
              <a:t>Marron</a:t>
            </a:r>
            <a:r>
              <a:rPr lang="en-US" dirty="0" smtClean="0"/>
              <a:t> (2012)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Important Landmark:    This Motivated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PCA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41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Mahmoud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Mostapha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Editing of Many Object Segmentation, 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Megan Quinn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Smoothing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Human Growth Data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11941</TotalTime>
  <Words>2355</Words>
  <Application>Microsoft Office PowerPoint</Application>
  <PresentationFormat>On-screen Show (4:3)</PresentationFormat>
  <Paragraphs>781</Paragraphs>
  <Slides>94</Slides>
  <Notes>94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15" baseType="lpstr">
      <vt:lpstr>Arial Unicode MS</vt:lpstr>
      <vt:lpstr>굴림</vt:lpstr>
      <vt:lpstr>굴림</vt:lpstr>
      <vt:lpstr>맑은 고딕</vt:lpstr>
      <vt:lpstr>Arial</vt:lpstr>
      <vt:lpstr>Calibri</vt:lpstr>
      <vt:lpstr>Cambria Math</vt:lpstr>
      <vt:lpstr>Tahoma</vt:lpstr>
      <vt:lpstr>Times New Roman</vt:lpstr>
      <vt:lpstr>Wingdings</vt:lpstr>
      <vt:lpstr>14_Nature</vt:lpstr>
      <vt:lpstr>Default Design</vt:lpstr>
      <vt:lpstr>Nature</vt:lpstr>
      <vt:lpstr>11_Nature</vt:lpstr>
      <vt:lpstr>16_Nature</vt:lpstr>
      <vt:lpstr>17_Nature</vt:lpstr>
      <vt:lpstr>18_Nature</vt:lpstr>
      <vt:lpstr>Office Theme</vt:lpstr>
      <vt:lpstr>3_Default Design</vt:lpstr>
      <vt:lpstr>Image File</vt:lpstr>
      <vt:lpstr>Equation</vt:lpstr>
      <vt:lpstr>Shapes As Data Objects</vt:lpstr>
      <vt:lpstr>Landmark Based Shape Analysis</vt:lpstr>
      <vt:lpstr>Shapes As Data Objects</vt:lpstr>
      <vt:lpstr>Manifold Descriptor Spaces</vt:lpstr>
      <vt:lpstr>Manifold Descriptor Spaces</vt:lpstr>
      <vt:lpstr>OODA in Image Analysis</vt:lpstr>
      <vt:lpstr>OODA in Image Analysis</vt:lpstr>
      <vt:lpstr>Image Object Representation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3-d s-reps</vt:lpstr>
      <vt:lpstr>3-d s-reps</vt:lpstr>
      <vt:lpstr>3-d s-reps</vt:lpstr>
      <vt:lpstr>3-d s-reps</vt:lpstr>
      <vt:lpstr>3-d s-reps</vt:lpstr>
      <vt:lpstr>3-d s-reps</vt:lpstr>
      <vt:lpstr>Mildly Non-Euclidean Spaces</vt:lpstr>
      <vt:lpstr>PCA for m-reps, II</vt:lpstr>
      <vt:lpstr>PCA for m-reps, II</vt:lpstr>
      <vt:lpstr>PGA for m-reps, Bladder-Prostate-Rectum</vt:lpstr>
      <vt:lpstr>PGA for m-reps, Bladder-Prostate-Rectum</vt:lpstr>
      <vt:lpstr>PGA for m-reps,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Challenge being addressed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Composite Principal Nested Spheres</vt:lpstr>
      <vt:lpstr>Landmark Based Shape Analysis</vt:lpstr>
      <vt:lpstr>Landmark Based Shape Analysis</vt:lpstr>
      <vt:lpstr>Landmark Based Shape Analysis</vt:lpstr>
      <vt:lpstr>Variation on Landmark Based Shape</vt:lpstr>
      <vt:lpstr>Variation on Landmark Based Shape</vt:lpstr>
      <vt:lpstr>Variation on Landmark Based Shape</vt:lpstr>
      <vt:lpstr>Variation on Landmark Based Shape</vt:lpstr>
      <vt:lpstr>Landmark Based Shape Analysis</vt:lpstr>
      <vt:lpstr>Landmark Based Shape Analysis</vt:lpstr>
      <vt:lpstr>Landmark Based Shape Analysis</vt:lpstr>
      <vt:lpstr>Landmark Based Shape Analysis</vt:lpstr>
      <vt:lpstr>Principal Nested Spheres Analysis</vt:lpstr>
      <vt:lpstr>Principal Nested Spheres Analysis</vt:lpstr>
      <vt:lpstr>Principal Nested Spheres Analysis</vt:lpstr>
      <vt:lpstr>Digit 3 data: Principal variations of the shape</vt:lpstr>
      <vt:lpstr>Principal Nested Spheres Analysis</vt:lpstr>
      <vt:lpstr>Principal Nested Spheres Analysis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530</cp:revision>
  <dcterms:created xsi:type="dcterms:W3CDTF">2001-06-08T01:38:43Z</dcterms:created>
  <dcterms:modified xsi:type="dcterms:W3CDTF">2016-04-19T15:02:43Z</dcterms:modified>
</cp:coreProperties>
</file>