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279" r:id="rId3"/>
    <p:sldMasterId id="2147484295" r:id="rId4"/>
    <p:sldMasterId id="2147484372" r:id="rId5"/>
    <p:sldMasterId id="2147484388" r:id="rId6"/>
    <p:sldMasterId id="2147484401" r:id="rId7"/>
  </p:sldMasterIdLst>
  <p:notesMasterIdLst>
    <p:notesMasterId r:id="rId80"/>
  </p:notesMasterIdLst>
  <p:sldIdLst>
    <p:sldId id="2908" r:id="rId8"/>
    <p:sldId id="3005" r:id="rId9"/>
    <p:sldId id="2921" r:id="rId10"/>
    <p:sldId id="2960" r:id="rId11"/>
    <p:sldId id="2974" r:id="rId12"/>
    <p:sldId id="2982" r:id="rId13"/>
    <p:sldId id="2990" r:id="rId14"/>
    <p:sldId id="2993" r:id="rId15"/>
    <p:sldId id="2994" r:id="rId16"/>
    <p:sldId id="2995" r:id="rId17"/>
    <p:sldId id="2996" r:id="rId18"/>
    <p:sldId id="2997" r:id="rId19"/>
    <p:sldId id="2998" r:id="rId20"/>
    <p:sldId id="2999" r:id="rId21"/>
    <p:sldId id="3000" r:id="rId22"/>
    <p:sldId id="3001" r:id="rId23"/>
    <p:sldId id="3002" r:id="rId24"/>
    <p:sldId id="3003" r:id="rId25"/>
    <p:sldId id="3004" r:id="rId26"/>
    <p:sldId id="2601" r:id="rId27"/>
    <p:sldId id="2602" r:id="rId28"/>
    <p:sldId id="2604" r:id="rId29"/>
    <p:sldId id="2605" r:id="rId30"/>
    <p:sldId id="2606" r:id="rId31"/>
    <p:sldId id="2607" r:id="rId32"/>
    <p:sldId id="2608" r:id="rId33"/>
    <p:sldId id="2609" r:id="rId34"/>
    <p:sldId id="2610" r:id="rId35"/>
    <p:sldId id="2612" r:id="rId36"/>
    <p:sldId id="2613" r:id="rId37"/>
    <p:sldId id="2614" r:id="rId38"/>
    <p:sldId id="2615" r:id="rId39"/>
    <p:sldId id="2616" r:id="rId40"/>
    <p:sldId id="2617" r:id="rId41"/>
    <p:sldId id="2871" r:id="rId42"/>
    <p:sldId id="2872" r:id="rId43"/>
    <p:sldId id="2873" r:id="rId44"/>
    <p:sldId id="2874" r:id="rId45"/>
    <p:sldId id="2875" r:id="rId46"/>
    <p:sldId id="2876" r:id="rId47"/>
    <p:sldId id="2877" r:id="rId48"/>
    <p:sldId id="2878" r:id="rId49"/>
    <p:sldId id="2879" r:id="rId50"/>
    <p:sldId id="2880" r:id="rId51"/>
    <p:sldId id="2881" r:id="rId52"/>
    <p:sldId id="2883" r:id="rId53"/>
    <p:sldId id="2884" r:id="rId54"/>
    <p:sldId id="2885" r:id="rId55"/>
    <p:sldId id="2886" r:id="rId56"/>
    <p:sldId id="2887" r:id="rId57"/>
    <p:sldId id="2888" r:id="rId58"/>
    <p:sldId id="2889" r:id="rId59"/>
    <p:sldId id="2890" r:id="rId60"/>
    <p:sldId id="2891" r:id="rId61"/>
    <p:sldId id="2892" r:id="rId62"/>
    <p:sldId id="2893" r:id="rId63"/>
    <p:sldId id="2894" r:id="rId64"/>
    <p:sldId id="2895" r:id="rId65"/>
    <p:sldId id="2896" r:id="rId66"/>
    <p:sldId id="2897" r:id="rId67"/>
    <p:sldId id="2898" r:id="rId68"/>
    <p:sldId id="2899" r:id="rId69"/>
    <p:sldId id="2900" r:id="rId70"/>
    <p:sldId id="3007" r:id="rId71"/>
    <p:sldId id="3008" r:id="rId72"/>
    <p:sldId id="3009" r:id="rId73"/>
    <p:sldId id="3010" r:id="rId74"/>
    <p:sldId id="3011" r:id="rId75"/>
    <p:sldId id="3013" r:id="rId76"/>
    <p:sldId id="3014" r:id="rId77"/>
    <p:sldId id="3012" r:id="rId78"/>
    <p:sldId id="2870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-129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5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37C36-53AD-4DDD-9B26-6802479617B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EgView1p1RawData.ps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7339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FDC8-CC63-4DAF-A4ED-4F1A8DE52A9C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EgView1p51proj3dPC1.ps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452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878ED-1224-46C3-B0C5-17ADD0D9511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EgView1p52proj3dPC2.ps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0385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097BF-D466-4180-8096-6823F99E41D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EgView1p54proj3dPC12.ps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3502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35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6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1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4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9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4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71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60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0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560841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19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9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454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464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4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99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93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7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9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12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16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09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14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251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427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23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8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1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500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97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971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32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45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2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392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735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3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9489C-352E-4CD7-8BD6-E49194B996B4}" type="slidenum">
              <a:rPr lang="ko-KR" altLang="en-US" smtClean="0">
                <a:solidFill>
                  <a:srgbClr val="000000"/>
                </a:solidFill>
              </a:rPr>
              <a:pPr/>
              <a:t>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7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5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890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3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9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98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451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6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5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24626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6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2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2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77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16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76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485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4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20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4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44758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8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2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4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587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3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6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170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769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406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8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3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9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96841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1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0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7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681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9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4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416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6832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26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3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8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01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54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28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3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770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2864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6208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80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8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4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vmlDrawing" Target="../drawings/vmlDrawing5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vmlDrawing" Target="../drawings/vmlDrawing6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9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7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8192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5827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6119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fld id="{5856E7CF-1383-4FA7-B11A-DE8CD091603F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pPr eaLnBrk="0" hangingPunct="0">
                <a:lnSpc>
                  <a:spcPct val="90000"/>
                </a:lnSpc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aphicFrame>
        <p:nvGraphicFramePr>
          <p:cNvPr id="89107" name="Object 19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7" name="Image File" r:id="rId15" imgW="246600" imgH="324360" progId="DellImageExpertImage">
                  <p:embed/>
                </p:oleObj>
              </mc:Choice>
              <mc:Fallback>
                <p:oleObj name="Image File" r:id="rId15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76051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AEB5DD1-7C61-4C15-BC76-7814BE87196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 dirty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0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70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Today is Last Class Meeting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 out of town next week.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Please fill out Course Review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5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Forwards:</a:t>
            </a:r>
            <a:r>
              <a:rPr lang="en-US" dirty="0" smtClean="0"/>
              <a:t>   Start small, iteratively </a:t>
            </a:r>
            <a:r>
              <a:rPr lang="en-US" u="sng" dirty="0" smtClean="0"/>
              <a:t>add</a:t>
            </a:r>
            <a:r>
              <a:rPr lang="en-US" dirty="0" smtClean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Backwards:</a:t>
            </a:r>
            <a:r>
              <a:rPr lang="en-US" dirty="0" smtClean="0"/>
              <a:t>   Start with all, iteratively </a:t>
            </a:r>
            <a:r>
              <a:rPr lang="en-US" u="sng" dirty="0" smtClean="0"/>
              <a:t>remove</a:t>
            </a:r>
            <a:r>
              <a:rPr lang="en-US" dirty="0" smtClean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4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626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00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7827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굴림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 smtClean="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961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Replace</a:t>
                </a:r>
                <a:r>
                  <a:rPr lang="en-US" dirty="0" smtClean="0"/>
                  <a:t> usual </a:t>
                </a:r>
                <a:r>
                  <a:rPr lang="en-US" i="1" dirty="0" smtClean="0"/>
                  <a:t>forwards</a:t>
                </a:r>
                <a:r>
                  <a:rPr lang="en-US" dirty="0" smtClean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PC2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 of Data-PC1)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endParaRPr lang="en-US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           (r-d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6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With</a:t>
                </a:r>
                <a:r>
                  <a:rPr lang="en-US" dirty="0" smtClean="0"/>
                  <a:t> a </a:t>
                </a:r>
                <a:r>
                  <a:rPr lang="en-US" i="1" dirty="0" smtClean="0"/>
                  <a:t>backwards</a:t>
                </a:r>
                <a:r>
                  <a:rPr lang="en-US" dirty="0" smtClean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r>
                  <a:rPr lang="en-US" dirty="0" smtClean="0">
                    <a:sym typeface="Wingdings" pitchFamily="2" charset="2"/>
                  </a:rPr>
                  <a:t>    (r-d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 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7402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9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Non-Euclidean PCA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Desirability of Nesting: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u="sng" dirty="0" smtClean="0"/>
              <a:t>Multi-Scale Analysis</a:t>
            </a:r>
            <a:r>
              <a:rPr lang="en-US" dirty="0" smtClean="0"/>
              <a:t> Makes Sense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Scores Visualization</a:t>
            </a:r>
            <a:r>
              <a:rPr lang="en-US" dirty="0" smtClean="0"/>
              <a:t> Makes Sense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1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3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Pizer</a:t>
            </a:r>
            <a:r>
              <a:rPr lang="en-US" dirty="0" smtClean="0"/>
              <a:t> et al (2013)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4456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Anywhere this is already being done???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1593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 smtClean="0"/>
                  <a:t>Backwards </a:t>
                </a:r>
                <a:r>
                  <a:rPr lang="en-US" dirty="0" smtClean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 smtClean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= PCA in Positive </a:t>
                </a:r>
                <a:r>
                  <a:rPr lang="en-US" dirty="0" err="1" smtClean="0"/>
                  <a:t>Orthant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With ≥ 0  Constraints (on </a:t>
                </a:r>
                <a:r>
                  <a:rPr lang="en-US" u="sng" dirty="0" smtClean="0"/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8259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12533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the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Nonnegative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?                 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No, Most PC Directions </a:t>
            </a:r>
            <a:r>
              <a:rPr lang="en-US" u="sng" dirty="0" smtClean="0"/>
              <a:t>Leave </a:t>
            </a:r>
            <a:r>
              <a:rPr lang="en-US" u="sng" dirty="0" err="1" smtClean="0"/>
              <a:t>Orthant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9189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(Near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Orthant</a:t>
            </a:r>
            <a:endParaRPr lang="en-US" dirty="0" smtClean="0">
              <a:solidFill>
                <a:srgbClr val="00FF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Faces)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3581400"/>
            <a:ext cx="4572000" cy="9906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00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(Centered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Analysis)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28800" y="3657600"/>
            <a:ext cx="463296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86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PC1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9999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Leave </a:t>
            </a:r>
            <a:r>
              <a:rPr lang="en-US" dirty="0" err="1" smtClean="0">
                <a:solidFill>
                  <a:srgbClr val="FF9999"/>
                </a:solidFill>
              </a:rPr>
              <a:t>Orthant</a:t>
            </a:r>
            <a:r>
              <a:rPr lang="en-US" dirty="0" smtClean="0">
                <a:solidFill>
                  <a:srgbClr val="FF9999"/>
                </a:solidFill>
              </a:rPr>
              <a:t>!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2057400"/>
            <a:ext cx="3810000" cy="3200400"/>
          </a:xfrm>
          <a:prstGeom prst="line">
            <a:avLst/>
          </a:prstGeom>
          <a:noFill/>
          <a:ln w="222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11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 smtClean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Proj’ns</a:t>
                </a:r>
                <a:endParaRPr lang="en-US" dirty="0" smtClean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                   Leave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Orthant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4"/>
                <a:stretch>
                  <a:fillRect l="-1958" t="-1529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3058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Problem not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Fixed by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SVD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(“</a:t>
            </a:r>
            <a:r>
              <a:rPr lang="en-US" dirty="0" err="1" smtClean="0"/>
              <a:t>Uncentered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PCA”)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 Leaving Gets Worse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15855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</a:t>
                </a:r>
                <a:r>
                  <a:rPr lang="en-US" dirty="0" smtClean="0"/>
                  <a:t>&amp; </a:t>
                </a:r>
                <a:r>
                  <a:rPr lang="en-US" dirty="0" err="1" smtClean="0"/>
                  <a:t>Seung</a:t>
                </a:r>
                <a:r>
                  <a:rPr lang="en-US" dirty="0" smtClean="0"/>
                  <a:t> </a:t>
                </a:r>
                <a:r>
                  <a:rPr lang="en-US" dirty="0"/>
                  <a:t>(1999</a:t>
                </a:r>
                <a:r>
                  <a:rPr lang="en-US" dirty="0" smtClean="0"/>
                  <a:t>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Not </a:t>
                </a:r>
                <a:r>
                  <a:rPr lang="en-US" u="sng" dirty="0"/>
                  <a:t>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10730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Ja-Yeon Jeong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Orthant</a:t>
            </a:r>
            <a:r>
              <a:rPr lang="en-US" dirty="0" smtClean="0"/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(Scores Plot?!?)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Zhang, Lu, Marron (2015)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14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Colored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by Peak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Order)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9738" r="3787" b="4073"/>
          <a:stretch/>
        </p:blipFill>
        <p:spPr bwMode="auto">
          <a:xfrm>
            <a:off x="3931200" y="1295400"/>
            <a:ext cx="52128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1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26079" r="1720" b="8121"/>
          <a:stretch/>
        </p:blipFill>
        <p:spPr bwMode="auto">
          <a:xfrm>
            <a:off x="462169" y="2106601"/>
            <a:ext cx="8300831" cy="44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42673"/>
          <a:stretch/>
        </p:blipFill>
        <p:spPr bwMode="auto">
          <a:xfrm>
            <a:off x="3852000" y="1905000"/>
            <a:ext cx="5292000" cy="22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315200" y="1905000"/>
            <a:ext cx="7620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92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Elements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(Not Trivial)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3197"/>
          <a:stretch/>
        </p:blipFill>
        <p:spPr bwMode="auto">
          <a:xfrm>
            <a:off x="3852000" y="1905000"/>
            <a:ext cx="52920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4266600"/>
            <a:ext cx="2971800" cy="152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266600"/>
            <a:ext cx="5257800" cy="1499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44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 </a:t>
            </a:r>
            <a:r>
              <a:rPr lang="en-US" dirty="0" err="1" smtClean="0"/>
              <a:t>El’ts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18600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9265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Tenenbaum</a:t>
            </a:r>
            <a:r>
              <a:rPr lang="en-US" dirty="0" smtClean="0"/>
              <a:t>, et al </a:t>
            </a:r>
            <a:r>
              <a:rPr lang="en-US" dirty="0"/>
              <a:t>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Manifold Learning</a:t>
            </a:r>
          </a:p>
        </p:txBody>
      </p:sp>
    </p:spTree>
    <p:extLst>
      <p:ext uri="{BB962C8B-B14F-4D97-AF65-F5344CB8AC3E}">
        <p14:creationId xmlns:p14="http://schemas.microsoft.com/office/powerpoint/2010/main" val="17440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733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47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549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Proposal:    Backwards Approach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695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smtClean="0"/>
              <a:t>Trees as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(early days)</a:t>
            </a:r>
            <a:endParaRPr lang="en-US" i="1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0871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623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Get Similar </a:t>
                </a:r>
                <a:r>
                  <a:rPr lang="en-US" u="sng" dirty="0" smtClean="0"/>
                  <a:t>Geometric Representation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Damon and Marron (2014)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964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7101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1050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5700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0816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942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0117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9064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5906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3759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3909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7148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6729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 Spaces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Suitable </a:t>
            </a:r>
            <a:r>
              <a:rPr lang="en-US" dirty="0"/>
              <a:t>Constraints</a:t>
            </a:r>
            <a:r>
              <a:rPr lang="en-US" dirty="0" smtClean="0"/>
              <a:t>???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9342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 Not 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(Due to lack of time)</a:t>
            </a:r>
          </a:p>
        </p:txBody>
      </p:sp>
    </p:spTree>
    <p:extLst>
      <p:ext uri="{BB962C8B-B14F-4D97-AF65-F5344CB8AC3E}">
        <p14:creationId xmlns:p14="http://schemas.microsoft.com/office/powerpoint/2010/main" val="35733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 Not 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Data Analysis:</a:t>
            </a:r>
          </a:p>
          <a:p>
            <a:pPr marL="609600" indent="-609600" algn="ctr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Amplitude vs. Phase Variation</a:t>
            </a:r>
          </a:p>
          <a:p>
            <a:pPr marL="609600" indent="-609600" algn="ctr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(“Horizontal” vs. “Vertical”)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concept:   Data Objects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7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3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 Not 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Data Analysis:</a:t>
            </a:r>
          </a:p>
          <a:p>
            <a:pPr marL="609600" indent="-609600" algn="ctr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Amplitude vs. Phase Variation</a:t>
            </a:r>
          </a:p>
          <a:p>
            <a:pPr marL="609600" indent="-609600" algn="ctr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(“Horizontal” vs. “Vertical”)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concept:   Data Objects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 Ref:    Marron et al (2015)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 Not 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Component Analysis: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Directions as in PCA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Maximize “Non-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Gaussianity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lnSpc>
                <a:spcPct val="17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Variation)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Tends to find “Interesting Directions”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Many Applications  (fMRI 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others)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3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 Not 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 Structured Data Objects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Brain Artery Data: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,                      , … ,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4122737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41148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477000" y="4122737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0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9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 Not 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Very Challenging Object Spaces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Purely Metric Analysis: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Multi-Dimensional Scaling</a:t>
            </a:r>
          </a:p>
          <a:p>
            <a:pPr marL="0" indent="0" algn="ctr" eaLnBrk="1" hangingPunct="1">
              <a:lnSpc>
                <a:spcPct val="17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(Works Like PCA, on Matrix</a:t>
            </a:r>
          </a:p>
          <a:p>
            <a:pPr marL="0" indent="0" algn="ctr" eaLnBrk="1" hangingPunct="1">
              <a:lnSpc>
                <a:spcPct val="17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Pairwise Distances)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8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Carry Away Concept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It Provides a </a:t>
            </a:r>
            <a:r>
              <a:rPr lang="en-US" sz="3200" u="sng" dirty="0" smtClean="0">
                <a:solidFill>
                  <a:srgbClr val="000000"/>
                </a:solidFill>
              </a:rPr>
              <a:t>Focal Point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Highlights Pivotal Choices: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pPr algn="ctr"/>
            <a:endParaRPr lang="en-US" sz="3200" i="1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</a:rPr>
              <a:t>How should they be Represented?</a:t>
            </a: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Heejoon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Junction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 Zheng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usage anomaly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detection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Iain Carmichael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Connections: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other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classifiers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Important Landmark:    This Motivated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PCA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14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 </a:t>
            </a:r>
            <a:r>
              <a:rPr lang="en-US" dirty="0" smtClean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0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12008</TotalTime>
  <Words>1875</Words>
  <Application>Microsoft Office PowerPoint</Application>
  <PresentationFormat>On-screen Show (4:3)</PresentationFormat>
  <Paragraphs>619</Paragraphs>
  <Slides>72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14_Nature</vt:lpstr>
      <vt:lpstr>Default Design</vt:lpstr>
      <vt:lpstr>18_Nature</vt:lpstr>
      <vt:lpstr>30_Nature</vt:lpstr>
      <vt:lpstr>17_Nature</vt:lpstr>
      <vt:lpstr>Nature</vt:lpstr>
      <vt:lpstr>1_Nature</vt:lpstr>
      <vt:lpstr>Image File</vt:lpstr>
      <vt:lpstr>Equation</vt:lpstr>
      <vt:lpstr>Today is Last Class Meeting</vt:lpstr>
      <vt:lpstr>Image Object Representation</vt:lpstr>
      <vt:lpstr>Medial Representations</vt:lpstr>
      <vt:lpstr>PCA Extensions for Data on Manifolds</vt:lpstr>
      <vt:lpstr>Composite Principal Nested Spheres</vt:lpstr>
      <vt:lpstr>Variation on Landmark Based Shape</vt:lpstr>
      <vt:lpstr>Principal Nested Spheres Analysis</vt:lpstr>
      <vt:lpstr>Principal Nested Spheres Analysis</vt:lpstr>
      <vt:lpstr>Principal Nested Spheres Analysis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Principal Nested Spheres Analysis</vt:lpstr>
      <vt:lpstr>Principal Nested Spheres Analysis</vt:lpstr>
      <vt:lpstr>Principal Component Analysis</vt:lpstr>
      <vt:lpstr>Principal Component Analysis</vt:lpstr>
      <vt:lpstr>Non-Euclidean PCA</vt:lpstr>
      <vt:lpstr>An Interesting Question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An Interesting Question</vt:lpstr>
      <vt:lpstr>Manifold Learning</vt:lpstr>
      <vt:lpstr>1st Principal Curve</vt:lpstr>
      <vt:lpstr>1st Principal Curve</vt:lpstr>
      <vt:lpstr>1st Principal Curve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Topics Not Covered</vt:lpstr>
      <vt:lpstr>Topics Not Covered</vt:lpstr>
      <vt:lpstr>Functional Data Analysis</vt:lpstr>
      <vt:lpstr>Topics Not Covered</vt:lpstr>
      <vt:lpstr>Topics Not Covered</vt:lpstr>
      <vt:lpstr>Topics Not Covered</vt:lpstr>
      <vt:lpstr>Topics Not Covered</vt:lpstr>
      <vt:lpstr>Carry Away Concept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541</cp:revision>
  <dcterms:created xsi:type="dcterms:W3CDTF">2001-06-08T01:38:43Z</dcterms:created>
  <dcterms:modified xsi:type="dcterms:W3CDTF">2016-04-20T23:58:43Z</dcterms:modified>
</cp:coreProperties>
</file>